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96" r:id="rId3"/>
    <p:sldId id="397" r:id="rId4"/>
    <p:sldId id="398" r:id="rId5"/>
    <p:sldId id="400" r:id="rId6"/>
    <p:sldId id="308" r:id="rId7"/>
    <p:sldId id="354" r:id="rId8"/>
    <p:sldId id="355" r:id="rId9"/>
    <p:sldId id="332" r:id="rId10"/>
    <p:sldId id="402" r:id="rId11"/>
    <p:sldId id="259" r:id="rId12"/>
    <p:sldId id="392" r:id="rId13"/>
    <p:sldId id="388" r:id="rId14"/>
    <p:sldId id="361" r:id="rId15"/>
    <p:sldId id="339" r:id="rId16"/>
    <p:sldId id="310" r:id="rId17"/>
    <p:sldId id="288" r:id="rId18"/>
    <p:sldId id="356" r:id="rId19"/>
    <p:sldId id="360" r:id="rId20"/>
    <p:sldId id="359" r:id="rId21"/>
    <p:sldId id="371" r:id="rId22"/>
    <p:sldId id="314" r:id="rId23"/>
    <p:sldId id="393" r:id="rId24"/>
    <p:sldId id="357" r:id="rId25"/>
    <p:sldId id="390" r:id="rId26"/>
    <p:sldId id="399" r:id="rId27"/>
    <p:sldId id="391" r:id="rId28"/>
    <p:sldId id="311" r:id="rId29"/>
    <p:sldId id="394" r:id="rId30"/>
    <p:sldId id="358" r:id="rId31"/>
    <p:sldId id="389" r:id="rId32"/>
    <p:sldId id="395" r:id="rId33"/>
    <p:sldId id="373" r:id="rId34"/>
    <p:sldId id="365" r:id="rId35"/>
    <p:sldId id="258" r:id="rId36"/>
    <p:sldId id="372" r:id="rId37"/>
    <p:sldId id="387" r:id="rId38"/>
    <p:sldId id="340" r:id="rId39"/>
    <p:sldId id="401" r:id="rId40"/>
    <p:sldId id="403" r:id="rId41"/>
    <p:sldId id="404" r:id="rId42"/>
    <p:sldId id="405" r:id="rId4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99FF"/>
    <a:srgbClr val="660066"/>
    <a:srgbClr val="CC0099"/>
    <a:srgbClr val="0000FF"/>
    <a:srgbClr val="00FFFF"/>
    <a:srgbClr val="FF00FF"/>
    <a:srgbClr val="66FF33"/>
    <a:srgbClr val="99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853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485E5-30CD-4462-A547-DAE88F69AB64}" type="datetimeFigureOut">
              <a:rPr lang="zh-TW" altLang="en-US" smtClean="0"/>
              <a:t>2014/3/18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F4F7B-6DBD-4B9A-BEC4-D41E8824E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56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2014/3/18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2014/3/18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0B249ECB-1F89-4F1C-87C4-FB6EDBD7430F}" type="datetimeFigureOut">
              <a:rPr lang="zh-TW" altLang="en-US" smtClean="0"/>
              <a:t>2014/3/18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2014/3/18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2014/3/18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2014/3/18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2014/3/18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2014/3/18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2014/3/18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2014/3/18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2014/3/18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3">
                <a:lumMod val="20000"/>
                <a:lumOff val="80000"/>
              </a:schemeClr>
            </a:gs>
            <a:gs pos="59000">
              <a:srgbClr val="FFFF00"/>
            </a:gs>
            <a:gs pos="83000">
              <a:schemeClr val="bg2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0B249ECB-1F89-4F1C-87C4-FB6EDBD7430F}" type="datetimeFigureOut">
              <a:rPr lang="zh-TW" altLang="en-US" smtClean="0"/>
              <a:t>2014/3/18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facebook.com/photo.php?fbid=551205051596857&amp;set=a.202698866447479.66475.200285323355500&amp;type=1&amp;ref=n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rgbClr val="FFFF00"/>
                </a:solidFill>
              </a:rPr>
              <a:t>MEBIG</a:t>
            </a:r>
            <a:r>
              <a:rPr lang="zh-TW" altLang="en-US" sz="7200" dirty="0" smtClean="0">
                <a:solidFill>
                  <a:srgbClr val="FFFF00"/>
                </a:solidFill>
              </a:rPr>
              <a:t> 開會禮拜</a:t>
            </a:r>
            <a:endParaRPr lang="zh-TW" altLang="en-US" sz="7200" dirty="0">
              <a:solidFill>
                <a:srgbClr val="FFFF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84976" cy="1752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sz="6600" spc="600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改變</a:t>
            </a:r>
            <a:r>
              <a:rPr lang="zh-TW" altLang="en-US" sz="6600" spc="600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兒童生命五</a:t>
            </a:r>
            <a:r>
              <a:rPr lang="zh-TW" altLang="en-US" sz="6600" spc="600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要素</a:t>
            </a:r>
            <a:endParaRPr lang="zh-TW" altLang="en-US" sz="8000" spc="600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19672" y="4653136"/>
            <a:ext cx="557075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spc="600" dirty="0" smtClean="0">
                <a:ln>
                  <a:solidFill>
                    <a:srgbClr val="0000FF"/>
                  </a:solidFill>
                </a:ln>
                <a:solidFill>
                  <a:srgbClr val="66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華康榜書體W8" panose="03000809000000000000" pitchFamily="65" charset="-120"/>
                <a:ea typeface="華康榜書體W8" panose="03000809000000000000" pitchFamily="65" charset="-120"/>
              </a:rPr>
              <a:t>教育委員會主委</a:t>
            </a:r>
            <a:endParaRPr lang="en-US" altLang="zh-TW" sz="5400" spc="600" dirty="0" smtClean="0">
              <a:ln>
                <a:solidFill>
                  <a:srgbClr val="0000FF"/>
                </a:solidFill>
              </a:ln>
              <a:solidFill>
                <a:srgbClr val="6600CC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ctr"/>
            <a:r>
              <a:rPr lang="zh-TW" altLang="en-US" sz="5400" spc="600" dirty="0" smtClean="0">
                <a:ln>
                  <a:solidFill>
                    <a:srgbClr val="0000FF"/>
                  </a:solidFill>
                </a:ln>
                <a:solidFill>
                  <a:srgbClr val="66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華康榜書體W8" panose="03000809000000000000" pitchFamily="65" charset="-120"/>
                <a:ea typeface="華康榜書體W8" panose="03000809000000000000" pitchFamily="65" charset="-120"/>
              </a:rPr>
              <a:t>王燦昇</a:t>
            </a:r>
            <a:r>
              <a:rPr lang="zh-TW" altLang="en-US" sz="5400" spc="600" dirty="0">
                <a:ln>
                  <a:solidFill>
                    <a:srgbClr val="0000FF"/>
                  </a:solidFill>
                </a:ln>
                <a:solidFill>
                  <a:srgbClr val="66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華康榜書體W8" panose="03000809000000000000" pitchFamily="65" charset="-120"/>
                <a:ea typeface="華康榜書體W8" panose="03000809000000000000" pitchFamily="65" charset="-120"/>
              </a:rPr>
              <a:t>牧師</a:t>
            </a:r>
            <a:endParaRPr lang="zh-TW" altLang="en-US" sz="6600" spc="600" dirty="0">
              <a:ln>
                <a:solidFill>
                  <a:srgbClr val="0000FF"/>
                </a:solidFill>
              </a:ln>
              <a:solidFill>
                <a:srgbClr val="6600CC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6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" y="0"/>
            <a:ext cx="9089827" cy="688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0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0477" y="26064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一</a:t>
            </a:r>
            <a:r>
              <a:rPr lang="zh-TW" altLang="en-US" sz="6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、耳朵</a:t>
            </a:r>
            <a:r>
              <a:rPr lang="en-US" altLang="zh-TW" sz="6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______</a:t>
            </a:r>
            <a:r>
              <a:rPr lang="zh-TW" altLang="en-US" sz="6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聆聽</a:t>
            </a:r>
            <a:endParaRPr lang="zh-TW" altLang="en-US" sz="7200" dirty="0">
              <a:solidFill>
                <a:srgbClr val="FFFF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83968" y="48212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>
                <a:solidFill>
                  <a:srgbClr val="FF0000"/>
                </a:solidFill>
                <a:latin typeface="華康正顏楷體W7" pitchFamily="65" charset="-120"/>
                <a:ea typeface="華康正顏楷體W7" pitchFamily="65" charset="-120"/>
              </a:rPr>
              <a:t>專心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4" y="1707006"/>
            <a:ext cx="7592808" cy="503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6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844824"/>
            <a:ext cx="511256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/>
              <a:t>第</a:t>
            </a:r>
            <a:r>
              <a:rPr lang="en-US" altLang="zh-TW" sz="4800" b="1" dirty="0" smtClean="0"/>
              <a:t>10</a:t>
            </a:r>
            <a:r>
              <a:rPr lang="zh-TW" altLang="en-US" sz="4800" b="1" dirty="0" smtClean="0"/>
              <a:t>節</a:t>
            </a:r>
            <a:r>
              <a:rPr lang="en-US" altLang="zh-TW" sz="4800" dirty="0" smtClean="0"/>
              <a:t> </a:t>
            </a:r>
            <a:r>
              <a:rPr lang="zh-TW" altLang="zh-TW" sz="4800" dirty="0"/>
              <a:t>我兒，你要</a:t>
            </a:r>
            <a:r>
              <a:rPr lang="zh-TW" altLang="zh-TW" sz="4800" dirty="0">
                <a:solidFill>
                  <a:srgbClr val="FF0000"/>
                </a:solidFill>
              </a:rPr>
              <a:t>聽</a:t>
            </a:r>
            <a:r>
              <a:rPr lang="zh-TW" altLang="zh-TW" sz="4800" dirty="0"/>
              <a:t>受我的言語，就必延年益壽</a:t>
            </a:r>
            <a:r>
              <a:rPr lang="zh-TW" altLang="zh-TW" sz="4800" dirty="0" smtClean="0"/>
              <a:t>。</a:t>
            </a:r>
            <a:endParaRPr lang="en-US" altLang="zh-TW" sz="4800" dirty="0" smtClean="0"/>
          </a:p>
          <a:p>
            <a:pPr marL="0" indent="0">
              <a:buNone/>
            </a:pPr>
            <a:r>
              <a:rPr lang="zh-TW" altLang="zh-TW" sz="4800" dirty="0" smtClean="0">
                <a:solidFill>
                  <a:srgbClr val="0000FF"/>
                </a:solidFill>
              </a:rPr>
              <a:t>聽</a:t>
            </a:r>
            <a:r>
              <a:rPr lang="en-US" altLang="zh-TW" sz="4800" dirty="0" smtClean="0">
                <a:solidFill>
                  <a:srgbClr val="0000FF"/>
                </a:solidFill>
              </a:rPr>
              <a:t>(</a:t>
            </a:r>
            <a:r>
              <a:rPr lang="en-US" altLang="zh-TW" sz="4800" i="1" dirty="0" err="1" smtClean="0">
                <a:solidFill>
                  <a:srgbClr val="0000FF"/>
                </a:solidFill>
              </a:rPr>
              <a:t>shama</a:t>
            </a:r>
            <a:r>
              <a:rPr lang="en-US" altLang="zh-TW" sz="4800" i="1" dirty="0" smtClean="0">
                <a:solidFill>
                  <a:srgbClr val="0000FF"/>
                </a:solidFill>
              </a:rPr>
              <a:t>‘)</a:t>
            </a:r>
            <a:r>
              <a:rPr lang="en-US" altLang="zh-TW" sz="4800" dirty="0">
                <a:solidFill>
                  <a:srgbClr val="0000FF"/>
                </a:solidFill>
              </a:rPr>
              <a:t>  </a:t>
            </a:r>
            <a:r>
              <a:rPr lang="zh-TW" altLang="en-US" sz="4800" dirty="0">
                <a:solidFill>
                  <a:srgbClr val="0000FF"/>
                </a:solidFill>
              </a:rPr>
              <a:t>，</a:t>
            </a:r>
            <a:r>
              <a:rPr lang="zh-TW" altLang="zh-TW" sz="4800" dirty="0" smtClean="0">
                <a:solidFill>
                  <a:srgbClr val="0000FF"/>
                </a:solidFill>
              </a:rPr>
              <a:t>命令</a:t>
            </a:r>
            <a:r>
              <a:rPr lang="zh-TW" altLang="zh-TW" sz="4800" dirty="0">
                <a:solidFill>
                  <a:srgbClr val="0000FF"/>
                </a:solidFill>
              </a:rPr>
              <a:t>式</a:t>
            </a:r>
            <a:r>
              <a:rPr lang="zh-TW" altLang="zh-TW" sz="4800" dirty="0" smtClean="0">
                <a:solidFill>
                  <a:srgbClr val="0000FF"/>
                </a:solidFill>
              </a:rPr>
              <a:t>動詞</a:t>
            </a:r>
            <a:r>
              <a:rPr lang="zh-TW" altLang="en-US" sz="4800" dirty="0" smtClean="0">
                <a:solidFill>
                  <a:srgbClr val="0000FF"/>
                </a:solidFill>
              </a:rPr>
              <a:t>，字意</a:t>
            </a:r>
            <a:r>
              <a:rPr lang="en-US" altLang="zh-TW" sz="4800" dirty="0" smtClean="0">
                <a:solidFill>
                  <a:srgbClr val="0000FF"/>
                </a:solidFill>
              </a:rPr>
              <a:t>『</a:t>
            </a:r>
            <a:r>
              <a:rPr lang="zh-TW" altLang="en-US" sz="4800" dirty="0" smtClean="0">
                <a:solidFill>
                  <a:srgbClr val="C00000"/>
                </a:solidFill>
              </a:rPr>
              <a:t>他聽到</a:t>
            </a:r>
            <a:r>
              <a:rPr lang="en-US" altLang="zh-TW" sz="4800" dirty="0" smtClean="0">
                <a:solidFill>
                  <a:srgbClr val="0000FF"/>
                </a:solidFill>
              </a:rPr>
              <a:t>』</a:t>
            </a:r>
            <a:endParaRPr lang="zh-TW" altLang="zh-TW" sz="4800" dirty="0">
              <a:solidFill>
                <a:srgbClr val="0000FF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>
            <a:noAutofit/>
          </a:bodyPr>
          <a:lstStyle/>
          <a:p>
            <a:r>
              <a:rPr lang="zh-TW" altLang="en-US" sz="8800" dirty="0" smtClean="0">
                <a:gradFill>
                  <a:gsLst>
                    <a:gs pos="0">
                      <a:srgbClr val="000082"/>
                    </a:gs>
                    <a:gs pos="15000">
                      <a:srgbClr val="FFFF00"/>
                    </a:gs>
                    <a:gs pos="82000">
                      <a:srgbClr val="66FF33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華康硬黑體W7" panose="020B0709000000000000" pitchFamily="49" charset="-120"/>
                <a:ea typeface="華康硬黑體W7" panose="020B0709000000000000" pitchFamily="49" charset="-120"/>
              </a:rPr>
              <a:t>聽</a:t>
            </a:r>
            <a:r>
              <a:rPr lang="zh-TW" altLang="en-US" sz="6600" dirty="0" smtClean="0">
                <a:gradFill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46000">
                      <a:srgbClr val="BA0066"/>
                    </a:gs>
                    <a:gs pos="53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華康硬黑體W7" panose="020B0709000000000000" pitchFamily="49" charset="-120"/>
                <a:ea typeface="華康硬黑體W7" panose="020B0709000000000000" pitchFamily="49" charset="-120"/>
              </a:rPr>
              <a:t>是一種重要的訓練</a:t>
            </a:r>
            <a:endParaRPr lang="zh-TW" altLang="en-US" sz="6600" dirty="0">
              <a:gradFill>
                <a:gsLst>
                  <a:gs pos="0">
                    <a:srgbClr val="000082"/>
                  </a:gs>
                  <a:gs pos="15000">
                    <a:srgbClr val="FF00FF"/>
                  </a:gs>
                  <a:gs pos="46000">
                    <a:srgbClr val="FFFF00"/>
                  </a:gs>
                  <a:gs pos="97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華康硬黑體W7" panose="020B0709000000000000" pitchFamily="49" charset="-120"/>
              <a:ea typeface="華康硬黑體W7" panose="020B0709000000000000" pitchFamily="49" charset="-12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602343" cy="21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58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700808"/>
            <a:ext cx="5544616" cy="5157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TW" spc="600" dirty="0"/>
              <a:t>申命</a:t>
            </a:r>
            <a:r>
              <a:rPr lang="zh-TW" altLang="zh-TW" spc="600" dirty="0" smtClean="0"/>
              <a:t>記</a:t>
            </a:r>
            <a:r>
              <a:rPr lang="en-US" altLang="zh-TW" b="1" spc="600" dirty="0" smtClean="0"/>
              <a:t>6:4</a:t>
            </a:r>
            <a:r>
              <a:rPr lang="en-US" altLang="zh-TW" spc="600" dirty="0" smtClean="0"/>
              <a:t> -9</a:t>
            </a:r>
            <a:r>
              <a:rPr lang="zh-TW" altLang="zh-TW" spc="600" dirty="0" smtClean="0"/>
              <a:t>「</a:t>
            </a:r>
            <a:r>
              <a:rPr lang="zh-TW" altLang="zh-TW" spc="600" dirty="0">
                <a:solidFill>
                  <a:srgbClr val="0000FF"/>
                </a:solidFill>
              </a:rPr>
              <a:t>以色列啊，你要聽！耶和華─我們　神是獨一的主</a:t>
            </a:r>
            <a:r>
              <a:rPr lang="zh-TW" altLang="zh-TW" spc="600" dirty="0" smtClean="0">
                <a:solidFill>
                  <a:srgbClr val="0000FF"/>
                </a:solidFill>
              </a:rPr>
              <a:t>。你</a:t>
            </a:r>
            <a:r>
              <a:rPr lang="zh-TW" altLang="zh-TW" spc="600" dirty="0">
                <a:solidFill>
                  <a:srgbClr val="0000FF"/>
                </a:solidFill>
              </a:rPr>
              <a:t>要盡心、盡性、盡力愛耶和華─你的　神。</a:t>
            </a:r>
            <a:r>
              <a:rPr lang="en-US" altLang="zh-TW" spc="600" dirty="0"/>
              <a:t/>
            </a:r>
            <a:br>
              <a:rPr lang="en-US" altLang="zh-TW" spc="600" dirty="0"/>
            </a:br>
            <a:r>
              <a:rPr lang="zh-TW" altLang="zh-TW" spc="600" dirty="0" smtClean="0"/>
              <a:t>我</a:t>
            </a:r>
            <a:r>
              <a:rPr lang="zh-TW" altLang="zh-TW" spc="600" dirty="0"/>
              <a:t>今日所吩咐你的話都要記在心上</a:t>
            </a:r>
            <a:r>
              <a:rPr lang="zh-TW" altLang="zh-TW" spc="600" dirty="0" smtClean="0"/>
              <a:t>，也</a:t>
            </a:r>
            <a:r>
              <a:rPr lang="zh-TW" altLang="zh-TW" spc="600" dirty="0"/>
              <a:t>要殷勤教訓你的兒女。</a:t>
            </a:r>
            <a:r>
              <a:rPr lang="zh-TW" altLang="zh-TW" spc="600" dirty="0">
                <a:solidFill>
                  <a:srgbClr val="C00000"/>
                </a:solidFill>
              </a:rPr>
              <a:t>無論你坐在家裏，行在路上，躺下，起來，都要談論</a:t>
            </a:r>
            <a:r>
              <a:rPr lang="zh-TW" altLang="zh-TW" spc="600" dirty="0" smtClean="0">
                <a:solidFill>
                  <a:srgbClr val="C00000"/>
                </a:solidFill>
              </a:rPr>
              <a:t>。也</a:t>
            </a:r>
            <a:r>
              <a:rPr lang="zh-TW" altLang="zh-TW" spc="600" dirty="0">
                <a:solidFill>
                  <a:srgbClr val="C00000"/>
                </a:solidFill>
              </a:rPr>
              <a:t>要繫在手上為記號，戴在額上為經文</a:t>
            </a:r>
            <a:r>
              <a:rPr lang="zh-TW" altLang="zh-TW" spc="600" dirty="0" smtClean="0">
                <a:solidFill>
                  <a:srgbClr val="C00000"/>
                </a:solidFill>
              </a:rPr>
              <a:t>；又要</a:t>
            </a:r>
            <a:r>
              <a:rPr lang="zh-TW" altLang="zh-TW" spc="600" dirty="0">
                <a:solidFill>
                  <a:srgbClr val="C00000"/>
                </a:solidFill>
              </a:rPr>
              <a:t>寫在你房屋的門框上，並你的城門上。</a:t>
            </a:r>
            <a:r>
              <a:rPr lang="zh-TW" altLang="zh-TW" spc="600" dirty="0"/>
              <a:t>」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zh-TW" altLang="en-US" sz="6600" dirty="0">
                <a:solidFill>
                  <a:srgbClr val="FFFF00"/>
                </a:solidFill>
                <a:latin typeface="華康POP3體W12" panose="040B0C09000000000000" pitchFamily="81" charset="-120"/>
                <a:ea typeface="華康POP3體W12" panose="040B0C09000000000000" pitchFamily="81" charset="-120"/>
              </a:rPr>
              <a:t>摩</a:t>
            </a:r>
            <a:r>
              <a:rPr lang="zh-TW" altLang="en-US" sz="6600" dirty="0" smtClean="0">
                <a:solidFill>
                  <a:srgbClr val="FFFF00"/>
                </a:solidFill>
                <a:latin typeface="華康POP3體W12" panose="040B0C09000000000000" pitchFamily="81" charset="-120"/>
                <a:ea typeface="華康POP3體W12" panose="040B0C09000000000000" pitchFamily="81" charset="-120"/>
              </a:rPr>
              <a:t>西重申律法</a:t>
            </a:r>
            <a:r>
              <a:rPr lang="en-US" altLang="zh-TW" sz="6600" dirty="0" smtClean="0">
                <a:solidFill>
                  <a:srgbClr val="FFFF00"/>
                </a:solidFill>
                <a:latin typeface="華康POP3體W12" panose="040B0C09000000000000" pitchFamily="81" charset="-120"/>
                <a:ea typeface="華康POP3體W12" panose="040B0C09000000000000" pitchFamily="81" charset="-120"/>
              </a:rPr>
              <a:t>(</a:t>
            </a:r>
            <a:r>
              <a:rPr lang="en-US" altLang="zh-TW" sz="6600" i="1" dirty="0" err="1">
                <a:solidFill>
                  <a:srgbClr val="66FF33"/>
                </a:solidFill>
                <a:latin typeface="華康POP3體W12" panose="040B0C09000000000000" pitchFamily="81" charset="-120"/>
                <a:ea typeface="華康POP3體W12" panose="040B0C09000000000000" pitchFamily="81" charset="-120"/>
              </a:rPr>
              <a:t>shama</a:t>
            </a:r>
            <a:r>
              <a:rPr lang="en-US" altLang="zh-TW" sz="6600" dirty="0" smtClean="0">
                <a:solidFill>
                  <a:srgbClr val="66FF33"/>
                </a:solidFill>
                <a:latin typeface="華康POP3體W12" panose="040B0C09000000000000" pitchFamily="81" charset="-120"/>
                <a:ea typeface="華康POP3體W12" panose="040B0C09000000000000" pitchFamily="81" charset="-120"/>
              </a:rPr>
              <a:t>)</a:t>
            </a:r>
            <a:endParaRPr lang="zh-TW" altLang="en-US" sz="6600" dirty="0">
              <a:solidFill>
                <a:srgbClr val="66FF33"/>
              </a:solidFill>
              <a:latin typeface="華康POP3體W12" panose="040B0C09000000000000" pitchFamily="81" charset="-120"/>
              <a:ea typeface="華康POP3體W12" panose="040B0C09000000000000" pitchFamily="81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49" y="1844824"/>
            <a:ext cx="3084780" cy="463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8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2393" y="1628800"/>
            <a:ext cx="5351695" cy="5366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第</a:t>
            </a:r>
            <a:r>
              <a:rPr lang="en-US" altLang="zh-TW" sz="3600" dirty="0"/>
              <a:t>20</a:t>
            </a:r>
            <a:r>
              <a:rPr lang="zh-TW" altLang="en-US" sz="3600" dirty="0"/>
              <a:t>節</a:t>
            </a:r>
            <a:r>
              <a:rPr lang="en-US" altLang="zh-TW" sz="3600" dirty="0"/>
              <a:t> </a:t>
            </a:r>
            <a:r>
              <a:rPr lang="zh-TW" altLang="zh-TW" sz="3600" dirty="0"/>
              <a:t>我兒，要</a:t>
            </a:r>
            <a:r>
              <a:rPr lang="zh-TW" altLang="zh-TW" sz="3600" dirty="0">
                <a:solidFill>
                  <a:srgbClr val="C00000"/>
                </a:solidFill>
              </a:rPr>
              <a:t>留心聽</a:t>
            </a:r>
            <a:r>
              <a:rPr lang="zh-TW" altLang="zh-TW" sz="3600" dirty="0"/>
              <a:t>我的言詞，側耳聽我的</a:t>
            </a:r>
            <a:r>
              <a:rPr lang="zh-TW" altLang="zh-TW" sz="3600" dirty="0" smtClean="0"/>
              <a:t>話語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zh-TW" sz="3600" dirty="0" smtClean="0">
                <a:solidFill>
                  <a:srgbClr val="C00000"/>
                </a:solidFill>
              </a:rPr>
              <a:t>留心聽</a:t>
            </a:r>
            <a:r>
              <a:rPr lang="zh-TW" altLang="en-US" sz="3600" dirty="0">
                <a:solidFill>
                  <a:srgbClr val="C00000"/>
                </a:solidFill>
              </a:rPr>
              <a:t>（</a:t>
            </a:r>
            <a:r>
              <a:rPr lang="en-US" altLang="zh-TW" sz="3600" dirty="0" err="1" smtClean="0"/>
              <a:t>qashab</a:t>
            </a:r>
            <a:r>
              <a:rPr lang="zh-TW" altLang="en-US" sz="3600" dirty="0" smtClean="0"/>
              <a:t>）</a:t>
            </a:r>
            <a:r>
              <a:rPr lang="zh-TW" altLang="zh-TW" sz="3600" dirty="0" smtClean="0">
                <a:solidFill>
                  <a:srgbClr val="0000FF"/>
                </a:solidFill>
              </a:rPr>
              <a:t>命令</a:t>
            </a:r>
            <a:r>
              <a:rPr lang="zh-TW" altLang="zh-TW" sz="3600" dirty="0">
                <a:solidFill>
                  <a:srgbClr val="0000FF"/>
                </a:solidFill>
              </a:rPr>
              <a:t>式動詞</a:t>
            </a:r>
            <a:r>
              <a:rPr lang="zh-TW" altLang="en-US" sz="3600" dirty="0">
                <a:solidFill>
                  <a:srgbClr val="0000FF"/>
                </a:solidFill>
              </a:rPr>
              <a:t>，字意</a:t>
            </a:r>
            <a:r>
              <a:rPr lang="en-US" altLang="zh-TW" sz="3600" dirty="0" smtClean="0">
                <a:solidFill>
                  <a:srgbClr val="0000FF"/>
                </a:solidFill>
              </a:rPr>
              <a:t>『</a:t>
            </a:r>
            <a:r>
              <a:rPr lang="zh-TW" altLang="en-US" sz="3600" dirty="0" smtClean="0">
                <a:solidFill>
                  <a:srgbClr val="0000FF"/>
                </a:solidFill>
              </a:rPr>
              <a:t>專注、傾聽、留意</a:t>
            </a:r>
            <a:r>
              <a:rPr lang="en-US" altLang="zh-TW" sz="3600" dirty="0" smtClean="0">
                <a:solidFill>
                  <a:srgbClr val="0000FF"/>
                </a:solidFill>
              </a:rPr>
              <a:t>』</a:t>
            </a:r>
          </a:p>
          <a:p>
            <a:pPr marL="0" indent="0">
              <a:buNone/>
            </a:pPr>
            <a:r>
              <a:rPr lang="en-US" altLang="zh-TW" sz="3600" b="1" dirty="0"/>
              <a:t> </a:t>
            </a:r>
            <a:r>
              <a:rPr lang="en-US" altLang="zh-TW" sz="3600" dirty="0" smtClean="0"/>
              <a:t>2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2</a:t>
            </a:r>
            <a:r>
              <a:rPr lang="zh-TW" altLang="en-US" sz="3600" dirty="0" smtClean="0"/>
              <a:t>「</a:t>
            </a:r>
            <a:r>
              <a:rPr lang="zh-TW" altLang="zh-TW" sz="3600" dirty="0" smtClean="0">
                <a:solidFill>
                  <a:srgbClr val="C00000"/>
                </a:solidFill>
              </a:rPr>
              <a:t>側耳</a:t>
            </a:r>
            <a:r>
              <a:rPr lang="zh-TW" altLang="zh-TW" sz="3600" dirty="0">
                <a:solidFill>
                  <a:srgbClr val="C00000"/>
                </a:solidFill>
              </a:rPr>
              <a:t>聽</a:t>
            </a:r>
            <a:r>
              <a:rPr lang="zh-TW" altLang="zh-TW" sz="3600" dirty="0"/>
              <a:t>智慧</a:t>
            </a:r>
            <a:r>
              <a:rPr lang="en-US" altLang="zh-TW" sz="3600" dirty="0"/>
              <a:t>, </a:t>
            </a:r>
            <a:r>
              <a:rPr lang="zh-TW" altLang="zh-TW" sz="3600" dirty="0"/>
              <a:t>專心求聰明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」</a:t>
            </a:r>
            <a:endParaRPr lang="zh-TW" altLang="zh-TW" sz="3600" dirty="0">
              <a:solidFill>
                <a:srgbClr val="0000FF"/>
              </a:solidFill>
            </a:endParaRPr>
          </a:p>
          <a:p>
            <a:endParaRPr lang="en-US" altLang="zh-TW" sz="3600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200"/>
              </a:gs>
              <a:gs pos="54000">
                <a:srgbClr val="FF7A00"/>
              </a:gs>
              <a:gs pos="83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zh-TW" altLang="en-US" sz="8000" spc="600" dirty="0" smtClean="0">
                <a:gradFill>
                  <a:gsLst>
                    <a:gs pos="35000">
                      <a:srgbClr val="FFFF00"/>
                    </a:gs>
                    <a:gs pos="53000">
                      <a:schemeClr val="accent6">
                        <a:lumMod val="40000"/>
                        <a:lumOff val="60000"/>
                      </a:schemeClr>
                    </a:gs>
                    <a:gs pos="88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華康刷刷體W7" pitchFamily="49" charset="-120"/>
                <a:ea typeface="華康刷刷體W7" pitchFamily="49" charset="-120"/>
              </a:rPr>
              <a:t>側雙耳專心聆聽</a:t>
            </a:r>
            <a:endParaRPr lang="zh-TW" altLang="en-US" sz="8000" spc="600" dirty="0">
              <a:gradFill>
                <a:gsLst>
                  <a:gs pos="35000">
                    <a:srgbClr val="FFFF00"/>
                  </a:gs>
                  <a:gs pos="53000">
                    <a:schemeClr val="accent6">
                      <a:lumMod val="40000"/>
                      <a:lumOff val="60000"/>
                    </a:schemeClr>
                  </a:gs>
                  <a:gs pos="88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atin typeface="華康刷刷體W7" pitchFamily="49" charset="-120"/>
              <a:ea typeface="華康刷刷體W7" pitchFamily="49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5"/>
            <a:ext cx="3639537" cy="334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3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2596" y="18864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spc="300" dirty="0">
                <a:solidFill>
                  <a:srgbClr val="FFFF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側耳</a:t>
            </a:r>
            <a:r>
              <a:rPr lang="zh-TW" altLang="en-US" sz="8000" spc="300" dirty="0" smtClean="0">
                <a:solidFill>
                  <a:srgbClr val="FFFF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聽</a:t>
            </a:r>
            <a:r>
              <a:rPr lang="zh-TW" altLang="en-US" sz="8000" spc="300" dirty="0" smtClean="0">
                <a:solidFill>
                  <a:srgbClr val="FFC0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是一種</a:t>
            </a:r>
            <a:r>
              <a:rPr lang="zh-TW" altLang="en-US" sz="8000" spc="300" dirty="0" smtClean="0">
                <a:solidFill>
                  <a:srgbClr val="66FF33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順服</a:t>
            </a:r>
            <a:endParaRPr lang="zh-TW" altLang="en-US" sz="8000" spc="300" dirty="0">
              <a:solidFill>
                <a:srgbClr val="66FF33"/>
              </a:solidFill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78935"/>
            <a:ext cx="4824536" cy="502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8618" y="1772816"/>
            <a:ext cx="524346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/>
              <a:t>第</a:t>
            </a:r>
            <a:r>
              <a:rPr lang="en-US" altLang="zh-TW" sz="3600" dirty="0"/>
              <a:t>10</a:t>
            </a:r>
            <a:r>
              <a:rPr lang="zh-TW" altLang="en-US" sz="3600" dirty="0"/>
              <a:t>節</a:t>
            </a:r>
            <a:r>
              <a:rPr lang="en-US" altLang="zh-TW" sz="3600" dirty="0"/>
              <a:t> </a:t>
            </a:r>
            <a:r>
              <a:rPr lang="zh-TW" altLang="zh-TW" sz="3600" dirty="0"/>
              <a:t>我兒，你要</a:t>
            </a:r>
            <a:r>
              <a:rPr lang="zh-TW" altLang="zh-TW" sz="3600" dirty="0">
                <a:solidFill>
                  <a:srgbClr val="FF0000"/>
                </a:solidFill>
              </a:rPr>
              <a:t>聽</a:t>
            </a:r>
            <a:r>
              <a:rPr lang="zh-TW" altLang="zh-TW" sz="3600" dirty="0"/>
              <a:t>受我的言語，就必</a:t>
            </a:r>
            <a:r>
              <a:rPr lang="zh-TW" altLang="zh-TW" sz="3600" dirty="0">
                <a:solidFill>
                  <a:srgbClr val="0000FF"/>
                </a:solidFill>
              </a:rPr>
              <a:t>延年益壽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第</a:t>
            </a:r>
            <a:r>
              <a:rPr lang="en-US" altLang="zh-TW" sz="3600" dirty="0" smtClean="0"/>
              <a:t>20-22</a:t>
            </a:r>
            <a:r>
              <a:rPr lang="zh-TW" altLang="en-US" sz="3600" dirty="0" smtClean="0"/>
              <a:t>節</a:t>
            </a:r>
            <a:r>
              <a:rPr lang="zh-TW" altLang="zh-TW" sz="3600" dirty="0"/>
              <a:t>我兒，要</a:t>
            </a:r>
            <a:r>
              <a:rPr lang="zh-TW" altLang="zh-TW" sz="3600" dirty="0">
                <a:solidFill>
                  <a:srgbClr val="C00000"/>
                </a:solidFill>
              </a:rPr>
              <a:t>留心聽</a:t>
            </a:r>
            <a:r>
              <a:rPr lang="zh-TW" altLang="zh-TW" sz="3600" dirty="0"/>
              <a:t>我的言詞，側耳聽我的話語</a:t>
            </a:r>
            <a:r>
              <a:rPr lang="zh-TW" altLang="zh-TW" sz="3600" dirty="0" smtClean="0"/>
              <a:t>，</a:t>
            </a:r>
            <a:r>
              <a:rPr lang="en-US" altLang="zh-TW" sz="3600" dirty="0" smtClean="0"/>
              <a:t>…. </a:t>
            </a:r>
            <a:r>
              <a:rPr lang="zh-TW" altLang="zh-TW" sz="3600" dirty="0"/>
              <a:t>因為得著它的，就得了</a:t>
            </a:r>
            <a:r>
              <a:rPr lang="zh-TW" altLang="zh-TW" sz="3600" dirty="0">
                <a:solidFill>
                  <a:srgbClr val="0000FF"/>
                </a:solidFill>
              </a:rPr>
              <a:t>生命</a:t>
            </a:r>
            <a:r>
              <a:rPr lang="zh-TW" altLang="zh-TW" sz="3600" dirty="0"/>
              <a:t>，又得了</a:t>
            </a:r>
            <a:r>
              <a:rPr lang="zh-TW" altLang="zh-TW" sz="3600" dirty="0">
                <a:solidFill>
                  <a:srgbClr val="0000FF"/>
                </a:solidFill>
              </a:rPr>
              <a:t>醫全體的良藥</a:t>
            </a:r>
            <a:r>
              <a:rPr lang="zh-TW" altLang="zh-TW" sz="3600" dirty="0"/>
              <a:t>。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endParaRPr lang="en-US" altLang="zh-TW" sz="36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46388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spc="600" dirty="0" smtClean="0">
                <a:gradFill>
                  <a:gsLst>
                    <a:gs pos="82000">
                      <a:srgbClr val="FF99FF"/>
                    </a:gs>
                    <a:gs pos="17000">
                      <a:srgbClr val="FF0000"/>
                    </a:gs>
                    <a:gs pos="0">
                      <a:schemeClr val="bg2">
                        <a:tint val="10000"/>
                        <a:satMod val="300000"/>
                      </a:schemeClr>
                    </a:gs>
                  </a:gsLst>
                  <a:lin ang="5400000" scaled="1"/>
                </a:gradFill>
                <a:latin typeface="華康唐風隸(P)" pitchFamily="66" charset="-120"/>
                <a:ea typeface="華康唐風隸(P)" pitchFamily="66" charset="-120"/>
              </a:rPr>
              <a:t>順</a:t>
            </a:r>
            <a:r>
              <a:rPr lang="zh-TW" altLang="en-US" sz="8000" spc="600" dirty="0">
                <a:gradFill>
                  <a:gsLst>
                    <a:gs pos="82000">
                      <a:srgbClr val="FF99FF"/>
                    </a:gs>
                    <a:gs pos="17000">
                      <a:srgbClr val="FF0000"/>
                    </a:gs>
                    <a:gs pos="0">
                      <a:schemeClr val="bg2">
                        <a:tint val="10000"/>
                        <a:satMod val="300000"/>
                      </a:schemeClr>
                    </a:gs>
                  </a:gsLst>
                  <a:lin ang="5400000" scaled="1"/>
                </a:gradFill>
                <a:latin typeface="華康唐風隸(P)" pitchFamily="66" charset="-120"/>
                <a:ea typeface="華康唐風隸(P)" pitchFamily="66" charset="-120"/>
              </a:rPr>
              <a:t>服</a:t>
            </a:r>
            <a:r>
              <a:rPr lang="zh-TW" altLang="en-US" sz="8000" spc="600" dirty="0" smtClean="0">
                <a:gradFill>
                  <a:gsLst>
                    <a:gs pos="82000">
                      <a:srgbClr val="FF99FF"/>
                    </a:gs>
                    <a:gs pos="17000">
                      <a:srgbClr val="FF0000"/>
                    </a:gs>
                    <a:gs pos="0">
                      <a:schemeClr val="bg2">
                        <a:tint val="10000"/>
                        <a:satMod val="300000"/>
                      </a:schemeClr>
                    </a:gs>
                  </a:gsLst>
                  <a:lin ang="5400000" scaled="1"/>
                </a:gradFill>
                <a:latin typeface="華康唐風隸(P)" pitchFamily="66" charset="-120"/>
                <a:ea typeface="華康唐風隸(P)" pitchFamily="66" charset="-120"/>
              </a:rPr>
              <a:t>即蒙福的開始</a:t>
            </a:r>
            <a:endParaRPr lang="zh-TW" altLang="en-US" sz="8000" dirty="0">
              <a:gradFill>
                <a:gsLst>
                  <a:gs pos="82000">
                    <a:srgbClr val="FFFF00"/>
                  </a:gs>
                  <a:gs pos="17000">
                    <a:srgbClr val="00FF99"/>
                  </a:gs>
                  <a:gs pos="0">
                    <a:schemeClr val="bg2">
                      <a:tint val="10000"/>
                      <a:satMod val="30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69" y="2780928"/>
            <a:ext cx="3729931" cy="372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7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396552" y="248565"/>
            <a:ext cx="10009112" cy="11430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7200" dirty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二</a:t>
            </a:r>
            <a:r>
              <a:rPr lang="zh-TW" altLang="zh-TW" sz="72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、</a:t>
            </a:r>
            <a:r>
              <a:rPr lang="zh-TW" altLang="en-US" sz="72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腳走＿＿＿道路</a:t>
            </a:r>
            <a:endParaRPr lang="zh-TW" altLang="en-US" sz="7200" dirty="0">
              <a:solidFill>
                <a:srgbClr val="FFFF00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5976" y="82310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 smtClean="0">
                <a:solidFill>
                  <a:srgbClr val="FF0000"/>
                </a:solidFill>
                <a:latin typeface="華康正顏楷體W7" pitchFamily="65" charset="-120"/>
                <a:ea typeface="華康正顏楷體W7" pitchFamily="65" charset="-120"/>
              </a:rPr>
              <a:t>正確</a:t>
            </a:r>
            <a:endParaRPr lang="zh-TW" altLang="en-US" sz="8000" dirty="0">
              <a:solidFill>
                <a:srgbClr val="FF0000"/>
              </a:solidFill>
              <a:latin typeface="華康正顏楷體W7" pitchFamily="65" charset="-120"/>
              <a:ea typeface="華康正顏楷體W7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11733"/>
            <a:ext cx="5328592" cy="511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2416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spc="600" dirty="0">
                <a:gradFill>
                  <a:gsLst>
                    <a:gs pos="0">
                      <a:srgbClr val="8488C4"/>
                    </a:gs>
                    <a:gs pos="31000">
                      <a:srgbClr val="D4DEFF"/>
                    </a:gs>
                    <a:gs pos="84000">
                      <a:srgbClr val="00FF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latin typeface="華康海報單框體-W9" panose="040B0909000000000000" pitchFamily="81" charset="-120"/>
                <a:ea typeface="華康海報單框體-W9" panose="040B0909000000000000" pitchFamily="81" charset="-120"/>
              </a:rPr>
              <a:t>腳步不落入困境</a:t>
            </a:r>
            <a:endParaRPr lang="zh-TW" altLang="en-US" sz="8000" dirty="0">
              <a:gradFill>
                <a:gsLst>
                  <a:gs pos="0">
                    <a:srgbClr val="8488C4"/>
                  </a:gs>
                  <a:gs pos="31000">
                    <a:srgbClr val="D4DEFF"/>
                  </a:gs>
                  <a:gs pos="84000">
                    <a:srgbClr val="00FFFF"/>
                  </a:gs>
                  <a:gs pos="100000">
                    <a:srgbClr val="96AB94"/>
                  </a:gs>
                </a:gsLst>
                <a:lin ang="5400000" scaled="0"/>
              </a:gradFill>
              <a:latin typeface="華康海報單框體-W9" panose="040B0909000000000000" pitchFamily="81" charset="-120"/>
              <a:ea typeface="華康海報單框體-W9" panose="040B0909000000000000" pitchFamily="81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-5938" y="1772817"/>
            <a:ext cx="421389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第</a:t>
            </a:r>
            <a:r>
              <a:rPr lang="en-US" altLang="zh-TW" dirty="0" smtClean="0"/>
              <a:t>11-12</a:t>
            </a:r>
            <a:r>
              <a:rPr lang="zh-TW" altLang="en-US" dirty="0" smtClean="0"/>
              <a:t>節</a:t>
            </a:r>
            <a:r>
              <a:rPr lang="en-US" altLang="zh-TW" dirty="0" smtClean="0"/>
              <a:t> </a:t>
            </a:r>
            <a:r>
              <a:rPr lang="zh-TW" altLang="zh-TW" dirty="0">
                <a:solidFill>
                  <a:srgbClr val="0000FF"/>
                </a:solidFill>
              </a:rPr>
              <a:t>我已指教你走智慧的道，引導你行正直的路</a:t>
            </a:r>
            <a:r>
              <a:rPr lang="zh-TW" altLang="zh-TW" dirty="0" smtClean="0"/>
              <a:t>。</a:t>
            </a:r>
            <a:r>
              <a:rPr lang="zh-TW" altLang="zh-TW" dirty="0" smtClean="0">
                <a:solidFill>
                  <a:srgbClr val="6600CC"/>
                </a:solidFill>
              </a:rPr>
              <a:t>你</a:t>
            </a:r>
            <a:r>
              <a:rPr lang="zh-TW" altLang="zh-TW" dirty="0">
                <a:solidFill>
                  <a:srgbClr val="6600CC"/>
                </a:solidFill>
              </a:rPr>
              <a:t>行走，腳步必不致</a:t>
            </a:r>
            <a:r>
              <a:rPr lang="zh-TW" altLang="zh-TW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狹窄</a:t>
            </a:r>
            <a:r>
              <a:rPr lang="zh-TW" altLang="zh-TW" dirty="0">
                <a:solidFill>
                  <a:srgbClr val="6600CC"/>
                </a:solidFill>
              </a:rPr>
              <a:t>；你奔跑，也不致跌倒</a:t>
            </a:r>
            <a:r>
              <a:rPr lang="zh-TW" altLang="zh-TW" dirty="0" smtClean="0">
                <a:solidFill>
                  <a:srgbClr val="6600CC"/>
                </a:solidFill>
              </a:rPr>
              <a:t>。</a:t>
            </a:r>
            <a:endParaRPr lang="en-US" altLang="zh-TW" dirty="0" smtClean="0">
              <a:solidFill>
                <a:srgbClr val="6600CC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zh-TW" dirty="0" smtClean="0">
                <a:solidFill>
                  <a:srgbClr val="C00000"/>
                </a:solidFill>
              </a:rPr>
              <a:t>狹窄</a:t>
            </a:r>
            <a:r>
              <a:rPr lang="zh-TW" altLang="en-US" dirty="0" smtClean="0">
                <a:solidFill>
                  <a:srgbClr val="C00000"/>
                </a:solidFill>
              </a:rPr>
              <a:t>（</a:t>
            </a:r>
            <a:r>
              <a:rPr lang="en-US" altLang="zh-TW" dirty="0" err="1" smtClean="0"/>
              <a:t>yatsar</a:t>
            </a:r>
            <a:r>
              <a:rPr lang="en-US" altLang="zh-TW" dirty="0" smtClean="0"/>
              <a:t> </a:t>
            </a:r>
            <a:r>
              <a:rPr lang="zh-TW" altLang="en-US" dirty="0" smtClean="0">
                <a:solidFill>
                  <a:srgbClr val="C00000"/>
                </a:solidFill>
              </a:rPr>
              <a:t>），字意「</a:t>
            </a:r>
            <a:r>
              <a:rPr lang="zh-TW" altLang="zh-TW" dirty="0"/>
              <a:t>落入困境</a:t>
            </a:r>
            <a:r>
              <a:rPr lang="en-US" altLang="zh-TW" dirty="0"/>
              <a:t>, </a:t>
            </a:r>
            <a:r>
              <a:rPr lang="zh-TW" altLang="zh-TW" dirty="0"/>
              <a:t>愁</a:t>
            </a:r>
            <a:r>
              <a:rPr lang="zh-TW" altLang="zh-TW" dirty="0" smtClean="0"/>
              <a:t>煩</a:t>
            </a:r>
            <a:r>
              <a:rPr lang="zh-TW" altLang="en-US" dirty="0" smtClean="0"/>
              <a:t>」</a:t>
            </a:r>
            <a:endParaRPr lang="zh-TW" altLang="zh-TW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36" y="2689965"/>
            <a:ext cx="4675341" cy="311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1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9600" spc="600" dirty="0" smtClean="0">
                <a:solidFill>
                  <a:srgbClr val="66FF33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貴賓檢視法</a:t>
            </a:r>
            <a:endParaRPr lang="zh-TW" altLang="en-US" sz="9600" spc="600" dirty="0">
              <a:solidFill>
                <a:srgbClr val="66FF33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11" y="1469565"/>
            <a:ext cx="3585881" cy="53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7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499616"/>
            <a:ext cx="8712968" cy="560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spc="600" dirty="0" smtClean="0">
                <a:solidFill>
                  <a:srgbClr val="0000FF"/>
                </a:solidFill>
              </a:rPr>
              <a:t>10</a:t>
            </a:r>
            <a:r>
              <a:rPr lang="en-US" altLang="zh-TW" sz="4000" spc="600" dirty="0" smtClean="0">
                <a:solidFill>
                  <a:srgbClr val="0000FF"/>
                </a:solidFill>
              </a:rPr>
              <a:t> </a:t>
            </a:r>
            <a:r>
              <a:rPr lang="zh-TW" altLang="zh-TW" sz="4000" spc="600" dirty="0">
                <a:solidFill>
                  <a:srgbClr val="0000FF"/>
                </a:solidFill>
              </a:rPr>
              <a:t>我兒，你要聽受我的言語，就必延年益壽。</a:t>
            </a:r>
            <a:r>
              <a:rPr lang="en-US" altLang="zh-TW" sz="4000" spc="600" dirty="0">
                <a:solidFill>
                  <a:srgbClr val="0000FF"/>
                </a:solidFill>
              </a:rPr>
              <a:t/>
            </a:r>
            <a:br>
              <a:rPr lang="en-US" altLang="zh-TW" sz="4000" spc="600" dirty="0">
                <a:solidFill>
                  <a:srgbClr val="0000FF"/>
                </a:solidFill>
              </a:rPr>
            </a:br>
            <a:r>
              <a:rPr lang="en-US" altLang="zh-TW" sz="4000" b="1" spc="600" dirty="0" smtClean="0"/>
              <a:t>11</a:t>
            </a:r>
            <a:r>
              <a:rPr lang="en-US" altLang="zh-TW" sz="4000" spc="600" dirty="0" smtClean="0"/>
              <a:t> </a:t>
            </a:r>
            <a:r>
              <a:rPr lang="zh-TW" altLang="zh-TW" sz="4000" spc="600" dirty="0"/>
              <a:t>我已指教你走智慧的道，引導你行正直的路。</a:t>
            </a:r>
            <a:r>
              <a:rPr lang="en-US" altLang="zh-TW" sz="4000" spc="600" dirty="0"/>
              <a:t/>
            </a:r>
            <a:br>
              <a:rPr lang="en-US" altLang="zh-TW" sz="4000" spc="600" dirty="0"/>
            </a:br>
            <a:r>
              <a:rPr lang="en-US" altLang="zh-TW" sz="4000" b="1" spc="600" dirty="0" smtClean="0">
                <a:solidFill>
                  <a:srgbClr val="6600CC"/>
                </a:solidFill>
              </a:rPr>
              <a:t>12</a:t>
            </a:r>
            <a:r>
              <a:rPr lang="en-US" altLang="zh-TW" sz="4000" spc="600" dirty="0" smtClean="0">
                <a:solidFill>
                  <a:srgbClr val="6600CC"/>
                </a:solidFill>
              </a:rPr>
              <a:t> </a:t>
            </a:r>
            <a:r>
              <a:rPr lang="zh-TW" altLang="zh-TW" sz="4000" spc="600" dirty="0">
                <a:solidFill>
                  <a:srgbClr val="6600CC"/>
                </a:solidFill>
              </a:rPr>
              <a:t>你行走，腳步必不致狹窄；你奔跑，也不致跌倒。</a:t>
            </a:r>
            <a:r>
              <a:rPr lang="en-US" altLang="zh-TW" sz="4000" spc="600" dirty="0">
                <a:solidFill>
                  <a:srgbClr val="6600CC"/>
                </a:solidFill>
              </a:rPr>
              <a:t/>
            </a:r>
            <a:br>
              <a:rPr lang="en-US" altLang="zh-TW" sz="4000" spc="600" dirty="0">
                <a:solidFill>
                  <a:srgbClr val="6600CC"/>
                </a:solidFill>
              </a:rPr>
            </a:br>
            <a:r>
              <a:rPr lang="en-US" altLang="zh-TW" sz="4000" b="1" spc="600" dirty="0" smtClean="0"/>
              <a:t>13</a:t>
            </a:r>
            <a:r>
              <a:rPr lang="en-US" altLang="zh-TW" sz="4000" spc="600" dirty="0" smtClean="0"/>
              <a:t> </a:t>
            </a:r>
            <a:r>
              <a:rPr lang="zh-TW" altLang="zh-TW" sz="4000" spc="600" dirty="0"/>
              <a:t>要持定訓誨，不可放鬆；必當謹守，因為它是你的生命。</a:t>
            </a:r>
            <a:r>
              <a:rPr lang="en-US" altLang="zh-TW" sz="4000" spc="600" dirty="0"/>
              <a:t/>
            </a:r>
            <a:br>
              <a:rPr lang="en-US" altLang="zh-TW" sz="4000" spc="600" dirty="0"/>
            </a:br>
            <a:endParaRPr lang="zh-TW" altLang="en-US" sz="4000" spc="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zh-TW" dirty="0">
                <a:effectLst/>
              </a:rPr>
              <a:t> </a:t>
            </a:r>
            <a:r>
              <a:rPr lang="zh-TW" altLang="zh-TW" sz="9800" dirty="0">
                <a:solidFill>
                  <a:srgbClr val="FF0000"/>
                </a:solidFill>
                <a:effectLst/>
              </a:rPr>
              <a:t>箴言</a:t>
            </a:r>
            <a:r>
              <a:rPr lang="en-US" altLang="zh-TW" sz="9800" dirty="0">
                <a:solidFill>
                  <a:srgbClr val="FF0000"/>
                </a:solidFill>
                <a:effectLst/>
              </a:rPr>
              <a:t>4:10-27 </a:t>
            </a:r>
            <a:endParaRPr lang="zh-TW" altLang="en-US" sz="9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17632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24000">
                      <a:srgbClr val="FF99FF"/>
                    </a:gs>
                  </a:gsLst>
                  <a:lin ang="5400000" scaled="1"/>
                </a:gradFill>
                <a:latin typeface="華康海報單框體-W9" panose="040B0909000000000000" pitchFamily="81" charset="-120"/>
                <a:ea typeface="華康海報單框體-W9" panose="040B0909000000000000" pitchFamily="81" charset="-120"/>
              </a:rPr>
              <a:t>英國人以鞋子看人</a:t>
            </a:r>
            <a:endParaRPr lang="zh-TW" altLang="en-US" sz="7200" dirty="0">
              <a:gradFill>
                <a:gsLst>
                  <a:gs pos="100000">
                    <a:srgbClr val="FFFF00"/>
                  </a:gs>
                  <a:gs pos="74000">
                    <a:srgbClr val="00FF99"/>
                  </a:gs>
                  <a:gs pos="24000">
                    <a:srgbClr val="FF99FF"/>
                  </a:gs>
                </a:gsLst>
                <a:lin ang="5400000" scaled="1"/>
              </a:gradFill>
              <a:latin typeface="華康海報單框體-W9" panose="040B0909000000000000" pitchFamily="81" charset="-120"/>
              <a:ea typeface="華康海報單框體-W9" panose="040B0909000000000000" pitchFamily="81" charset="-12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56792"/>
            <a:ext cx="3635215" cy="51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gradFill>
                  <a:gsLst>
                    <a:gs pos="37000">
                      <a:srgbClr val="99FF66"/>
                    </a:gs>
                    <a:gs pos="67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華康唐風隸" pitchFamily="65" charset="-120"/>
                <a:ea typeface="華康唐風隸" pitchFamily="65" charset="-120"/>
              </a:rPr>
              <a:t>有計畫的做事</a:t>
            </a:r>
            <a:endParaRPr lang="zh-TW" altLang="en-US" sz="11500" dirty="0">
              <a:solidFill>
                <a:srgbClr val="FF99FF"/>
              </a:solidFill>
              <a:latin typeface="華康唐風隸" pitchFamily="65" charset="-120"/>
              <a:ea typeface="華康唐風隸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79512" y="1754099"/>
            <a:ext cx="5040560" cy="51039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660066"/>
                </a:solidFill>
              </a:rPr>
              <a:t>第</a:t>
            </a:r>
            <a:r>
              <a:rPr lang="en-US" altLang="zh-TW" sz="3600" dirty="0" smtClean="0">
                <a:solidFill>
                  <a:srgbClr val="660066"/>
                </a:solidFill>
              </a:rPr>
              <a:t>26-27</a:t>
            </a:r>
            <a:r>
              <a:rPr lang="zh-TW" altLang="en-US" sz="3600" dirty="0" smtClean="0">
                <a:solidFill>
                  <a:srgbClr val="660066"/>
                </a:solidFill>
              </a:rPr>
              <a:t>節</a:t>
            </a:r>
            <a:r>
              <a:rPr lang="en-US" altLang="zh-TW" sz="3600" dirty="0" smtClean="0">
                <a:solidFill>
                  <a:srgbClr val="660066"/>
                </a:solidFill>
              </a:rPr>
              <a:t> </a:t>
            </a:r>
            <a:r>
              <a:rPr lang="zh-TW" altLang="zh-TW" sz="3600" dirty="0">
                <a:solidFill>
                  <a:srgbClr val="660066"/>
                </a:solidFill>
              </a:rPr>
              <a:t>要修平你腳下的路，堅定你一切的道</a:t>
            </a:r>
            <a:r>
              <a:rPr lang="zh-TW" altLang="zh-TW" sz="3600" dirty="0" smtClean="0">
                <a:solidFill>
                  <a:srgbClr val="660066"/>
                </a:solidFill>
              </a:rPr>
              <a:t>。不可</a:t>
            </a:r>
            <a:r>
              <a:rPr lang="zh-TW" altLang="zh-TW" sz="3600" dirty="0">
                <a:solidFill>
                  <a:srgbClr val="660066"/>
                </a:solidFill>
              </a:rPr>
              <a:t>偏向左右；要使你的腳離開邪惡</a:t>
            </a:r>
            <a:r>
              <a:rPr lang="zh-TW" altLang="zh-TW" sz="3600" dirty="0" smtClean="0">
                <a:solidFill>
                  <a:srgbClr val="660066"/>
                </a:solidFill>
              </a:rPr>
              <a:t>。</a:t>
            </a:r>
            <a:endParaRPr lang="en-US" altLang="zh-TW" sz="3600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FF0066"/>
                </a:solidFill>
              </a:rPr>
              <a:t>（現代</a:t>
            </a:r>
            <a:r>
              <a:rPr lang="zh-TW" altLang="en-US" sz="3600" dirty="0">
                <a:solidFill>
                  <a:srgbClr val="FF0066"/>
                </a:solidFill>
              </a:rPr>
              <a:t>中文</a:t>
            </a:r>
            <a:r>
              <a:rPr lang="zh-TW" altLang="en-US" sz="3600" dirty="0" smtClean="0">
                <a:solidFill>
                  <a:srgbClr val="FF0066"/>
                </a:solidFill>
              </a:rPr>
              <a:t>譯本）</a:t>
            </a:r>
            <a:r>
              <a:rPr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zh-TW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對所計劃的事要有把握，你所做的就不至於差錯</a:t>
            </a:r>
            <a:r>
              <a:rPr lang="zh-TW" altLang="zh-TW" sz="3600" dirty="0" smtClean="0">
                <a:solidFill>
                  <a:srgbClr val="6600CC"/>
                </a:solidFill>
              </a:rPr>
              <a:t>。要</a:t>
            </a:r>
            <a:r>
              <a:rPr lang="zh-TW" altLang="zh-TW" sz="3600" dirty="0">
                <a:solidFill>
                  <a:srgbClr val="6600CC"/>
                </a:solidFill>
              </a:rPr>
              <a:t>排除邪惡，朝著前面直走，不要離開正路一步。</a:t>
            </a:r>
          </a:p>
          <a:p>
            <a:pPr marL="0" indent="0">
              <a:buNone/>
            </a:pPr>
            <a:endParaRPr lang="zh-TW" altLang="zh-TW" sz="3600" dirty="0"/>
          </a:p>
          <a:p>
            <a:pPr marL="0" indent="0">
              <a:buNone/>
            </a:pPr>
            <a:endParaRPr lang="zh-TW" altLang="zh-TW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72" y="4221088"/>
            <a:ext cx="2254014" cy="260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73" y="1844824"/>
            <a:ext cx="2926127" cy="219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9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22145" y="0"/>
            <a:ext cx="9540552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spc="600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Cooper Black" pitchFamily="18" charset="0"/>
              </a:rPr>
              <a:t>腳</a:t>
            </a:r>
            <a:r>
              <a:rPr lang="zh-TW" altLang="en-US" sz="8000" spc="6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Cooper Black" pitchFamily="18" charset="0"/>
              </a:rPr>
              <a:t>路</a:t>
            </a:r>
            <a:r>
              <a:rPr lang="zh-TW" altLang="en-US" sz="8000" spc="600" dirty="0" smtClean="0">
                <a:gradFill>
                  <a:gsLst>
                    <a:gs pos="73000">
                      <a:srgbClr val="FFFF00"/>
                    </a:gs>
                    <a:gs pos="2600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Cooper Black" pitchFamily="18" charset="0"/>
              </a:rPr>
              <a:t>好或不好！？</a:t>
            </a:r>
            <a:endParaRPr lang="zh-TW" altLang="en-US" sz="8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68365"/>
            <a:ext cx="3816424" cy="506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1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396552" y="248565"/>
            <a:ext cx="10009112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三</a:t>
            </a:r>
            <a:r>
              <a:rPr lang="zh-TW" altLang="zh-TW" sz="72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、</a:t>
            </a:r>
            <a:r>
              <a:rPr lang="zh-TW" altLang="en-US" sz="72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心思須＿</a:t>
            </a:r>
            <a:r>
              <a:rPr lang="zh-TW" altLang="en-US" sz="7200" dirty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＿＿</a:t>
            </a:r>
          </a:p>
        </p:txBody>
      </p:sp>
      <p:sp>
        <p:nvSpPr>
          <p:cNvPr id="5" name="矩形 4"/>
          <p:cNvSpPr/>
          <p:nvPr/>
        </p:nvSpPr>
        <p:spPr>
          <a:xfrm>
            <a:off x="5690255" y="40295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 smtClean="0">
                <a:solidFill>
                  <a:srgbClr val="FF0000"/>
                </a:solidFill>
                <a:latin typeface="華康正顏楷體W7" pitchFamily="65" charset="-120"/>
                <a:ea typeface="華康正顏楷體W7" pitchFamily="65" charset="-120"/>
              </a:rPr>
              <a:t>謹慎</a:t>
            </a:r>
            <a:endParaRPr lang="zh-TW" altLang="en-US" sz="8000" dirty="0">
              <a:solidFill>
                <a:srgbClr val="FF0000"/>
              </a:solidFill>
              <a:latin typeface="華康正顏楷體W7" pitchFamily="65" charset="-120"/>
              <a:ea typeface="華康正顏楷體W7" pitchFamily="65" charset="-12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88" y="1706564"/>
            <a:ext cx="4676245" cy="484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02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658749"/>
            <a:ext cx="4248472" cy="5010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第</a:t>
            </a:r>
            <a:r>
              <a:rPr lang="en-US" altLang="zh-TW" sz="3600" dirty="0" smtClean="0"/>
              <a:t>23</a:t>
            </a:r>
            <a:r>
              <a:rPr lang="zh-TW" altLang="en-US" sz="3600" dirty="0" smtClean="0"/>
              <a:t>節</a:t>
            </a:r>
            <a:r>
              <a:rPr lang="zh-TW" altLang="en-US" sz="3600" b="1" dirty="0" smtClean="0"/>
              <a:t>　</a:t>
            </a:r>
            <a:r>
              <a:rPr lang="en-US" altLang="zh-TW" sz="3600" dirty="0" smtClean="0"/>
              <a:t> </a:t>
            </a:r>
            <a:r>
              <a:rPr lang="zh-TW" altLang="zh-TW" sz="3600" dirty="0"/>
              <a:t>你要</a:t>
            </a:r>
            <a:r>
              <a:rPr lang="zh-TW" altLang="zh-TW" sz="3600" dirty="0">
                <a:solidFill>
                  <a:srgbClr val="0000FF"/>
                </a:solidFill>
              </a:rPr>
              <a:t>保守</a:t>
            </a:r>
            <a:r>
              <a:rPr lang="zh-TW" altLang="zh-TW" sz="3600" dirty="0"/>
              <a:t>你</a:t>
            </a:r>
            <a:r>
              <a:rPr lang="zh-TW" altLang="zh-TW" sz="3600" dirty="0">
                <a:solidFill>
                  <a:srgbClr val="FF0066"/>
                </a:solidFill>
              </a:rPr>
              <a:t>心</a:t>
            </a:r>
            <a:r>
              <a:rPr lang="zh-TW" altLang="zh-TW" sz="3600" dirty="0"/>
              <a:t>，勝過</a:t>
            </a:r>
            <a:r>
              <a:rPr lang="zh-TW" altLang="zh-TW" sz="3600" dirty="0">
                <a:solidFill>
                  <a:srgbClr val="0000FF"/>
                </a:solidFill>
              </a:rPr>
              <a:t>保守</a:t>
            </a:r>
            <a:r>
              <a:rPr lang="zh-TW" altLang="zh-TW" sz="3600" dirty="0" smtClean="0"/>
              <a:t>一切，</a:t>
            </a:r>
            <a:r>
              <a:rPr lang="zh-TW" altLang="zh-TW" sz="3600" dirty="0"/>
              <a:t>因為一生的果效是由</a:t>
            </a:r>
            <a:r>
              <a:rPr lang="zh-TW" altLang="zh-TW" sz="3600" dirty="0">
                <a:solidFill>
                  <a:srgbClr val="FF0066"/>
                </a:solidFill>
              </a:rPr>
              <a:t>心</a:t>
            </a:r>
            <a:r>
              <a:rPr lang="zh-TW" altLang="zh-TW" sz="3600" dirty="0"/>
              <a:t>發出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zh-TW" sz="3600" dirty="0" smtClean="0">
                <a:solidFill>
                  <a:srgbClr val="0000FF"/>
                </a:solidFill>
              </a:rPr>
              <a:t>保守</a:t>
            </a:r>
            <a:r>
              <a:rPr lang="zh-TW" altLang="en-US" sz="3600" dirty="0" smtClean="0">
                <a:solidFill>
                  <a:srgbClr val="0000FF"/>
                </a:solidFill>
              </a:rPr>
              <a:t>（</a:t>
            </a:r>
            <a:r>
              <a:rPr lang="en-US" altLang="zh-TW" sz="3600" dirty="0" err="1" smtClean="0"/>
              <a:t>natsar</a:t>
            </a:r>
            <a:r>
              <a:rPr lang="en-US" altLang="zh-TW" sz="3600" dirty="0" smtClean="0"/>
              <a:t> </a:t>
            </a:r>
            <a:r>
              <a:rPr lang="zh-TW" altLang="en-US" sz="3600" dirty="0" smtClean="0">
                <a:solidFill>
                  <a:srgbClr val="0000FF"/>
                </a:solidFill>
              </a:rPr>
              <a:t>），字意「</a:t>
            </a:r>
            <a:r>
              <a:rPr lang="zh-TW" altLang="zh-TW" sz="3600" dirty="0" smtClean="0"/>
              <a:t>看守</a:t>
            </a:r>
            <a:r>
              <a:rPr lang="zh-TW" altLang="en-US" sz="3600" dirty="0"/>
              <a:t>、</a:t>
            </a:r>
            <a:r>
              <a:rPr lang="en-US" altLang="zh-TW" sz="3600" dirty="0" smtClean="0"/>
              <a:t> </a:t>
            </a:r>
            <a:r>
              <a:rPr lang="zh-TW" altLang="zh-TW" sz="3600" dirty="0" smtClean="0"/>
              <a:t>看顧</a:t>
            </a:r>
            <a:r>
              <a:rPr lang="zh-TW" altLang="en-US" sz="3600" dirty="0" smtClean="0"/>
              <a:t>、守望</a:t>
            </a:r>
            <a:r>
              <a:rPr lang="zh-TW" altLang="en-US" sz="3600" dirty="0" smtClean="0">
                <a:solidFill>
                  <a:srgbClr val="0000FF"/>
                </a:solidFill>
              </a:rPr>
              <a:t>」</a:t>
            </a:r>
            <a:endParaRPr lang="en-US" altLang="zh-TW" sz="3600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FFFF00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成為</a:t>
            </a:r>
            <a:r>
              <a:rPr lang="zh-TW" altLang="en-US" sz="7200" spc="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FFFF00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心思的守望者</a:t>
            </a:r>
            <a:endParaRPr lang="zh-TW" altLang="en-US" sz="72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FFFF00"/>
                  </a:gs>
                  <a:gs pos="100000">
                    <a:srgbClr val="005CBF"/>
                  </a:gs>
                </a:gsLst>
                <a:lin ang="5400000" scaled="0"/>
              </a:gra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50" y="2838234"/>
            <a:ext cx="4669250" cy="291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5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628800"/>
            <a:ext cx="5112568" cy="52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pc="600" dirty="0"/>
              <a:t>第</a:t>
            </a:r>
            <a:r>
              <a:rPr lang="en-US" altLang="zh-TW" spc="600" dirty="0"/>
              <a:t>20-21</a:t>
            </a:r>
            <a:r>
              <a:rPr lang="zh-TW" altLang="en-US" spc="600" dirty="0"/>
              <a:t>節</a:t>
            </a:r>
            <a:r>
              <a:rPr lang="en-US" altLang="zh-TW" spc="600" dirty="0"/>
              <a:t> </a:t>
            </a:r>
            <a:r>
              <a:rPr lang="zh-TW" altLang="zh-TW" spc="600" dirty="0"/>
              <a:t>我兒，要留心</a:t>
            </a:r>
            <a:r>
              <a:rPr lang="zh-TW" altLang="zh-TW" sz="4000" u="sng" spc="600" dirty="0">
                <a:solidFill>
                  <a:srgbClr val="C00000"/>
                </a:solidFill>
              </a:rPr>
              <a:t>聽</a:t>
            </a:r>
            <a:r>
              <a:rPr lang="zh-TW" altLang="zh-TW" spc="600" dirty="0"/>
              <a:t>我的言詞，側耳聽我的話語，都不可離你的眼目，要存</a:t>
            </a:r>
            <a:r>
              <a:rPr lang="zh-TW" altLang="zh-TW" sz="4400" u="sng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記</a:t>
            </a:r>
            <a:r>
              <a:rPr lang="zh-TW" altLang="zh-TW" spc="600" dirty="0"/>
              <a:t>在你</a:t>
            </a:r>
            <a:r>
              <a:rPr lang="zh-TW" altLang="zh-TW" sz="40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</a:t>
            </a:r>
            <a:r>
              <a:rPr lang="zh-TW" altLang="zh-TW" spc="600" dirty="0"/>
              <a:t>中</a:t>
            </a:r>
            <a:r>
              <a:rPr lang="zh-TW" altLang="zh-TW" spc="600" dirty="0" smtClean="0"/>
              <a:t>。</a:t>
            </a:r>
            <a:endParaRPr lang="en-US" altLang="zh-TW" spc="600" dirty="0" smtClean="0"/>
          </a:p>
          <a:p>
            <a:pPr marL="0" indent="0">
              <a:buNone/>
            </a:pPr>
            <a:endParaRPr lang="en-US" altLang="zh-TW" spc="600" dirty="0" smtClean="0"/>
          </a:p>
          <a:p>
            <a:pPr marL="0" indent="0">
              <a:buNone/>
            </a:pPr>
            <a:r>
              <a:rPr lang="zh-TW" altLang="en-US" spc="600" dirty="0" smtClean="0">
                <a:solidFill>
                  <a:srgbClr val="FF0000"/>
                </a:solidFill>
              </a:rPr>
              <a:t>記（</a:t>
            </a:r>
            <a:r>
              <a:rPr lang="en-US" altLang="zh-TW" spc="600" dirty="0" err="1">
                <a:solidFill>
                  <a:srgbClr val="FF0000"/>
                </a:solidFill>
              </a:rPr>
              <a:t>shamar</a:t>
            </a:r>
            <a:r>
              <a:rPr lang="zh-TW" altLang="en-US" spc="600" dirty="0" smtClean="0">
                <a:solidFill>
                  <a:srgbClr val="FF0000"/>
                </a:solidFill>
              </a:rPr>
              <a:t>），</a:t>
            </a:r>
            <a:r>
              <a:rPr lang="zh-TW" altLang="en-US" spc="600" dirty="0" smtClean="0"/>
              <a:t>與</a:t>
            </a:r>
            <a:r>
              <a:rPr lang="zh-TW" altLang="zh-TW" spc="600" dirty="0" smtClean="0">
                <a:solidFill>
                  <a:srgbClr val="C00000"/>
                </a:solidFill>
              </a:rPr>
              <a:t>聽</a:t>
            </a:r>
            <a:r>
              <a:rPr lang="en-US" altLang="zh-TW" spc="600" dirty="0">
                <a:solidFill>
                  <a:srgbClr val="C00000"/>
                </a:solidFill>
              </a:rPr>
              <a:t>(</a:t>
            </a:r>
            <a:r>
              <a:rPr lang="en-US" altLang="zh-TW" i="1" spc="600" dirty="0" err="1">
                <a:solidFill>
                  <a:srgbClr val="C00000"/>
                </a:solidFill>
              </a:rPr>
              <a:t>shama</a:t>
            </a:r>
            <a:r>
              <a:rPr lang="en-US" altLang="zh-TW" i="1" spc="600" dirty="0" smtClean="0">
                <a:solidFill>
                  <a:srgbClr val="C00000"/>
                </a:solidFill>
              </a:rPr>
              <a:t>‘)</a:t>
            </a:r>
            <a:r>
              <a:rPr lang="zh-TW" altLang="en-US" spc="600" dirty="0" smtClean="0">
                <a:solidFill>
                  <a:srgbClr val="0000FF"/>
                </a:solidFill>
              </a:rPr>
              <a:t>同字根</a:t>
            </a:r>
            <a:r>
              <a:rPr lang="en-US" altLang="zh-TW" spc="600" dirty="0">
                <a:solidFill>
                  <a:srgbClr val="0000FF"/>
                </a:solidFill>
              </a:rPr>
              <a:t>  </a:t>
            </a:r>
            <a:r>
              <a:rPr lang="zh-TW" altLang="en-US" spc="600" dirty="0" smtClean="0">
                <a:solidFill>
                  <a:srgbClr val="0000FF"/>
                </a:solidFill>
              </a:rPr>
              <a:t>，是</a:t>
            </a:r>
            <a:r>
              <a:rPr lang="zh-TW" altLang="zh-TW" spc="600" dirty="0" smtClean="0">
                <a:solidFill>
                  <a:srgbClr val="0000FF"/>
                </a:solidFill>
              </a:rPr>
              <a:t>命令</a:t>
            </a:r>
            <a:r>
              <a:rPr lang="zh-TW" altLang="zh-TW" spc="600" dirty="0">
                <a:solidFill>
                  <a:srgbClr val="0000FF"/>
                </a:solidFill>
              </a:rPr>
              <a:t>式動詞</a:t>
            </a:r>
            <a:r>
              <a:rPr lang="zh-TW" altLang="en-US" spc="600" dirty="0">
                <a:solidFill>
                  <a:srgbClr val="0000FF"/>
                </a:solidFill>
              </a:rPr>
              <a:t>，</a:t>
            </a:r>
            <a:r>
              <a:rPr lang="zh-TW" altLang="en-US" spc="6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字意</a:t>
            </a:r>
            <a:r>
              <a:rPr lang="en-US" altLang="zh-TW" spc="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zh-TW" altLang="en-US" spc="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遵守、保守、看顧、負責</a:t>
            </a:r>
            <a:r>
              <a:rPr lang="en-US" altLang="zh-TW" spc="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  <a:endParaRPr lang="zh-TW" altLang="zh-TW" spc="6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76000">
                      <a:srgbClr val="FFFF00"/>
                    </a:gs>
                    <a:gs pos="100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華康唐風隸" panose="03000909000000000000" pitchFamily="65" charset="-120"/>
                <a:ea typeface="華康唐風隸" panose="03000909000000000000" pitchFamily="65" charset="-120"/>
              </a:rPr>
              <a:t>神</a:t>
            </a:r>
            <a:r>
              <a:rPr lang="zh-TW" altLang="en-US" sz="6600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76000">
                      <a:srgbClr val="FFFF00"/>
                    </a:gs>
                    <a:gs pos="100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華康唐風隸" panose="03000909000000000000" pitchFamily="65" charset="-120"/>
                <a:ea typeface="華康唐風隸" panose="03000909000000000000" pitchFamily="65" charset="-120"/>
              </a:rPr>
              <a:t>的話必須保守於心中</a:t>
            </a:r>
            <a:endParaRPr lang="zh-TW" altLang="en-US" sz="6600" dirty="0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76000">
                    <a:srgbClr val="FFFF00"/>
                  </a:gs>
                  <a:gs pos="100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latin typeface="華康唐風隸" panose="03000909000000000000" pitchFamily="65" charset="-120"/>
              <a:ea typeface="華康唐風隸" panose="03000909000000000000" pitchFamily="65" charset="-12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65" y="3284983"/>
            <a:ext cx="3172890" cy="269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spc="600" dirty="0">
                <a:gradFill>
                  <a:gsLst>
                    <a:gs pos="0">
                      <a:srgbClr val="FFEFD1"/>
                    </a:gs>
                    <a:gs pos="41000">
                      <a:srgbClr val="00FFFF"/>
                    </a:gs>
                    <a:gs pos="90000">
                      <a:srgbClr val="FFC000"/>
                    </a:gs>
                  </a:gsLst>
                  <a:lin ang="5400000" scaled="0"/>
                </a:gradFill>
                <a:latin typeface="華康流隸體" panose="03000709000000000000" pitchFamily="65" charset="-120"/>
                <a:ea typeface="華康流隸體" panose="03000709000000000000" pitchFamily="65" charset="-120"/>
              </a:rPr>
              <a:t>教宗的呼籲</a:t>
            </a:r>
            <a:r>
              <a:rPr lang="zh-TW" altLang="en-US" sz="8800" spc="600" dirty="0" smtClean="0">
                <a:gradFill>
                  <a:gsLst>
                    <a:gs pos="0">
                      <a:srgbClr val="FFEFD1"/>
                    </a:gs>
                    <a:gs pos="41000">
                      <a:srgbClr val="00FFFF"/>
                    </a:gs>
                    <a:gs pos="90000">
                      <a:srgbClr val="FFC000"/>
                    </a:gs>
                  </a:gsLst>
                  <a:lin ang="5400000" scaled="0"/>
                </a:gradFill>
                <a:latin typeface="華康流隸體" panose="03000709000000000000" pitchFamily="65" charset="-120"/>
                <a:ea typeface="華康流隸體" panose="03000709000000000000" pitchFamily="65" charset="-120"/>
              </a:rPr>
              <a:t> </a:t>
            </a:r>
            <a:endParaRPr lang="zh-TW" altLang="en-US" sz="7200" spc="600" dirty="0">
              <a:gradFill>
                <a:gsLst>
                  <a:gs pos="0">
                    <a:srgbClr val="FFEFD1"/>
                  </a:gs>
                  <a:gs pos="41000">
                    <a:srgbClr val="F0EBD5"/>
                  </a:gs>
                  <a:gs pos="50000">
                    <a:srgbClr val="FFC000"/>
                  </a:gs>
                </a:gsLst>
                <a:lin ang="5400000" scaled="0"/>
              </a:gra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79512" y="1529408"/>
            <a:ext cx="489654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solidFill>
                  <a:srgbClr val="7030A0"/>
                </a:solidFill>
              </a:rPr>
              <a:t>「天主教文明月刊」（</a:t>
            </a:r>
            <a:r>
              <a:rPr lang="en-US" altLang="zh-TW" dirty="0" err="1">
                <a:solidFill>
                  <a:srgbClr val="7030A0"/>
                </a:solidFill>
              </a:rPr>
              <a:t>Civilta</a:t>
            </a:r>
            <a:r>
              <a:rPr lang="en-US" altLang="zh-TW" dirty="0">
                <a:solidFill>
                  <a:srgbClr val="7030A0"/>
                </a:solidFill>
              </a:rPr>
              <a:t> </a:t>
            </a:r>
            <a:r>
              <a:rPr lang="en-US" altLang="zh-TW" dirty="0" err="1">
                <a:solidFill>
                  <a:srgbClr val="7030A0"/>
                </a:solidFill>
              </a:rPr>
              <a:t>Cattolica</a:t>
            </a:r>
            <a:r>
              <a:rPr lang="zh-TW" altLang="zh-TW" dirty="0">
                <a:solidFill>
                  <a:srgbClr val="7030A0"/>
                </a:solidFill>
              </a:rPr>
              <a:t>）</a:t>
            </a:r>
            <a:r>
              <a:rPr lang="zh-TW" altLang="zh-TW" dirty="0" smtClean="0">
                <a:solidFill>
                  <a:srgbClr val="7030A0"/>
                </a:solidFill>
              </a:rPr>
              <a:t>：「</a:t>
            </a:r>
            <a:r>
              <a:rPr lang="zh-TW" altLang="zh-TW" dirty="0"/>
              <a:t>培育（未來神父）</a:t>
            </a:r>
            <a:r>
              <a:rPr lang="zh-TW" altLang="zh-TW" dirty="0" smtClean="0"/>
              <a:t>是</a:t>
            </a:r>
            <a:r>
              <a:rPr lang="zh-TW" altLang="en-US" dirty="0"/>
              <a:t>一</a:t>
            </a:r>
            <a:r>
              <a:rPr lang="zh-TW" altLang="zh-TW" dirty="0" smtClean="0"/>
              <a:t>項</a:t>
            </a:r>
            <a:r>
              <a:rPr lang="zh-TW" altLang="zh-TW" dirty="0">
                <a:solidFill>
                  <a:srgbClr val="0000FF"/>
                </a:solidFill>
              </a:rPr>
              <a:t>藝術工作</a:t>
            </a:r>
            <a:r>
              <a:rPr lang="zh-TW" altLang="zh-TW" dirty="0"/>
              <a:t>，不是警方行動一個口令一個動作，</a:t>
            </a:r>
            <a:r>
              <a:rPr lang="zh-TW" altLang="zh-TW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我們要培育的是他們的</a:t>
            </a:r>
            <a:r>
              <a:rPr lang="zh-TW" altLang="zh-TW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</a:t>
            </a:r>
            <a:r>
              <a:rPr lang="zh-TW" altLang="zh-TW" dirty="0"/>
              <a:t>，</a:t>
            </a:r>
            <a:r>
              <a:rPr lang="zh-TW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否則，我們就是在製造</a:t>
            </a:r>
            <a:r>
              <a:rPr lang="zh-TW" altLang="zh-TW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小怪物</a:t>
            </a:r>
            <a:r>
              <a:rPr lang="zh-TW" altLang="zh-TW" dirty="0"/>
              <a:t>，</a:t>
            </a:r>
            <a:r>
              <a:rPr lang="zh-TW" altLang="zh-TW" dirty="0">
                <a:solidFill>
                  <a:srgbClr val="CC0099"/>
                </a:solidFill>
              </a:rPr>
              <a:t>然後這些小怪物再出去澆灌神的子民，一想到這點，就讓我全身起雞皮疙瘩。</a:t>
            </a:r>
            <a:r>
              <a:rPr lang="zh-TW" altLang="zh-TW" dirty="0">
                <a:solidFill>
                  <a:srgbClr val="660066"/>
                </a:solidFill>
              </a:rPr>
              <a:t>」</a:t>
            </a:r>
            <a:endParaRPr lang="zh-TW" altLang="en-US" dirty="0">
              <a:solidFill>
                <a:srgbClr val="66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56" y="3140968"/>
            <a:ext cx="3682143" cy="247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2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dirty="0">
                <a:gradFill>
                  <a:gsLst>
                    <a:gs pos="0">
                      <a:srgbClr val="5E9EFF"/>
                    </a:gs>
                    <a:gs pos="14000">
                      <a:srgbClr val="66FF33"/>
                    </a:gs>
                    <a:gs pos="89000">
                      <a:srgbClr val="00B0F0"/>
                    </a:gs>
                  </a:gsLst>
                  <a:lin ang="16200000" scaled="0"/>
                </a:gra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小</a:t>
            </a:r>
            <a:r>
              <a:rPr lang="zh-TW" altLang="en-US" sz="8000" dirty="0" smtClean="0">
                <a:gradFill>
                  <a:gsLst>
                    <a:gs pos="0">
                      <a:srgbClr val="5E9EFF"/>
                    </a:gs>
                    <a:gs pos="14000">
                      <a:srgbClr val="66FF33"/>
                    </a:gs>
                    <a:gs pos="89000">
                      <a:srgbClr val="00B0F0"/>
                    </a:gs>
                  </a:gsLst>
                  <a:lin ang="16200000" scaled="0"/>
                </a:gra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妖怪由</a:t>
            </a:r>
            <a:r>
              <a:rPr lang="zh-TW" altLang="en-US" sz="11500" dirty="0" smtClean="0">
                <a:solidFill>
                  <a:srgbClr val="FF99FF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心</a:t>
            </a:r>
            <a:r>
              <a:rPr lang="zh-TW" altLang="en-US" sz="8000" dirty="0" smtClean="0">
                <a:gradFill>
                  <a:gsLst>
                    <a:gs pos="0">
                      <a:srgbClr val="5E9EFF"/>
                    </a:gs>
                    <a:gs pos="14000">
                      <a:srgbClr val="66FF33"/>
                    </a:gs>
                    <a:gs pos="89000">
                      <a:srgbClr val="00B0F0"/>
                    </a:gs>
                  </a:gsLst>
                  <a:lin ang="16200000" scaled="0"/>
                </a:gra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定型</a:t>
            </a:r>
            <a:endParaRPr lang="zh-TW" altLang="en-US" sz="8000" dirty="0">
              <a:gradFill>
                <a:gsLst>
                  <a:gs pos="0">
                    <a:srgbClr val="5E9EFF"/>
                  </a:gs>
                  <a:gs pos="14000">
                    <a:srgbClr val="66FF33"/>
                  </a:gs>
                  <a:gs pos="89000">
                    <a:srgbClr val="00B0F0"/>
                  </a:gs>
                </a:gsLst>
                <a:lin ang="16200000" scaled="0"/>
              </a:gra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231453"/>
            <a:ext cx="5554960" cy="462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 smtClean="0"/>
              <a:t>第</a:t>
            </a:r>
            <a:r>
              <a:rPr lang="en-US" altLang="zh-TW" sz="4800" dirty="0" smtClean="0"/>
              <a:t>23</a:t>
            </a:r>
            <a:r>
              <a:rPr lang="zh-TW" altLang="en-US" sz="4800" dirty="0" smtClean="0"/>
              <a:t>節所</a:t>
            </a:r>
            <a:r>
              <a:rPr lang="zh-TW" altLang="en-US" sz="4800" dirty="0"/>
              <a:t>思所想要</a:t>
            </a:r>
            <a:r>
              <a:rPr lang="zh-TW" altLang="en-US" sz="4800" dirty="0">
                <a:solidFill>
                  <a:srgbClr val="0000FF"/>
                </a:solidFill>
              </a:rPr>
              <a:t>謹慎</a:t>
            </a:r>
            <a:r>
              <a:rPr lang="zh-TW" altLang="en-US" sz="4800" dirty="0"/>
              <a:t>，因為</a:t>
            </a:r>
            <a:r>
              <a:rPr lang="zh-TW" altLang="en-US" sz="4800" dirty="0">
                <a:solidFill>
                  <a:srgbClr val="FF0000"/>
                </a:solidFill>
              </a:rPr>
              <a:t>生命是由思想</a:t>
            </a:r>
            <a:r>
              <a:rPr lang="zh-TW" altLang="en-US" sz="4800" dirty="0">
                <a:solidFill>
                  <a:srgbClr val="0000FF"/>
                </a:solidFill>
              </a:rPr>
              <a:t>定型</a:t>
            </a:r>
            <a:r>
              <a:rPr lang="zh-TW" altLang="en-US" sz="4800" dirty="0">
                <a:solidFill>
                  <a:srgbClr val="FF0000"/>
                </a:solidFill>
              </a:rPr>
              <a:t>的</a:t>
            </a:r>
            <a:r>
              <a:rPr lang="zh-TW" altLang="en-US" sz="4800" dirty="0"/>
              <a:t>。</a:t>
            </a:r>
          </a:p>
          <a:p>
            <a:pPr marL="0" indent="0">
              <a:buNone/>
            </a:pPr>
            <a:r>
              <a:rPr lang="zh-TW" altLang="en-US" sz="4800" dirty="0" smtClean="0"/>
              <a:t>（現代中文譯本）</a:t>
            </a:r>
            <a:endParaRPr lang="zh-TW" altLang="en-US" sz="4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89" y="2852936"/>
            <a:ext cx="3191243" cy="27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6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681976"/>
            <a:ext cx="5184576" cy="51605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400" b="1" spc="600" dirty="0" smtClean="0"/>
              <a:t>箴言</a:t>
            </a:r>
            <a:r>
              <a:rPr lang="en-US" altLang="zh-TW" sz="4400" b="1" spc="600" dirty="0" smtClean="0"/>
              <a:t>2:2</a:t>
            </a:r>
            <a:r>
              <a:rPr lang="zh-TW" altLang="en-US" sz="4400" spc="600" dirty="0" smtClean="0"/>
              <a:t> </a:t>
            </a:r>
            <a:r>
              <a:rPr lang="zh-TW" altLang="en-US" sz="4400" spc="600" dirty="0"/>
              <a:t>側耳聽智慧，</a:t>
            </a:r>
            <a:r>
              <a:rPr lang="zh-TW" altLang="en-US" sz="6000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</a:t>
            </a:r>
            <a:r>
              <a:rPr lang="zh-TW" altLang="en-US" sz="4400" spc="600" dirty="0">
                <a:solidFill>
                  <a:srgbClr val="C00000"/>
                </a:solidFill>
              </a:rPr>
              <a:t>心</a:t>
            </a:r>
            <a:r>
              <a:rPr lang="zh-TW" altLang="en-US" sz="4400" spc="600" dirty="0"/>
              <a:t>求</a:t>
            </a:r>
            <a:r>
              <a:rPr lang="zh-TW" altLang="en-US" sz="4400" spc="600" dirty="0" smtClean="0"/>
              <a:t>聰明。</a:t>
            </a:r>
            <a:endParaRPr lang="en-US" altLang="zh-TW" sz="4400" spc="600" dirty="0" smtClean="0"/>
          </a:p>
          <a:p>
            <a:pPr marL="0" indent="0">
              <a:buNone/>
            </a:pPr>
            <a:r>
              <a:rPr lang="zh-TW" altLang="en-US" sz="4400" spc="600" dirty="0" smtClean="0">
                <a:solidFill>
                  <a:srgbClr val="C00000"/>
                </a:solidFill>
              </a:rPr>
              <a:t>專（</a:t>
            </a:r>
            <a:r>
              <a:rPr lang="en-US" altLang="zh-TW" sz="4400" spc="600" dirty="0" err="1" smtClean="0">
                <a:solidFill>
                  <a:srgbClr val="C00000"/>
                </a:solidFill>
              </a:rPr>
              <a:t>natah</a:t>
            </a:r>
            <a:r>
              <a:rPr lang="zh-TW" altLang="en-US" sz="4400" spc="600" dirty="0" smtClean="0">
                <a:solidFill>
                  <a:srgbClr val="C00000"/>
                </a:solidFill>
              </a:rPr>
              <a:t>），</a:t>
            </a:r>
            <a:r>
              <a:rPr lang="zh-TW" altLang="en-US" sz="4400" spc="600" dirty="0" smtClean="0"/>
              <a:t>字意</a:t>
            </a:r>
            <a:r>
              <a:rPr lang="zh-TW" altLang="en-US" sz="4400" spc="600" dirty="0" smtClean="0">
                <a:solidFill>
                  <a:srgbClr val="7030A0"/>
                </a:solidFill>
              </a:rPr>
              <a:t>「</a:t>
            </a:r>
            <a:r>
              <a:rPr lang="zh-TW" altLang="zh-TW" sz="4400" spc="600" dirty="0" smtClean="0">
                <a:solidFill>
                  <a:srgbClr val="7030A0"/>
                </a:solidFill>
              </a:rPr>
              <a:t>延長</a:t>
            </a:r>
            <a:r>
              <a:rPr lang="zh-TW" altLang="en-US" sz="4400" spc="600" dirty="0" smtClean="0">
                <a:solidFill>
                  <a:srgbClr val="7030A0"/>
                </a:solidFill>
              </a:rPr>
              <a:t>、</a:t>
            </a:r>
            <a:r>
              <a:rPr lang="zh-TW" altLang="zh-TW" sz="4400" spc="600" dirty="0" smtClean="0">
                <a:solidFill>
                  <a:srgbClr val="7030A0"/>
                </a:solidFill>
              </a:rPr>
              <a:t>擴展</a:t>
            </a:r>
            <a:r>
              <a:rPr lang="en-US" altLang="zh-TW" sz="4400" spc="600" dirty="0" smtClean="0">
                <a:solidFill>
                  <a:srgbClr val="7030A0"/>
                </a:solidFill>
              </a:rPr>
              <a:t> </a:t>
            </a:r>
            <a:r>
              <a:rPr lang="zh-TW" altLang="en-US" sz="4400" spc="600" dirty="0" smtClean="0">
                <a:solidFill>
                  <a:srgbClr val="7030A0"/>
                </a:solidFill>
              </a:rPr>
              <a:t>、</a:t>
            </a:r>
            <a:r>
              <a:rPr lang="zh-TW" altLang="zh-TW" sz="4400" spc="600" dirty="0" smtClean="0">
                <a:solidFill>
                  <a:srgbClr val="7030A0"/>
                </a:solidFill>
              </a:rPr>
              <a:t>折彎</a:t>
            </a:r>
            <a:r>
              <a:rPr lang="zh-TW" altLang="en-US" sz="4400" spc="600" dirty="0" smtClean="0">
                <a:solidFill>
                  <a:srgbClr val="7030A0"/>
                </a:solidFill>
              </a:rPr>
              <a:t>」</a:t>
            </a:r>
            <a:r>
              <a:rPr lang="zh-TW" altLang="en-US" sz="4400" spc="600" dirty="0" smtClean="0"/>
              <a:t>。</a:t>
            </a:r>
            <a:r>
              <a:rPr lang="zh-TW" altLang="zh-TW" sz="4400" spc="600" dirty="0" smtClean="0">
                <a:solidFill>
                  <a:srgbClr val="002060"/>
                </a:solidFill>
              </a:rPr>
              <a:t>原文有</a:t>
            </a:r>
            <a:r>
              <a:rPr lang="zh-TW" altLang="en-US" sz="4400" spc="600" dirty="0">
                <a:solidFill>
                  <a:srgbClr val="0000FF"/>
                </a:solidFill>
              </a:rPr>
              <a:t>「</a:t>
            </a:r>
            <a:r>
              <a:rPr lang="zh-TW" altLang="zh-TW" sz="4400" spc="600" dirty="0" smtClean="0">
                <a:solidFill>
                  <a:srgbClr val="0000FF"/>
                </a:solidFill>
              </a:rPr>
              <a:t>黏貼</a:t>
            </a:r>
            <a:r>
              <a:rPr lang="zh-TW" altLang="en-US" sz="4400" spc="600" dirty="0">
                <a:solidFill>
                  <a:srgbClr val="0000FF"/>
                </a:solidFill>
              </a:rPr>
              <a:t>」</a:t>
            </a:r>
            <a:r>
              <a:rPr lang="zh-TW" altLang="zh-TW" sz="4400" spc="600" dirty="0" smtClean="0">
                <a:solidFill>
                  <a:srgbClr val="002060"/>
                </a:solidFill>
              </a:rPr>
              <a:t>的</a:t>
            </a:r>
            <a:r>
              <a:rPr lang="zh-TW" altLang="zh-TW" sz="4400" spc="600" dirty="0">
                <a:solidFill>
                  <a:srgbClr val="002060"/>
                </a:solidFill>
              </a:rPr>
              <a:t>意思</a:t>
            </a:r>
            <a:endParaRPr lang="zh-TW" altLang="en-US" sz="4400" spc="600" dirty="0">
              <a:solidFill>
                <a:srgbClr val="00206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9600" spc="600" dirty="0" smtClean="0">
                <a:gradFill>
                  <a:gsLst>
                    <a:gs pos="0">
                      <a:srgbClr val="FFF200"/>
                    </a:gs>
                    <a:gs pos="33000">
                      <a:srgbClr val="FF7A00"/>
                    </a:gs>
                    <a:gs pos="70000">
                      <a:srgbClr val="FF99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硬黑體W7" panose="020B0709000000000000" pitchFamily="49" charset="-120"/>
                <a:ea typeface="華康硬黑體W7" panose="020B0709000000000000" pitchFamily="49" charset="-120"/>
              </a:rPr>
              <a:t>黏性十足</a:t>
            </a:r>
            <a:endParaRPr lang="zh-TW" altLang="en-US" sz="9600" spc="600" dirty="0">
              <a:gradFill>
                <a:gsLst>
                  <a:gs pos="0">
                    <a:srgbClr val="FFF200"/>
                  </a:gs>
                  <a:gs pos="33000">
                    <a:srgbClr val="FF7A00"/>
                  </a:gs>
                  <a:gs pos="70000">
                    <a:srgbClr val="FF99FF"/>
                  </a:gs>
                  <a:gs pos="100000">
                    <a:srgbClr val="4D0808"/>
                  </a:gs>
                </a:gsLst>
                <a:lin ang="5400000" scaled="0"/>
              </a:gradFill>
              <a:latin typeface="華康硬黑體W7" panose="020B0709000000000000" pitchFamily="49" charset="-120"/>
              <a:ea typeface="華康硬黑體W7" panose="020B0709000000000000" pitchFamily="49" charset="-12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45" y="2924944"/>
            <a:ext cx="3827755" cy="25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396552" y="248565"/>
            <a:ext cx="10009112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rgbClr val="FFFF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四</a:t>
            </a:r>
            <a:r>
              <a:rPr lang="zh-TW" altLang="zh-TW" sz="7200" dirty="0" smtClean="0">
                <a:solidFill>
                  <a:srgbClr val="FFFF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、</a:t>
            </a:r>
            <a:r>
              <a:rPr lang="zh-TW" altLang="en-US" sz="7200" dirty="0" smtClean="0">
                <a:solidFill>
                  <a:srgbClr val="FFFF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嘴巴＿</a:t>
            </a:r>
            <a:r>
              <a:rPr lang="zh-TW" altLang="en-US" sz="7200" dirty="0">
                <a:solidFill>
                  <a:srgbClr val="FFFF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＿</a:t>
            </a:r>
            <a:r>
              <a:rPr lang="zh-TW" altLang="en-US" sz="7200" dirty="0" smtClean="0">
                <a:solidFill>
                  <a:srgbClr val="FFFF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＿說</a:t>
            </a:r>
            <a:endParaRPr lang="zh-TW" altLang="en-US" sz="7200" dirty="0">
              <a:solidFill>
                <a:srgbClr val="FFFF00"/>
              </a:solidFill>
              <a:latin typeface="華康海報體W12(P)" panose="040B0C00000000000000" pitchFamily="82" charset="-120"/>
              <a:ea typeface="華康海報體W12(P)" panose="040B0C00000000000000" pitchFamily="8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6016" y="40295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>
                <a:solidFill>
                  <a:srgbClr val="FF0000"/>
                </a:solidFill>
                <a:latin typeface="華康正顏楷體W7" pitchFamily="65" charset="-120"/>
                <a:ea typeface="華康正顏楷體W7" pitchFamily="65" charset="-120"/>
              </a:rPr>
              <a:t>小心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34" y="1628800"/>
            <a:ext cx="6696744" cy="501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8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0992" y="0"/>
            <a:ext cx="9073008" cy="46265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b="1" spc="600" dirty="0">
                <a:solidFill>
                  <a:srgbClr val="6600CC"/>
                </a:solidFill>
              </a:rPr>
              <a:t>14</a:t>
            </a:r>
            <a:r>
              <a:rPr lang="en-US" altLang="zh-TW" spc="600" dirty="0">
                <a:solidFill>
                  <a:srgbClr val="6600CC"/>
                </a:solidFill>
              </a:rPr>
              <a:t> </a:t>
            </a:r>
            <a:r>
              <a:rPr lang="zh-TW" altLang="zh-TW" spc="600" dirty="0">
                <a:solidFill>
                  <a:srgbClr val="6600CC"/>
                </a:solidFill>
              </a:rPr>
              <a:t>不可行惡人的路；不要走壞人的道</a:t>
            </a:r>
            <a:r>
              <a:rPr lang="zh-TW" altLang="zh-TW" spc="600" dirty="0"/>
              <a:t>。</a:t>
            </a:r>
            <a:r>
              <a:rPr lang="en-US" altLang="zh-TW" spc="600" dirty="0"/>
              <a:t/>
            </a:r>
            <a:br>
              <a:rPr lang="en-US" altLang="zh-TW" spc="600" dirty="0"/>
            </a:br>
            <a:r>
              <a:rPr lang="en-US" altLang="zh-TW" b="1" spc="600" dirty="0"/>
              <a:t>15</a:t>
            </a:r>
            <a:r>
              <a:rPr lang="en-US" altLang="zh-TW" spc="600" dirty="0"/>
              <a:t> </a:t>
            </a:r>
            <a:r>
              <a:rPr lang="zh-TW" altLang="zh-TW" spc="600" dirty="0"/>
              <a:t>要躲避，不可經過；要轉身而去。</a:t>
            </a:r>
            <a:r>
              <a:rPr lang="en-US" altLang="zh-TW" spc="600" dirty="0"/>
              <a:t/>
            </a:r>
            <a:br>
              <a:rPr lang="en-US" altLang="zh-TW" spc="600" dirty="0"/>
            </a:br>
            <a:r>
              <a:rPr lang="en-US" altLang="zh-TW" b="1" spc="600" dirty="0" smtClean="0">
                <a:solidFill>
                  <a:srgbClr val="0000FF"/>
                </a:solidFill>
              </a:rPr>
              <a:t>16</a:t>
            </a:r>
            <a:r>
              <a:rPr lang="en-US" altLang="zh-TW" spc="600" dirty="0" smtClean="0">
                <a:solidFill>
                  <a:srgbClr val="0000FF"/>
                </a:solidFill>
              </a:rPr>
              <a:t> </a:t>
            </a:r>
            <a:r>
              <a:rPr lang="zh-TW" altLang="zh-TW" spc="600" dirty="0">
                <a:solidFill>
                  <a:srgbClr val="0000FF"/>
                </a:solidFill>
              </a:rPr>
              <a:t>這等人若不行惡，不得睡覺；不使人跌倒，睡臥不安；</a:t>
            </a:r>
            <a:r>
              <a:rPr lang="en-US" altLang="zh-TW" spc="600" dirty="0"/>
              <a:t/>
            </a:r>
            <a:br>
              <a:rPr lang="en-US" altLang="zh-TW" spc="600" dirty="0"/>
            </a:br>
            <a:r>
              <a:rPr lang="en-US" altLang="zh-TW" b="1" spc="600" dirty="0" smtClean="0">
                <a:solidFill>
                  <a:srgbClr val="660066"/>
                </a:solidFill>
              </a:rPr>
              <a:t>17</a:t>
            </a:r>
            <a:r>
              <a:rPr lang="en-US" altLang="zh-TW" spc="600" dirty="0" smtClean="0">
                <a:solidFill>
                  <a:srgbClr val="660066"/>
                </a:solidFill>
              </a:rPr>
              <a:t> </a:t>
            </a:r>
            <a:r>
              <a:rPr lang="zh-TW" altLang="zh-TW" spc="600" dirty="0">
                <a:solidFill>
                  <a:srgbClr val="660066"/>
                </a:solidFill>
              </a:rPr>
              <a:t>因為他們以奸惡吃餅，以強暴喝酒。</a:t>
            </a:r>
            <a:r>
              <a:rPr lang="en-US" altLang="zh-TW" spc="600" dirty="0"/>
              <a:t/>
            </a:r>
            <a:br>
              <a:rPr lang="en-US" altLang="zh-TW" spc="600" dirty="0"/>
            </a:br>
            <a:r>
              <a:rPr lang="en-US" altLang="zh-TW" b="1" spc="600" dirty="0" smtClean="0">
                <a:solidFill>
                  <a:srgbClr val="CC0099"/>
                </a:solidFill>
              </a:rPr>
              <a:t>18</a:t>
            </a:r>
            <a:r>
              <a:rPr lang="en-US" altLang="zh-TW" spc="600" dirty="0" smtClean="0">
                <a:solidFill>
                  <a:srgbClr val="CC0099"/>
                </a:solidFill>
              </a:rPr>
              <a:t> </a:t>
            </a:r>
            <a:r>
              <a:rPr lang="zh-TW" altLang="zh-TW" spc="600" dirty="0">
                <a:solidFill>
                  <a:srgbClr val="CC0099"/>
                </a:solidFill>
              </a:rPr>
              <a:t>但義人的路好像黎明的光，越照越明，直到日午</a:t>
            </a:r>
            <a:r>
              <a:rPr lang="zh-TW" altLang="zh-TW" spc="600" dirty="0"/>
              <a:t>。</a:t>
            </a:r>
            <a:r>
              <a:rPr lang="en-US" altLang="zh-TW" spc="600" dirty="0"/>
              <a:t/>
            </a:r>
            <a:br>
              <a:rPr lang="en-US" altLang="zh-TW" spc="600" dirty="0"/>
            </a:br>
            <a:r>
              <a:rPr lang="en-US" altLang="zh-TW" b="1" spc="600" dirty="0" smtClean="0">
                <a:solidFill>
                  <a:srgbClr val="C00000"/>
                </a:solidFill>
              </a:rPr>
              <a:t>19</a:t>
            </a:r>
            <a:r>
              <a:rPr lang="en-US" altLang="zh-TW" spc="600" dirty="0" smtClean="0">
                <a:solidFill>
                  <a:srgbClr val="C00000"/>
                </a:solidFill>
              </a:rPr>
              <a:t> </a:t>
            </a:r>
            <a:r>
              <a:rPr lang="zh-TW" altLang="zh-TW" spc="600" dirty="0">
                <a:solidFill>
                  <a:srgbClr val="C00000"/>
                </a:solidFill>
              </a:rPr>
              <a:t>惡人的道好像幽暗，自己不知因甚麼跌倒</a:t>
            </a:r>
            <a:r>
              <a:rPr lang="zh-TW" altLang="zh-TW" sz="3600" spc="600" dirty="0">
                <a:solidFill>
                  <a:srgbClr val="C00000"/>
                </a:solidFill>
              </a:rPr>
              <a:t>。</a:t>
            </a:r>
            <a:r>
              <a:rPr lang="en-US" altLang="zh-TW" sz="3600" spc="600" dirty="0">
                <a:solidFill>
                  <a:srgbClr val="C00000"/>
                </a:solidFill>
              </a:rPr>
              <a:t/>
            </a:r>
            <a:br>
              <a:rPr lang="en-US" altLang="zh-TW" sz="3600" spc="600" dirty="0">
                <a:solidFill>
                  <a:srgbClr val="C00000"/>
                </a:solidFill>
              </a:rPr>
            </a:br>
            <a:endParaRPr lang="zh-TW" altLang="en-US" sz="3600" spc="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4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spc="600" dirty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68000">
                      <a:srgbClr val="FF99FF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拒絕</a:t>
            </a:r>
            <a:r>
              <a:rPr lang="zh-TW" altLang="en-US" sz="6000" spc="600" dirty="0" smtClean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68000">
                      <a:srgbClr val="FF99FF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說扭曲、偏差的話</a:t>
            </a:r>
            <a:endParaRPr lang="zh-TW" altLang="en-US" sz="5400" dirty="0">
              <a:solidFill>
                <a:srgbClr val="66FF33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79512" y="1856394"/>
            <a:ext cx="4464496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600" dirty="0"/>
              <a:t>第</a:t>
            </a:r>
            <a:r>
              <a:rPr lang="en-US" altLang="zh-TW" sz="6600" dirty="0" smtClean="0"/>
              <a:t>24</a:t>
            </a:r>
            <a:r>
              <a:rPr lang="zh-TW" altLang="en-US" sz="6600" dirty="0" smtClean="0"/>
              <a:t>節</a:t>
            </a:r>
            <a:r>
              <a:rPr lang="en-US" altLang="zh-TW" sz="6600" dirty="0" smtClean="0"/>
              <a:t> </a:t>
            </a:r>
            <a:r>
              <a:rPr lang="zh-TW" altLang="zh-TW" sz="6600" dirty="0"/>
              <a:t>你要</a:t>
            </a:r>
            <a:r>
              <a:rPr lang="zh-TW" altLang="zh-TW" sz="6600" dirty="0">
                <a:solidFill>
                  <a:srgbClr val="C00000"/>
                </a:solidFill>
              </a:rPr>
              <a:t>除掉</a:t>
            </a:r>
            <a:r>
              <a:rPr lang="zh-TW" altLang="zh-TW" sz="6600" dirty="0">
                <a:solidFill>
                  <a:srgbClr val="0000FF"/>
                </a:solidFill>
              </a:rPr>
              <a:t>邪僻</a:t>
            </a:r>
            <a:r>
              <a:rPr lang="zh-TW" altLang="zh-TW" sz="6600" dirty="0"/>
              <a:t>的口，棄絕</a:t>
            </a:r>
            <a:r>
              <a:rPr lang="zh-TW" altLang="zh-TW" sz="6600" dirty="0">
                <a:solidFill>
                  <a:srgbClr val="0000FF"/>
                </a:solidFill>
              </a:rPr>
              <a:t>乖謬</a:t>
            </a:r>
            <a:r>
              <a:rPr lang="zh-TW" altLang="zh-TW" sz="6600" dirty="0"/>
              <a:t>的嘴</a:t>
            </a:r>
            <a:r>
              <a:rPr lang="zh-TW" altLang="zh-TW" sz="6600" dirty="0" smtClean="0"/>
              <a:t>。</a:t>
            </a:r>
            <a:endParaRPr lang="en-US" altLang="zh-TW" sz="6600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78" y="2492896"/>
            <a:ext cx="3617480" cy="335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5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8640" y="1840395"/>
            <a:ext cx="4536504" cy="46265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sz="5800" dirty="0"/>
              <a:t>(</a:t>
            </a:r>
            <a:r>
              <a:rPr lang="zh-TW" altLang="en-US" sz="5800" dirty="0"/>
              <a:t>現代中文譯本</a:t>
            </a:r>
            <a:r>
              <a:rPr lang="en-US" altLang="zh-TW" sz="5800" dirty="0"/>
              <a:t>)</a:t>
            </a:r>
            <a:r>
              <a:rPr lang="zh-TW" altLang="en-US" sz="5800" dirty="0">
                <a:solidFill>
                  <a:srgbClr val="C00000"/>
                </a:solidFill>
              </a:rPr>
              <a:t>不誠實的話一句也不說</a:t>
            </a:r>
            <a:r>
              <a:rPr lang="zh-TW" altLang="en-US" sz="5800" dirty="0" smtClean="0"/>
              <a:t>；</a:t>
            </a:r>
            <a:endParaRPr lang="en-US" altLang="zh-TW" sz="5800" dirty="0" smtClean="0"/>
          </a:p>
          <a:p>
            <a:pPr marL="0" indent="0">
              <a:buNone/>
            </a:pPr>
            <a:r>
              <a:rPr lang="zh-TW" altLang="en-US" sz="5800" dirty="0" smtClean="0">
                <a:solidFill>
                  <a:srgbClr val="0000FF"/>
                </a:solidFill>
              </a:rPr>
              <a:t>撒謊</a:t>
            </a:r>
            <a:r>
              <a:rPr lang="zh-TW" altLang="en-US" sz="5800" dirty="0">
                <a:solidFill>
                  <a:srgbClr val="0000FF"/>
                </a:solidFill>
              </a:rPr>
              <a:t>的話一句也不講。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85538" y="18864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spc="300" dirty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言語中可</a:t>
            </a:r>
            <a:r>
              <a:rPr lang="zh-TW" altLang="en-US" sz="6000" spc="300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看出</a:t>
            </a:r>
            <a:r>
              <a:rPr lang="zh-TW" altLang="en-US" sz="6000" spc="300" dirty="0" smtClean="0">
                <a:gradFill>
                  <a:gsLst>
                    <a:gs pos="0">
                      <a:srgbClr val="FFF200"/>
                    </a:gs>
                    <a:gs pos="64000">
                      <a:srgbClr val="FF7A00"/>
                    </a:gs>
                    <a:gs pos="86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心思意念</a:t>
            </a:r>
            <a:endParaRPr lang="zh-TW" altLang="en-US" sz="6000" spc="300" dirty="0">
              <a:gradFill>
                <a:gsLst>
                  <a:gs pos="0">
                    <a:srgbClr val="FFF200"/>
                  </a:gs>
                  <a:gs pos="64000">
                    <a:srgbClr val="FF7A00"/>
                  </a:gs>
                  <a:gs pos="86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816662" cy="50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0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dirty="0" smtClean="0">
                <a:gradFill>
                  <a:gsLst>
                    <a:gs pos="0">
                      <a:srgbClr val="DDEBCF"/>
                    </a:gs>
                    <a:gs pos="50000">
                      <a:srgbClr val="66FF33"/>
                    </a:gs>
                    <a:gs pos="100000">
                      <a:srgbClr val="156B13"/>
                    </a:gs>
                  </a:gsLst>
                  <a:lin ang="5400000" scaled="0"/>
                </a:gra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說話須</a:t>
            </a:r>
            <a:r>
              <a:rPr lang="zh-TW" altLang="en-US" sz="8800" dirty="0">
                <a:gradFill>
                  <a:gsLst>
                    <a:gs pos="0">
                      <a:srgbClr val="DDEBCF"/>
                    </a:gs>
                    <a:gs pos="50000">
                      <a:srgbClr val="66FF33"/>
                    </a:gs>
                    <a:gs pos="100000">
                      <a:srgbClr val="156B13"/>
                    </a:gs>
                  </a:gsLst>
                  <a:lin ang="5400000" scaled="0"/>
                </a:gra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附帶責任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9"/>
            <a:ext cx="4986049" cy="49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1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396552" y="260648"/>
            <a:ext cx="10009112" cy="11430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8000" dirty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五</a:t>
            </a:r>
            <a:r>
              <a:rPr lang="zh-TW" altLang="zh-TW" sz="80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、</a:t>
            </a:r>
            <a:r>
              <a:rPr lang="zh-TW" altLang="en-US" sz="80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眼睛</a:t>
            </a:r>
            <a:r>
              <a:rPr lang="zh-TW" altLang="en-US" sz="8000" dirty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向</a:t>
            </a:r>
            <a:r>
              <a:rPr lang="en-US" altLang="zh-TW" sz="80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_____</a:t>
            </a:r>
            <a:endParaRPr lang="zh-TW" altLang="en-US" sz="8000" dirty="0">
              <a:solidFill>
                <a:srgbClr val="FFFF00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68144" y="1944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dirty="0">
                <a:solidFill>
                  <a:srgbClr val="FF0000"/>
                </a:solidFill>
                <a:latin typeface="華康正顏楷體W7" pitchFamily="65" charset="-120"/>
                <a:ea typeface="華康正顏楷體W7" pitchFamily="65" charset="-120"/>
              </a:rPr>
              <a:t>前看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285182" cy="497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94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77739"/>
            <a:ext cx="4906888" cy="5601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spc="600" dirty="0"/>
              <a:t>第</a:t>
            </a:r>
            <a:r>
              <a:rPr lang="en-US" altLang="zh-TW" sz="3600" spc="600" dirty="0"/>
              <a:t>20 -21</a:t>
            </a:r>
            <a:r>
              <a:rPr lang="zh-TW" altLang="en-US" sz="3600" spc="600" dirty="0"/>
              <a:t>節</a:t>
            </a:r>
            <a:r>
              <a:rPr lang="zh-TW" altLang="zh-TW" sz="3600" spc="600" dirty="0"/>
              <a:t>我兒，要留心聽我的言詞，側耳聽我的話語，都不可離你的</a:t>
            </a:r>
            <a:r>
              <a:rPr lang="zh-TW" altLang="zh-TW" sz="3600" spc="600" dirty="0">
                <a:solidFill>
                  <a:srgbClr val="C00000"/>
                </a:solidFill>
              </a:rPr>
              <a:t>眼目</a:t>
            </a:r>
            <a:r>
              <a:rPr lang="zh-TW" altLang="zh-TW" sz="3600" spc="600" dirty="0"/>
              <a:t>，要存記在你心中</a:t>
            </a:r>
            <a:r>
              <a:rPr lang="zh-TW" altLang="zh-TW" sz="3600" spc="600" dirty="0" smtClean="0"/>
              <a:t>。</a:t>
            </a:r>
            <a:endParaRPr lang="en-US" altLang="zh-TW" sz="3600" spc="600" dirty="0" smtClean="0"/>
          </a:p>
          <a:p>
            <a:pPr marL="0" indent="0">
              <a:buNone/>
            </a:pPr>
            <a:r>
              <a:rPr lang="zh-TW" altLang="zh-TW" sz="3600" spc="600" dirty="0">
                <a:solidFill>
                  <a:srgbClr val="C00000"/>
                </a:solidFill>
              </a:rPr>
              <a:t>眼目</a:t>
            </a:r>
            <a:r>
              <a:rPr lang="zh-TW" altLang="en-US" sz="3600" spc="600" dirty="0">
                <a:solidFill>
                  <a:srgbClr val="C00000"/>
                </a:solidFill>
              </a:rPr>
              <a:t>（</a:t>
            </a:r>
            <a:r>
              <a:rPr lang="en-US" altLang="zh-TW" sz="3600" spc="600" dirty="0"/>
              <a:t>`</a:t>
            </a:r>
            <a:r>
              <a:rPr lang="en-US" altLang="zh-TW" sz="3600" spc="600" dirty="0" err="1"/>
              <a:t>ayin</a:t>
            </a:r>
            <a:r>
              <a:rPr lang="zh-TW" altLang="en-US" sz="3600" spc="600" dirty="0"/>
              <a:t>），</a:t>
            </a:r>
            <a:r>
              <a:rPr lang="zh-TW" altLang="en-US" sz="3600" spc="600" dirty="0">
                <a:solidFill>
                  <a:srgbClr val="0000FF"/>
                </a:solidFill>
                <a:latin typeface="+mn-ea"/>
              </a:rPr>
              <a:t>字意「</a:t>
            </a:r>
            <a:r>
              <a:rPr lang="zh-TW" altLang="zh-TW" sz="3600" spc="600" dirty="0">
                <a:solidFill>
                  <a:srgbClr val="0000FF"/>
                </a:solidFill>
              </a:rPr>
              <a:t>眼睛</a:t>
            </a:r>
            <a:r>
              <a:rPr lang="zh-TW" altLang="en-US" sz="3600" spc="600" dirty="0">
                <a:solidFill>
                  <a:srgbClr val="0000FF"/>
                </a:solidFill>
              </a:rPr>
              <a:t>、</a:t>
            </a:r>
            <a:r>
              <a:rPr lang="zh-TW" altLang="zh-TW" sz="3600" spc="600" dirty="0">
                <a:solidFill>
                  <a:srgbClr val="0000FF"/>
                </a:solidFill>
              </a:rPr>
              <a:t>顯示精神的品質</a:t>
            </a:r>
            <a:r>
              <a:rPr lang="zh-TW" altLang="en-US" sz="3600" spc="600" dirty="0">
                <a:solidFill>
                  <a:srgbClr val="0000FF"/>
                </a:solidFill>
              </a:rPr>
              <a:t>、水泉、泉源」</a:t>
            </a:r>
            <a:r>
              <a:rPr lang="en-US" altLang="zh-TW" sz="3600" spc="600" dirty="0">
                <a:solidFill>
                  <a:srgbClr val="0000FF"/>
                </a:solidFill>
              </a:rPr>
              <a:t/>
            </a:r>
            <a:br>
              <a:rPr lang="en-US" altLang="zh-TW" sz="3600" spc="600" dirty="0">
                <a:solidFill>
                  <a:srgbClr val="0000FF"/>
                </a:solidFill>
              </a:rPr>
            </a:br>
            <a:endParaRPr lang="zh-TW" altLang="zh-TW" sz="3600" spc="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zh-TW" sz="3600" dirty="0"/>
          </a:p>
          <a:p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spc="600" dirty="0" smtClean="0"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8000">
                      <a:srgbClr val="99FF99"/>
                    </a:gs>
                    <a:gs pos="95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華康雅宋體" panose="02020909000000000000" pitchFamily="49" charset="-120"/>
                <a:ea typeface="華康雅宋體" panose="02020909000000000000" pitchFamily="49" charset="-120"/>
              </a:rPr>
              <a:t>眼睛是靈魂之窗</a:t>
            </a:r>
            <a:endParaRPr lang="zh-TW" altLang="en-US" sz="8000" spc="600" dirty="0"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8000">
                    <a:srgbClr val="99FF99"/>
                  </a:gs>
                  <a:gs pos="95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latin typeface="華康雅宋體" panose="02020909000000000000" pitchFamily="49" charset="-120"/>
              <a:ea typeface="華康雅宋體" panose="02020909000000000000" pitchFamily="49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92" y="1988840"/>
            <a:ext cx="3644987" cy="472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spc="600" dirty="0" smtClean="0">
                <a:gradFill>
                  <a:gsLst>
                    <a:gs pos="0">
                      <a:srgbClr val="5E9EFF"/>
                    </a:gs>
                    <a:gs pos="39999">
                      <a:srgbClr val="66FF33"/>
                    </a:gs>
                    <a:gs pos="100000">
                      <a:srgbClr val="C4D6EB"/>
                    </a:gs>
                    <a:gs pos="84000">
                      <a:srgbClr val="FFEBFA"/>
                    </a:gs>
                  </a:gsLst>
                  <a:lin ang="5400000" scaled="0"/>
                </a:gradFill>
                <a:latin typeface="華康雅宋體" panose="02020909000000000000" pitchFamily="49" charset="-120"/>
                <a:ea typeface="華康雅宋體" panose="02020909000000000000" pitchFamily="49" charset="-120"/>
              </a:rPr>
              <a:t>突破愛睡的眼睛</a:t>
            </a:r>
            <a:endParaRPr lang="zh-TW" altLang="en-US" sz="8000" spc="600" dirty="0">
              <a:gradFill>
                <a:gsLst>
                  <a:gs pos="0">
                    <a:srgbClr val="5E9EFF"/>
                  </a:gs>
                  <a:gs pos="39999">
                    <a:srgbClr val="66FF33"/>
                  </a:gs>
                  <a:gs pos="100000">
                    <a:srgbClr val="C4D6EB"/>
                  </a:gs>
                  <a:gs pos="84000">
                    <a:srgbClr val="FFEBFA"/>
                  </a:gs>
                </a:gsLst>
                <a:lin ang="5400000" scaled="0"/>
              </a:gradFill>
              <a:latin typeface="華康雅宋體" panose="02020909000000000000" pitchFamily="49" charset="-120"/>
              <a:ea typeface="華康雅宋體" panose="02020909000000000000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79512" y="1700808"/>
            <a:ext cx="5616624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spc="600" dirty="0" smtClean="0"/>
              <a:t>第</a:t>
            </a:r>
            <a:r>
              <a:rPr lang="en-US" altLang="zh-TW" sz="4000" spc="600" dirty="0" smtClean="0"/>
              <a:t>25</a:t>
            </a:r>
            <a:r>
              <a:rPr lang="zh-TW" altLang="en-US" sz="4000" spc="600" dirty="0" smtClean="0"/>
              <a:t>節</a:t>
            </a:r>
            <a:r>
              <a:rPr lang="en-US" altLang="zh-TW" sz="4000" spc="600" dirty="0" smtClean="0"/>
              <a:t> </a:t>
            </a:r>
            <a:r>
              <a:rPr lang="zh-TW" altLang="zh-TW" sz="4000" spc="600" dirty="0"/>
              <a:t>你的</a:t>
            </a:r>
            <a:r>
              <a:rPr lang="zh-TW" altLang="zh-TW" sz="4000" u="sng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眼目</a:t>
            </a:r>
            <a:r>
              <a:rPr lang="zh-TW" altLang="zh-TW" sz="4000" spc="600" dirty="0"/>
              <a:t>要向前正看；你的</a:t>
            </a:r>
            <a:r>
              <a:rPr lang="zh-TW" altLang="zh-TW" sz="4000" u="sng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眼睛</a:t>
            </a:r>
            <a:r>
              <a:rPr lang="zh-TW" altLang="zh-TW" sz="4000" spc="600" dirty="0"/>
              <a:t>（原文是皮）當向前直觀</a:t>
            </a:r>
            <a:r>
              <a:rPr lang="zh-TW" altLang="zh-TW" sz="4000" spc="600" dirty="0" smtClean="0"/>
              <a:t>。</a:t>
            </a:r>
            <a:endParaRPr lang="en-US" altLang="zh-TW" sz="4000" spc="600" dirty="0" smtClean="0"/>
          </a:p>
          <a:p>
            <a:pPr marL="0" indent="0">
              <a:buNone/>
            </a:pPr>
            <a:r>
              <a:rPr lang="zh-TW" altLang="zh-TW" sz="4000" spc="600" dirty="0" smtClean="0">
                <a:solidFill>
                  <a:srgbClr val="C00000"/>
                </a:solidFill>
              </a:rPr>
              <a:t>眼</a:t>
            </a:r>
            <a:r>
              <a:rPr lang="zh-TW" altLang="zh-TW" sz="4000" spc="600" dirty="0">
                <a:solidFill>
                  <a:srgbClr val="C00000"/>
                </a:solidFill>
              </a:rPr>
              <a:t>睛</a:t>
            </a:r>
            <a:r>
              <a:rPr lang="zh-TW" altLang="en-US" sz="4000" spc="600" dirty="0" smtClean="0">
                <a:solidFill>
                  <a:srgbClr val="C00000"/>
                </a:solidFill>
              </a:rPr>
              <a:t>（</a:t>
            </a:r>
            <a:r>
              <a:rPr lang="en-US" altLang="zh-TW" sz="4000" spc="600" dirty="0"/>
              <a:t>`</a:t>
            </a:r>
            <a:r>
              <a:rPr lang="en-US" altLang="zh-TW" sz="4000" spc="600" dirty="0" err="1"/>
              <a:t>aph`aph</a:t>
            </a:r>
            <a:r>
              <a:rPr lang="zh-TW" altLang="en-US" sz="4000" spc="600" dirty="0" smtClean="0"/>
              <a:t>），</a:t>
            </a:r>
            <a:r>
              <a:rPr lang="zh-TW" altLang="en-US" sz="4000" spc="600" dirty="0">
                <a:solidFill>
                  <a:srgbClr val="0000FF"/>
                </a:solidFill>
                <a:latin typeface="+mn-ea"/>
              </a:rPr>
              <a:t>字意</a:t>
            </a:r>
            <a:r>
              <a:rPr lang="zh-TW" altLang="en-US" sz="4000" spc="600" dirty="0" smtClean="0">
                <a:solidFill>
                  <a:srgbClr val="0000FF"/>
                </a:solidFill>
                <a:latin typeface="+mn-ea"/>
              </a:rPr>
              <a:t>「</a:t>
            </a:r>
            <a:r>
              <a:rPr lang="zh-TW" altLang="zh-TW" sz="4000" spc="600" dirty="0" smtClean="0">
                <a:solidFill>
                  <a:srgbClr val="0000FF"/>
                </a:solidFill>
              </a:rPr>
              <a:t>眼</a:t>
            </a:r>
            <a:r>
              <a:rPr lang="zh-TW" altLang="en-US" sz="4000" spc="600" dirty="0">
                <a:solidFill>
                  <a:srgbClr val="0000FF"/>
                </a:solidFill>
              </a:rPr>
              <a:t>皮、黎明的眼皮 </a:t>
            </a:r>
            <a:r>
              <a:rPr lang="en-US" altLang="zh-TW" sz="4000" spc="600" dirty="0">
                <a:solidFill>
                  <a:srgbClr val="6600CC"/>
                </a:solidFill>
              </a:rPr>
              <a:t>(</a:t>
            </a:r>
            <a:r>
              <a:rPr lang="zh-TW" altLang="en-US" sz="4000" spc="600" dirty="0">
                <a:solidFill>
                  <a:srgbClr val="6600CC"/>
                </a:solidFill>
              </a:rPr>
              <a:t>破曉的比喻用法</a:t>
            </a:r>
            <a:r>
              <a:rPr lang="en-US" altLang="zh-TW" sz="4000" spc="600" dirty="0">
                <a:solidFill>
                  <a:srgbClr val="6600CC"/>
                </a:solidFill>
              </a:rPr>
              <a:t>)</a:t>
            </a:r>
            <a:r>
              <a:rPr lang="zh-TW" altLang="en-US" sz="4000" spc="600" dirty="0" smtClean="0">
                <a:solidFill>
                  <a:srgbClr val="0000FF"/>
                </a:solidFill>
              </a:rPr>
              <a:t>」</a:t>
            </a:r>
            <a:r>
              <a:rPr lang="en-US" altLang="zh-TW" sz="4000" spc="600" dirty="0">
                <a:solidFill>
                  <a:srgbClr val="0000FF"/>
                </a:solidFill>
              </a:rPr>
              <a:t/>
            </a:r>
            <a:br>
              <a:rPr lang="en-US" altLang="zh-TW" sz="4000" spc="600" dirty="0">
                <a:solidFill>
                  <a:srgbClr val="0000FF"/>
                </a:solidFill>
              </a:rPr>
            </a:br>
            <a:endParaRPr lang="zh-TW" altLang="zh-TW" sz="4000" spc="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26"/>
          <a:stretch/>
        </p:blipFill>
        <p:spPr bwMode="auto">
          <a:xfrm>
            <a:off x="5796136" y="2420887"/>
            <a:ext cx="3223866" cy="359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9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800" dirty="0" smtClean="0">
                <a:gradFill>
                  <a:gsLst>
                    <a:gs pos="37000">
                      <a:srgbClr val="FF99FF"/>
                    </a:gs>
                    <a:gs pos="67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華康平劇體W7" pitchFamily="81" charset="-120"/>
                <a:ea typeface="華康平劇體W7" pitchFamily="81" charset="-120"/>
              </a:rPr>
              <a:t>誠信正向</a:t>
            </a:r>
            <a:r>
              <a:rPr lang="zh-TW" altLang="en-US" sz="8800" dirty="0">
                <a:gradFill>
                  <a:gsLst>
                    <a:gs pos="37000">
                      <a:srgbClr val="FF99FF"/>
                    </a:gs>
                    <a:gs pos="67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華康平劇體W7" pitchFamily="81" charset="-120"/>
                <a:ea typeface="華康平劇體W7" pitchFamily="81" charset="-120"/>
              </a:rPr>
              <a:t>的眼神</a:t>
            </a:r>
            <a:endParaRPr lang="zh-TW" altLang="en-US" sz="88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9404" y="1916832"/>
            <a:ext cx="5046651" cy="4854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spc="600" dirty="0" smtClean="0"/>
              <a:t>（</a:t>
            </a:r>
            <a:r>
              <a:rPr lang="zh-TW" altLang="zh-TW" sz="4800" spc="600" dirty="0" smtClean="0"/>
              <a:t>現代</a:t>
            </a:r>
            <a:r>
              <a:rPr lang="zh-TW" altLang="en-US" sz="4800" spc="600" dirty="0" smtClean="0"/>
              <a:t>中文譯本）</a:t>
            </a:r>
            <a:r>
              <a:rPr lang="zh-TW" altLang="en-US" sz="4800" b="1" spc="600" dirty="0"/>
              <a:t>第</a:t>
            </a:r>
            <a:r>
              <a:rPr lang="en-US" altLang="zh-TW" sz="4800" b="1" spc="600" dirty="0"/>
              <a:t>25</a:t>
            </a:r>
            <a:r>
              <a:rPr lang="zh-TW" altLang="en-US" sz="4800" b="1" spc="600" dirty="0"/>
              <a:t>節</a:t>
            </a:r>
            <a:r>
              <a:rPr lang="en-US" altLang="zh-TW" sz="4800" spc="600" dirty="0"/>
              <a:t> </a:t>
            </a:r>
            <a:r>
              <a:rPr lang="zh-TW" altLang="zh-TW" sz="4800" spc="600" dirty="0" smtClean="0"/>
              <a:t>「</a:t>
            </a:r>
            <a:r>
              <a:rPr lang="zh-TW" altLang="zh-TW" sz="4800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要以誠信的態度，正視前面，</a:t>
            </a:r>
            <a:r>
              <a:rPr lang="zh-TW" altLang="zh-TW" sz="4800" spc="600" dirty="0"/>
              <a:t>不易垂頭喪氣」。</a:t>
            </a:r>
            <a:endParaRPr lang="zh-TW" altLang="en-US" sz="4800" spc="600" dirty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470011" cy="521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1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800" spc="600" dirty="0">
                <a:gradFill>
                  <a:gsLst>
                    <a:gs pos="29000">
                      <a:srgbClr val="FFF200"/>
                    </a:gs>
                    <a:gs pos="3000">
                      <a:srgbClr val="FF7A00"/>
                    </a:gs>
                    <a:gs pos="70000">
                      <a:srgbClr val="66FF33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誠信</a:t>
            </a:r>
            <a:r>
              <a:rPr lang="zh-TW" altLang="en-US" sz="8800" spc="600" dirty="0" smtClean="0">
                <a:gradFill>
                  <a:gsLst>
                    <a:gs pos="29000">
                      <a:srgbClr val="FFF200"/>
                    </a:gs>
                    <a:gs pos="3000">
                      <a:srgbClr val="FF7A00"/>
                    </a:gs>
                    <a:gs pos="70000">
                      <a:srgbClr val="66FF33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改變人生</a:t>
            </a:r>
            <a:endParaRPr lang="zh-TW" altLang="en-US" sz="8800" spc="600" dirty="0">
              <a:gradFill>
                <a:gsLst>
                  <a:gs pos="29000">
                    <a:srgbClr val="FFF200"/>
                  </a:gs>
                  <a:gs pos="3000">
                    <a:srgbClr val="FF7A00"/>
                  </a:gs>
                  <a:gs pos="70000">
                    <a:srgbClr val="66FF33"/>
                  </a:gs>
                  <a:gs pos="100000">
                    <a:srgbClr val="4D0808"/>
                  </a:gs>
                </a:gsLst>
                <a:lin ang="5400000" scaled="0"/>
              </a:gradFill>
              <a:latin typeface="華康海報體W12(P)" panose="040B0C00000000000000" pitchFamily="82" charset="-120"/>
              <a:ea typeface="華康海報體W12(P)" panose="040B0C00000000000000" pitchFamily="82" charset="-120"/>
            </a:endParaRPr>
          </a:p>
        </p:txBody>
      </p:sp>
      <p:pic>
        <p:nvPicPr>
          <p:cNvPr id="5" name="內容版面配置區 4" descr="真人真事： 一個誠信的故事&#10;&#10;哈裡斯是美國紐約市一家知名廣告公司的高級職員。2010年8月的一天中午，她和朋友在一家餐廳吃飯，中途朋友想出去抽支煙，於是兩人一起走出餐廳，站在外邊的大街上。&#10;&#10;一名流浪漢走引她，囁嚅地對她自我介紹：“我叫瓦倫丁，今年32歲，失業三年了，只靠乞討度日。我想說的是，不知您是否願意幫助我，比如給我一點零錢，讓我買點生活必需品。”&#10;&#10;瓦倫丁說完後，用期盼的眼神望著哈裡斯。&#10;&#10;看著眼前這名年輕的黑人流浪漢，哈裡斯動了惻隱之心，她微笑著對瓦倫丁說：“沒問題，我十分願意幫助你。”就伸進口袋去掏錢，遺憾的是，她身上沒有帶現金，只帶著一張信用卡，這讓她有點尷尬，她拿著信用卡，不知接下來該怎麼辦。&#10;&#10;瓦倫丁看出了她的難為情，小聲說：“如果您相信我，能將這張信用卡借我用嗎？” &#10;心地善良的哈裡斯想也不想便同意了，隨手將信用卡遞給瓦倫丁。&#10;&#10;&#10;拿到信用卡後，瓦倫丁並沒有馬上離開，又小聲徵求哈裡斯：“我除了買些生活必需品外，還能用它再買支水嗎？”&#10;&#10;哈裡斯未加思索地說：“完全可以，如果你還需要什麼，都可以用卡上的錢去買。” &#10;&#10;瓦倫丁拿著那張信用卡離開之後，哈裡斯和朋友重新回到了餐廳。&#10;&#10;但當坐下來後不久，哈裡斯開始懷疑和後悔，她懊喪地對朋友說：“我的信用卡不僅沒有設置密碼，?面還有十萬美金，那個人一定拿著信用卡跑掉，這下我要倒大霉了。”&#10;朋友也埋怨她說：“你那麼隨隨便便相信一個陌生人。你呀，就是又善良又天真呀！”&#10;&#10;&#10;哈裡斯再也沒心思吃飯了，在朋友付完賬後，兩人默默走出了餐廳。&#10;令他們意外的是，剛走出餐廳大門，就發現流浪漢瓦倫丁已經等候在外面，他雙手將信用卡遞給哈裡斯，恭敬地將自己消費的數額一一報上：“我一共用卡消費了25美元，買了一些洗漱用品和兩樽水，請您核查一下。”&#10;&#10;面對這位誠實守信的流浪漢，哈裡斯和朋友在詫異的同時，更多的是感動，她不由自主抓住瓦倫丁，連連地說：“謝謝您，謝謝您！”&#10;&#10;&#10;瓦倫丁一臉疑惑，她幫助了我，我應該感謝她才是，她為什麼卻要感謝我呢？&#10;隨後，哈裡斯和朋友去了紐約郵報，將她剛剛發生的事告訴了報社。&#10;&#10;紐約郵報也被瓦倫丁的誠實感動了，當即予以報道，頓時在社會上引起了巨大反響，報社不斷接到讀者的來信來電，都表示願意幫助瓦倫丁。得克薩斯州一名商人看了報道後，便於第二天給瓦倫丁匯去了6000美元，以獎賞他的誠實。&#10;更讓瓦倫丁驚喜的是，幾天後，他又接到威斯康辛州航空公司的電話，表示願意招聘他擔任公司的空中服務員，並通知他盡快簽訂工作協議。&#10;&#10;沉浸在巨大喜悅中的瓦倫丁感慨萬千地說：“從小母親就教育我，做人一定要誠實守信，即使身無分文流落街頭，也不能夠把誠信丟掉。我之所以能得到這麼多人的幫助，是因為我始終相信，誠實的人，總必會有好報！”&#10;&#10;更多故事：&#10;http://inspirationaltouchingstory.blogspot.com/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3690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改變人生的</a:t>
            </a:r>
            <a:r>
              <a:rPr lang="zh-TW" altLang="zh-TW" sz="4400" dirty="0" smtClean="0"/>
              <a:t>四</a:t>
            </a:r>
            <a:r>
              <a:rPr lang="zh-TW" altLang="zh-TW" sz="4400" dirty="0"/>
              <a:t>個</a:t>
            </a:r>
            <a:r>
              <a:rPr lang="zh-TW" altLang="zh-TW" sz="4400" dirty="0" smtClean="0"/>
              <a:t>小字</a:t>
            </a:r>
            <a:r>
              <a:rPr lang="zh-TW" altLang="en-US" sz="4400" dirty="0" smtClean="0"/>
              <a:t>：</a:t>
            </a:r>
            <a:endParaRPr lang="en-US" altLang="zh-TW" sz="4400" dirty="0" smtClean="0"/>
          </a:p>
          <a:p>
            <a:r>
              <a:rPr lang="zh-TW" altLang="zh-TW" sz="4400" dirty="0" smtClean="0"/>
              <a:t>頭兩</a:t>
            </a:r>
            <a:r>
              <a:rPr lang="zh-TW" altLang="zh-TW" sz="4400" dirty="0"/>
              <a:t>個字是</a:t>
            </a:r>
            <a:r>
              <a:rPr lang="en-US" altLang="zh-TW" sz="4400" dirty="0"/>
              <a:t>“</a:t>
            </a:r>
            <a:r>
              <a:rPr lang="zh-TW" altLang="zh-TW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要是</a:t>
            </a:r>
            <a:r>
              <a:rPr lang="en-US" altLang="zh-TW" sz="4400" dirty="0" smtClean="0"/>
              <a:t>”</a:t>
            </a:r>
          </a:p>
          <a:p>
            <a:r>
              <a:rPr lang="zh-TW" altLang="zh-TW" sz="4400" dirty="0"/>
              <a:t>改用</a:t>
            </a:r>
            <a:r>
              <a:rPr lang="en-US" altLang="zh-TW" sz="4400" dirty="0"/>
              <a:t>“</a:t>
            </a:r>
            <a:r>
              <a:rPr lang="zh-TW" altLang="zh-TW" sz="6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下次</a:t>
            </a:r>
            <a:r>
              <a:rPr lang="en-US" altLang="zh-TW" sz="4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zh-TW" altLang="en-US" sz="4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spc="6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66000">
                      <a:srgbClr val="FFFF00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華康勘亭流" pitchFamily="65" charset="-120"/>
                <a:ea typeface="華康勘亭流" pitchFamily="65" charset="-120"/>
              </a:rPr>
              <a:t>戰勝</a:t>
            </a:r>
            <a:r>
              <a:rPr lang="zh-TW" altLang="en-US" sz="8000" spc="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66000">
                      <a:srgbClr val="FFFF00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華康勘亭流" pitchFamily="65" charset="-120"/>
                <a:ea typeface="華康勘亭流" pitchFamily="65" charset="-120"/>
              </a:rPr>
              <a:t>懊悔的心志</a:t>
            </a:r>
            <a:endParaRPr lang="zh-TW" altLang="en-US" sz="8000" spc="600" dirty="0">
              <a:gradFill>
                <a:gsLst>
                  <a:gs pos="20000">
                    <a:srgbClr val="00B0F0"/>
                  </a:gs>
                  <a:gs pos="71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atin typeface="華康勘亭流" pitchFamily="65" charset="-120"/>
              <a:ea typeface="華康勘亭流" pitchFamily="65" charset="-12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35" y="2636912"/>
            <a:ext cx="3116603" cy="400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6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通過</a:t>
            </a:r>
            <a:r>
              <a:rPr lang="en-US" altLang="zh-TW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_________</a:t>
            </a:r>
            <a:r>
              <a:rPr lang="zh-TW" altLang="en-US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，改變兒童的生命</a:t>
            </a:r>
            <a:endParaRPr lang="zh-TW" altLang="en-US" dirty="0"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691680" y="-25039"/>
            <a:ext cx="2492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zh-TW" sz="7200" dirty="0" smtClean="0">
                <a:solidFill>
                  <a:srgbClr val="FF0000"/>
                </a:solidFill>
                <a:latin typeface="華康正顏楷體W7" pitchFamily="65" charset="-120"/>
                <a:ea typeface="華康正顏楷體W7" pitchFamily="65" charset="-120"/>
              </a:rPr>
              <a:t>MEBIG</a:t>
            </a:r>
            <a:endParaRPr lang="zh-TW" altLang="en-US" sz="7200" dirty="0">
              <a:solidFill>
                <a:srgbClr val="FF0000"/>
              </a:solidFill>
              <a:latin typeface="華康正顏楷體W7" pitchFamily="65" charset="-120"/>
              <a:ea typeface="華康正顏楷體W7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884184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6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400" b="1" spc="600" dirty="0">
                <a:solidFill>
                  <a:srgbClr val="660066"/>
                </a:solidFill>
              </a:rPr>
              <a:t>20</a:t>
            </a:r>
            <a:r>
              <a:rPr lang="en-US" altLang="zh-TW" sz="4400" spc="600" dirty="0">
                <a:solidFill>
                  <a:srgbClr val="660066"/>
                </a:solidFill>
              </a:rPr>
              <a:t> </a:t>
            </a:r>
            <a:r>
              <a:rPr lang="zh-TW" altLang="zh-TW" sz="4400" spc="600" dirty="0">
                <a:solidFill>
                  <a:srgbClr val="660066"/>
                </a:solidFill>
              </a:rPr>
              <a:t>我兒，要留心聽我的言詞，側耳聽我的話語，</a:t>
            </a:r>
            <a:r>
              <a:rPr lang="en-US" altLang="zh-TW" sz="4400" spc="600" dirty="0">
                <a:solidFill>
                  <a:srgbClr val="660066"/>
                </a:solidFill>
              </a:rPr>
              <a:t/>
            </a:r>
            <a:br>
              <a:rPr lang="en-US" altLang="zh-TW" sz="4400" spc="600" dirty="0">
                <a:solidFill>
                  <a:srgbClr val="660066"/>
                </a:solidFill>
              </a:rPr>
            </a:br>
            <a:r>
              <a:rPr lang="en-US" altLang="zh-TW" sz="4400" b="1" spc="600" dirty="0">
                <a:solidFill>
                  <a:srgbClr val="0000FF"/>
                </a:solidFill>
              </a:rPr>
              <a:t>21</a:t>
            </a:r>
            <a:r>
              <a:rPr lang="en-US" altLang="zh-TW" sz="4400" spc="600" dirty="0">
                <a:solidFill>
                  <a:srgbClr val="0000FF"/>
                </a:solidFill>
              </a:rPr>
              <a:t> </a:t>
            </a:r>
            <a:r>
              <a:rPr lang="zh-TW" altLang="zh-TW" sz="4400" spc="600" dirty="0">
                <a:solidFill>
                  <a:srgbClr val="0000FF"/>
                </a:solidFill>
              </a:rPr>
              <a:t>都不可離你的眼目，要存記在你心中。</a:t>
            </a:r>
            <a:r>
              <a:rPr lang="en-US" altLang="zh-TW" sz="4400" spc="600" dirty="0">
                <a:solidFill>
                  <a:srgbClr val="0000FF"/>
                </a:solidFill>
              </a:rPr>
              <a:t/>
            </a:r>
            <a:br>
              <a:rPr lang="en-US" altLang="zh-TW" sz="4400" spc="600" dirty="0">
                <a:solidFill>
                  <a:srgbClr val="0000FF"/>
                </a:solidFill>
              </a:rPr>
            </a:br>
            <a:r>
              <a:rPr lang="en-US" altLang="zh-TW" sz="4400" b="1" spc="600" dirty="0">
                <a:solidFill>
                  <a:srgbClr val="CC0099"/>
                </a:solidFill>
              </a:rPr>
              <a:t>22</a:t>
            </a:r>
            <a:r>
              <a:rPr lang="en-US" altLang="zh-TW" sz="4400" spc="600" dirty="0">
                <a:solidFill>
                  <a:srgbClr val="CC0099"/>
                </a:solidFill>
              </a:rPr>
              <a:t> </a:t>
            </a:r>
            <a:r>
              <a:rPr lang="zh-TW" altLang="zh-TW" sz="4400" spc="600" dirty="0">
                <a:solidFill>
                  <a:srgbClr val="CC0099"/>
                </a:solidFill>
              </a:rPr>
              <a:t>因為得著它的，就得了生命，又得了醫全體的良藥。</a:t>
            </a:r>
            <a:r>
              <a:rPr lang="en-US" altLang="zh-TW" sz="4400" spc="600" dirty="0">
                <a:solidFill>
                  <a:srgbClr val="CC0099"/>
                </a:solidFill>
              </a:rPr>
              <a:t/>
            </a:r>
            <a:br>
              <a:rPr lang="en-US" altLang="zh-TW" sz="4400" spc="600" dirty="0">
                <a:solidFill>
                  <a:srgbClr val="CC0099"/>
                </a:solidFill>
              </a:rPr>
            </a:br>
            <a:r>
              <a:rPr lang="en-US" altLang="zh-TW" sz="4400" b="1" dirty="0" smtClean="0"/>
              <a:t>23</a:t>
            </a:r>
            <a:r>
              <a:rPr lang="en-US" altLang="zh-TW" sz="4400" dirty="0" smtClean="0"/>
              <a:t> </a:t>
            </a:r>
            <a:r>
              <a:rPr lang="zh-TW" altLang="zh-TW" sz="4400" dirty="0"/>
              <a:t>你要保守你心，勝過保守</a:t>
            </a:r>
            <a:r>
              <a:rPr lang="zh-TW" altLang="zh-TW" sz="4400" dirty="0" smtClean="0"/>
              <a:t>一切，</a:t>
            </a:r>
            <a:r>
              <a:rPr lang="zh-TW" altLang="zh-TW" sz="4400" dirty="0"/>
              <a:t>因為一生的果效是由心發出。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7037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4165"/>
            <a:ext cx="8517632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34000">
                      <a:srgbClr val="FF99FF"/>
                    </a:gs>
                  </a:gsLst>
                  <a:lin ang="5400000" scaled="1"/>
                </a:gra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留</a:t>
            </a:r>
            <a:r>
              <a:rPr lang="zh-TW" altLang="en-US" sz="7200" spc="600" dirty="0" smtClean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34000">
                      <a:srgbClr val="FF99FF"/>
                    </a:gs>
                  </a:gsLst>
                  <a:lin ang="5400000" scaled="1"/>
                </a:gra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人，從年輕開始</a:t>
            </a:r>
            <a:endParaRPr lang="zh-TW" altLang="en-US" sz="7200" dirty="0">
              <a:gradFill>
                <a:gsLst>
                  <a:gs pos="100000">
                    <a:srgbClr val="FFFF00"/>
                  </a:gs>
                  <a:gs pos="74000">
                    <a:srgbClr val="00FF99"/>
                  </a:gs>
                  <a:gs pos="34000">
                    <a:srgbClr val="FF99FF"/>
                  </a:gs>
                </a:gsLst>
                <a:lin ang="5400000" scaled="1"/>
              </a:gra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99616"/>
            <a:ext cx="8219256" cy="5097736"/>
          </a:xfrm>
        </p:spPr>
        <p:txBody>
          <a:bodyPr/>
          <a:lstStyle/>
          <a:p>
            <a:r>
              <a:rPr lang="zh-TW" altLang="zh-TW" dirty="0"/>
              <a:t>人口研究學者奧爾斯博士（</a:t>
            </a:r>
            <a:r>
              <a:rPr lang="en-US" altLang="zh-TW" dirty="0"/>
              <a:t>David </a:t>
            </a:r>
            <a:r>
              <a:rPr lang="en-US" altLang="zh-TW" dirty="0" err="1"/>
              <a:t>Voas</a:t>
            </a:r>
            <a:r>
              <a:rPr lang="zh-TW" altLang="zh-TW" dirty="0"/>
              <a:t>）表示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r>
              <a:rPr lang="zh-TW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TW" altLang="zh-TW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許多人認為，聚會人數減少的原因是人們不再到教會聚會；然而，真正的事實是，人們（從年幼起）從來沒有到教會聚會。</a:t>
            </a:r>
            <a:r>
              <a:rPr lang="zh-TW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en-US" altLang="zh-TW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dirty="0" smtClean="0">
                <a:solidFill>
                  <a:srgbClr val="6600CC"/>
                </a:solidFill>
              </a:rPr>
              <a:t>「</a:t>
            </a:r>
            <a:r>
              <a:rPr lang="zh-TW" altLang="zh-TW" dirty="0">
                <a:solidFill>
                  <a:srgbClr val="6600CC"/>
                </a:solidFill>
              </a:rPr>
              <a:t>年輕時期有在教會出入的人們，在未來人生中便會留在教會聚會。如果我們在年輕的時候沒有留住他們，未來將會更難把他們帶回教會。」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51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99616"/>
            <a:ext cx="8291264" cy="53583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zh-TW" sz="6000" dirty="0">
                <a:solidFill>
                  <a:srgbClr val="C00000"/>
                </a:solidFill>
              </a:rPr>
              <a:t>研究資料顯示，年齡介於</a:t>
            </a:r>
            <a:r>
              <a:rPr lang="en-US" altLang="zh-TW" sz="6000" dirty="0">
                <a:solidFill>
                  <a:srgbClr val="C00000"/>
                </a:solidFill>
              </a:rPr>
              <a:t>20</a:t>
            </a:r>
            <a:r>
              <a:rPr lang="zh-TW" altLang="zh-TW" sz="6000" dirty="0">
                <a:solidFill>
                  <a:srgbClr val="C00000"/>
                </a:solidFill>
              </a:rPr>
              <a:t>至</a:t>
            </a:r>
            <a:r>
              <a:rPr lang="en-US" altLang="zh-TW" sz="6000" dirty="0">
                <a:solidFill>
                  <a:srgbClr val="C00000"/>
                </a:solidFill>
              </a:rPr>
              <a:t>24</a:t>
            </a:r>
            <a:r>
              <a:rPr lang="zh-TW" altLang="zh-TW" sz="6000" dirty="0">
                <a:solidFill>
                  <a:srgbClr val="C00000"/>
                </a:solidFill>
              </a:rPr>
              <a:t>歲，一個月至少到教會聚會一次的年輕人，有</a:t>
            </a:r>
            <a:r>
              <a:rPr lang="en-US" altLang="zh-TW" sz="6000" dirty="0">
                <a:solidFill>
                  <a:srgbClr val="C00000"/>
                </a:solidFill>
              </a:rPr>
              <a:t>1.4</a:t>
            </a:r>
            <a:r>
              <a:rPr lang="zh-TW" altLang="zh-TW" sz="6000" dirty="0">
                <a:solidFill>
                  <a:srgbClr val="C00000"/>
                </a:solidFill>
              </a:rPr>
              <a:t>％的比例在英國聖公會聚會；</a:t>
            </a:r>
            <a:r>
              <a:rPr lang="zh-TW" altLang="zh-TW" sz="6000" dirty="0"/>
              <a:t>隨著年齡增長，比例便越高，到</a:t>
            </a:r>
            <a:r>
              <a:rPr lang="en-US" altLang="zh-TW" sz="6000" dirty="0"/>
              <a:t>80</a:t>
            </a:r>
            <a:r>
              <a:rPr lang="zh-TW" altLang="zh-TW" sz="6000" dirty="0"/>
              <a:t>歲以上的這個年齡組，則提高到</a:t>
            </a:r>
            <a:r>
              <a:rPr lang="en-US" altLang="zh-TW" sz="6000" dirty="0"/>
              <a:t>13.8</a:t>
            </a:r>
            <a:r>
              <a:rPr lang="zh-TW" altLang="zh-TW" sz="6000" dirty="0"/>
              <a:t>％。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5975" y="116632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100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不要</a:t>
            </a:r>
            <a:r>
              <a:rPr lang="zh-TW" altLang="en-US" sz="7200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100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等到</a:t>
            </a:r>
            <a:r>
              <a:rPr lang="zh-TW" altLang="en-US" sz="72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100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老年的回流</a:t>
            </a:r>
          </a:p>
        </p:txBody>
      </p:sp>
    </p:spTree>
    <p:extLst>
      <p:ext uri="{BB962C8B-B14F-4D97-AF65-F5344CB8AC3E}">
        <p14:creationId xmlns:p14="http://schemas.microsoft.com/office/powerpoint/2010/main" val="39020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spc="600" dirty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78000">
                      <a:srgbClr val="F952A0"/>
                    </a:gs>
                    <a:gs pos="90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教會</a:t>
            </a:r>
            <a:r>
              <a:rPr lang="zh-TW" altLang="en-US" sz="6600" spc="6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78000">
                      <a:srgbClr val="F952A0"/>
                    </a:gs>
                    <a:gs pos="90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無自動飛行模式</a:t>
            </a:r>
            <a:endParaRPr lang="zh-TW" altLang="en-US" sz="6600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FFF00"/>
                  </a:gs>
                  <a:gs pos="100000">
                    <a:srgbClr val="F952A0"/>
                  </a:gs>
                  <a:gs pos="90000">
                    <a:srgbClr val="C50849"/>
                  </a:gs>
                  <a:gs pos="100000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00808"/>
            <a:ext cx="8435281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800" dirty="0">
                <a:solidFill>
                  <a:srgbClr val="C00000"/>
                </a:solidFill>
              </a:rPr>
              <a:t>報告強調，人數增長，沒有所謂的「單一配方</a:t>
            </a:r>
            <a:r>
              <a:rPr lang="zh-TW" altLang="zh-TW" sz="4800" dirty="0" smtClean="0">
                <a:solidFill>
                  <a:srgbClr val="C00000"/>
                </a:solidFill>
              </a:rPr>
              <a:t>」</a:t>
            </a:r>
            <a:r>
              <a:rPr lang="zh-TW" altLang="en-US" sz="4800" dirty="0" smtClean="0"/>
              <a:t>。</a:t>
            </a:r>
            <a:endParaRPr lang="en-US" altLang="zh-TW" sz="4800" dirty="0" smtClean="0"/>
          </a:p>
          <a:p>
            <a:pPr marL="0" indent="0">
              <a:buNone/>
            </a:pPr>
            <a:r>
              <a:rPr lang="zh-TW" altLang="zh-TW" sz="4800" dirty="0" smtClean="0">
                <a:solidFill>
                  <a:srgbClr val="6600CC"/>
                </a:solidFill>
              </a:rPr>
              <a:t>「</a:t>
            </a:r>
            <a:r>
              <a:rPr lang="zh-TW" altLang="zh-TW" sz="4800" dirty="0">
                <a:solidFill>
                  <a:srgbClr val="6600CC"/>
                </a:solidFill>
              </a:rPr>
              <a:t>教會服事工作較無明顯增長的，多數是敬拜與活動方式沒有變革的教會。</a:t>
            </a:r>
            <a:r>
              <a:rPr lang="zh-TW" altLang="zh-TW" sz="4800" dirty="0" smtClean="0">
                <a:solidFill>
                  <a:srgbClr val="6600CC"/>
                </a:solidFill>
              </a:rPr>
              <a:t>」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069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spc="600" dirty="0">
                <a:solidFill>
                  <a:srgbClr val="CC0099"/>
                </a:solidFill>
              </a:rPr>
              <a:t>24</a:t>
            </a:r>
            <a:r>
              <a:rPr lang="en-US" altLang="zh-TW" sz="4800" spc="600" dirty="0">
                <a:solidFill>
                  <a:srgbClr val="CC0099"/>
                </a:solidFill>
              </a:rPr>
              <a:t> </a:t>
            </a:r>
            <a:r>
              <a:rPr lang="zh-TW" altLang="zh-TW" sz="4800" spc="600" dirty="0">
                <a:solidFill>
                  <a:srgbClr val="CC0099"/>
                </a:solidFill>
              </a:rPr>
              <a:t>你要除掉邪僻的口，棄絕乖謬的嘴。</a:t>
            </a:r>
            <a:r>
              <a:rPr lang="en-US" altLang="zh-TW" sz="4800" spc="600" dirty="0"/>
              <a:t/>
            </a:r>
            <a:br>
              <a:rPr lang="en-US" altLang="zh-TW" sz="4800" spc="600" dirty="0"/>
            </a:br>
            <a:r>
              <a:rPr lang="en-US" altLang="zh-TW" sz="4800" b="1" spc="600" dirty="0" smtClean="0">
                <a:solidFill>
                  <a:srgbClr val="660066"/>
                </a:solidFill>
              </a:rPr>
              <a:t>25</a:t>
            </a:r>
            <a:r>
              <a:rPr lang="en-US" altLang="zh-TW" sz="4800" spc="600" dirty="0" smtClean="0">
                <a:solidFill>
                  <a:srgbClr val="660066"/>
                </a:solidFill>
              </a:rPr>
              <a:t> </a:t>
            </a:r>
            <a:r>
              <a:rPr lang="zh-TW" altLang="zh-TW" sz="4800" spc="600" dirty="0">
                <a:solidFill>
                  <a:srgbClr val="660066"/>
                </a:solidFill>
              </a:rPr>
              <a:t>你的眼目要向前正看；你的</a:t>
            </a:r>
            <a:r>
              <a:rPr lang="zh-TW" altLang="zh-TW" sz="4800" spc="600" dirty="0" smtClean="0">
                <a:solidFill>
                  <a:srgbClr val="660066"/>
                </a:solidFill>
              </a:rPr>
              <a:t>眼睛當</a:t>
            </a:r>
            <a:r>
              <a:rPr lang="zh-TW" altLang="zh-TW" sz="4800" spc="600" dirty="0">
                <a:solidFill>
                  <a:srgbClr val="660066"/>
                </a:solidFill>
              </a:rPr>
              <a:t>向前直觀。</a:t>
            </a:r>
            <a:r>
              <a:rPr lang="en-US" altLang="zh-TW" sz="4800" spc="600" dirty="0"/>
              <a:t/>
            </a:r>
            <a:br>
              <a:rPr lang="en-US" altLang="zh-TW" sz="4800" spc="600" dirty="0"/>
            </a:br>
            <a:r>
              <a:rPr lang="en-US" altLang="zh-TW" sz="4800" b="1" spc="600" dirty="0">
                <a:solidFill>
                  <a:srgbClr val="6600CC"/>
                </a:solidFill>
              </a:rPr>
              <a:t>26</a:t>
            </a:r>
            <a:r>
              <a:rPr lang="en-US" altLang="zh-TW" sz="4800" spc="600" dirty="0">
                <a:solidFill>
                  <a:srgbClr val="6600CC"/>
                </a:solidFill>
              </a:rPr>
              <a:t> </a:t>
            </a:r>
            <a:r>
              <a:rPr lang="zh-TW" altLang="zh-TW" sz="4800" spc="600" dirty="0">
                <a:solidFill>
                  <a:srgbClr val="6600CC"/>
                </a:solidFill>
              </a:rPr>
              <a:t>要修平你腳下的路，堅定你一切的道</a:t>
            </a:r>
            <a:r>
              <a:rPr lang="zh-TW" altLang="zh-TW" sz="4800" spc="600" dirty="0"/>
              <a:t>。</a:t>
            </a:r>
            <a:r>
              <a:rPr lang="en-US" altLang="zh-TW" sz="4800" spc="600" dirty="0"/>
              <a:t/>
            </a:r>
            <a:br>
              <a:rPr lang="en-US" altLang="zh-TW" sz="4800" spc="600" dirty="0"/>
            </a:br>
            <a:r>
              <a:rPr lang="en-US" altLang="zh-TW" sz="4800" b="1" spc="600" dirty="0"/>
              <a:t>27</a:t>
            </a:r>
            <a:r>
              <a:rPr lang="en-US" altLang="zh-TW" sz="4800" spc="600" dirty="0"/>
              <a:t> </a:t>
            </a:r>
            <a:r>
              <a:rPr lang="zh-TW" altLang="zh-TW" sz="4800" spc="600" dirty="0"/>
              <a:t>不可偏向左右；要使你的腳離開邪惡。</a:t>
            </a: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040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14081" y="26064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spc="600" dirty="0">
                <a:gradFill>
                  <a:gsLst>
                    <a:gs pos="19000">
                      <a:srgbClr val="66FF33"/>
                    </a:gs>
                    <a:gs pos="53000">
                      <a:srgbClr val="FF99FF"/>
                    </a:gs>
                    <a:gs pos="75000">
                      <a:srgbClr val="FF0000"/>
                    </a:gs>
                  </a:gsLst>
                  <a:lin ang="5400000" scaled="1"/>
                </a:gradFill>
                <a:latin typeface="華康唐風隸(P)" pitchFamily="66" charset="-120"/>
                <a:ea typeface="華康唐風隸(P)" pitchFamily="66" charset="-120"/>
              </a:rPr>
              <a:t>燃燒吧</a:t>
            </a:r>
            <a:r>
              <a:rPr lang="en-US" altLang="zh-TW" sz="9600" spc="600" dirty="0">
                <a:gradFill>
                  <a:gsLst>
                    <a:gs pos="19000">
                      <a:srgbClr val="66FF33"/>
                    </a:gs>
                    <a:gs pos="53000">
                      <a:srgbClr val="FF99FF"/>
                    </a:gs>
                    <a:gs pos="75000">
                      <a:srgbClr val="FF0000"/>
                    </a:gs>
                  </a:gsLst>
                  <a:lin ang="5400000" scaled="1"/>
                </a:gradFill>
                <a:latin typeface="華康唐風隸(P)" pitchFamily="66" charset="-120"/>
                <a:ea typeface="華康唐風隸(P)" pitchFamily="66" charset="-120"/>
              </a:rPr>
              <a:t>!</a:t>
            </a:r>
            <a:r>
              <a:rPr lang="zh-TW" altLang="en-US" sz="9600" spc="600" dirty="0">
                <a:gradFill>
                  <a:gsLst>
                    <a:gs pos="19000">
                      <a:srgbClr val="66FF33"/>
                    </a:gs>
                    <a:gs pos="53000">
                      <a:srgbClr val="FF99FF"/>
                    </a:gs>
                    <a:gs pos="75000">
                      <a:srgbClr val="FF0000"/>
                    </a:gs>
                  </a:gsLst>
                  <a:lin ang="5400000" scaled="1"/>
                </a:gradFill>
                <a:latin typeface="華康唐風隸(P)" pitchFamily="66" charset="-120"/>
                <a:ea typeface="華康唐風隸(P)" pitchFamily="66" charset="-120"/>
              </a:rPr>
              <a:t>火鳥</a:t>
            </a:r>
            <a:endParaRPr lang="zh-TW" altLang="en-US" sz="96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4013"/>
            <a:ext cx="8090842" cy="485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6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0">
                      <a:srgbClr val="FFEFD1"/>
                    </a:gs>
                    <a:gs pos="41000">
                      <a:srgbClr val="00FFFF"/>
                    </a:gs>
                    <a:gs pos="90000">
                      <a:srgbClr val="FFC000"/>
                    </a:gs>
                  </a:gsLst>
                  <a:lin ang="5400000" scaled="0"/>
                </a:gradFill>
                <a:latin typeface="華康流隸體" panose="03000709000000000000" pitchFamily="65" charset="-120"/>
                <a:ea typeface="華康流隸體" panose="03000709000000000000" pitchFamily="65" charset="-120"/>
              </a:rPr>
              <a:t>父親對孩子的遺言</a:t>
            </a:r>
            <a:endParaRPr lang="zh-TW" altLang="en-US" sz="6000" spc="600" dirty="0">
              <a:gradFill>
                <a:gsLst>
                  <a:gs pos="0">
                    <a:srgbClr val="FFEFD1"/>
                  </a:gs>
                  <a:gs pos="41000">
                    <a:srgbClr val="F0EBD5"/>
                  </a:gs>
                  <a:gs pos="50000">
                    <a:srgbClr val="FFC000"/>
                  </a:gs>
                </a:gsLst>
                <a:lin ang="5400000" scaled="0"/>
              </a:gra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1772816"/>
            <a:ext cx="3600400" cy="462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800" dirty="0"/>
              <a:t>八字箴言：「永遠記住</a:t>
            </a:r>
            <a:r>
              <a:rPr lang="zh-TW" altLang="zh-TW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健康</a:t>
            </a:r>
            <a:r>
              <a:rPr lang="zh-TW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zh-TW" sz="4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信用</a:t>
            </a:r>
            <a:r>
              <a:rPr lang="zh-TW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zh-TW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禮貌</a:t>
            </a:r>
            <a:r>
              <a:rPr lang="zh-TW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zh-TW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微笑</a:t>
            </a:r>
            <a:r>
              <a:rPr lang="zh-TW" altLang="zh-TW" sz="4800" dirty="0"/>
              <a:t>，你會快樂地享受</a:t>
            </a:r>
            <a:r>
              <a:rPr lang="zh-TW" altLang="zh-TW" sz="4800" dirty="0" smtClean="0"/>
              <a:t>一生</a:t>
            </a:r>
            <a:r>
              <a:rPr lang="en-US" altLang="zh-TW" sz="4800" dirty="0" smtClean="0"/>
              <a:t>…..</a:t>
            </a:r>
            <a:r>
              <a:rPr lang="zh-TW" altLang="en-US" sz="4800" dirty="0" smtClean="0"/>
              <a:t>」</a:t>
            </a:r>
            <a:endParaRPr lang="zh-TW" alt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r="23839"/>
          <a:stretch/>
        </p:blipFill>
        <p:spPr bwMode="auto">
          <a:xfrm>
            <a:off x="5090330" y="1628800"/>
            <a:ext cx="3662903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22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6264" y="188640"/>
            <a:ext cx="9073008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 smtClean="0">
                <a:gradFill>
                  <a:gsLst>
                    <a:gs pos="38000">
                      <a:srgbClr val="66FF33"/>
                    </a:gs>
                    <a:gs pos="57000">
                      <a:srgbClr val="FFFF00"/>
                    </a:gs>
                    <a:gs pos="75000">
                      <a:srgbClr val="FF99FF"/>
                    </a:gs>
                  </a:gsLst>
                  <a:lin ang="5400000" scaled="1"/>
                </a:gra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神對兒女的教導</a:t>
            </a:r>
            <a:endParaRPr lang="zh-TW" altLang="en-US" sz="8000" dirty="0">
              <a:gradFill>
                <a:gsLst>
                  <a:gs pos="38000">
                    <a:srgbClr val="66FF33"/>
                  </a:gs>
                  <a:gs pos="57000">
                    <a:srgbClr val="FFFF00"/>
                  </a:gs>
                  <a:gs pos="75000">
                    <a:srgbClr val="FF99FF"/>
                  </a:gs>
                </a:gsLst>
                <a:lin ang="5400000" scaled="1"/>
              </a:gra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504" y="1583957"/>
            <a:ext cx="4032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spc="600" dirty="0" smtClean="0"/>
              <a:t>第</a:t>
            </a:r>
            <a:r>
              <a:rPr lang="en-US" altLang="zh-TW" sz="4000" spc="600" dirty="0"/>
              <a:t>10-11</a:t>
            </a:r>
            <a:r>
              <a:rPr lang="zh-TW" altLang="en-US" sz="4000" spc="600" dirty="0"/>
              <a:t>節  </a:t>
            </a:r>
            <a:r>
              <a:rPr lang="zh-TW" altLang="zh-TW" sz="4000" spc="600" dirty="0"/>
              <a:t>我兒，你要聽受我的</a:t>
            </a:r>
            <a:r>
              <a:rPr lang="zh-TW" altLang="zh-TW" sz="4000" spc="600" dirty="0">
                <a:solidFill>
                  <a:srgbClr val="FF0000"/>
                </a:solidFill>
              </a:rPr>
              <a:t>言語</a:t>
            </a:r>
            <a:r>
              <a:rPr lang="zh-TW" altLang="zh-TW" sz="4000" spc="600" dirty="0"/>
              <a:t>，就必</a:t>
            </a:r>
            <a:r>
              <a:rPr lang="zh-TW" altLang="zh-TW" sz="4000" spc="600" dirty="0">
                <a:solidFill>
                  <a:srgbClr val="0000FF"/>
                </a:solidFill>
              </a:rPr>
              <a:t>延年益壽</a:t>
            </a:r>
            <a:r>
              <a:rPr lang="zh-TW" altLang="zh-TW" sz="4000" spc="600" dirty="0"/>
              <a:t>。我已指教你走</a:t>
            </a:r>
            <a:r>
              <a:rPr lang="zh-TW" altLang="zh-TW" sz="4000" spc="600" dirty="0">
                <a:solidFill>
                  <a:srgbClr val="FF0000"/>
                </a:solidFill>
              </a:rPr>
              <a:t>智慧的道</a:t>
            </a:r>
            <a:r>
              <a:rPr lang="zh-TW" altLang="zh-TW" sz="4000" spc="600" dirty="0"/>
              <a:t>，引導你行正直的路。</a:t>
            </a:r>
            <a:endParaRPr lang="zh-TW" altLang="en-US" sz="4000" spc="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26" y="2523355"/>
            <a:ext cx="5203827" cy="352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5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6474" y="1886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spc="600" dirty="0" smtClean="0">
                <a:solidFill>
                  <a:srgbClr val="66FF33"/>
                </a:solidFill>
                <a:latin typeface="華康榜書體W8" pitchFamily="65" charset="-120"/>
                <a:ea typeface="華康榜書體W8" pitchFamily="65" charset="-120"/>
              </a:rPr>
              <a:t>吃補要正確</a:t>
            </a:r>
            <a:endParaRPr lang="zh-TW" altLang="en-US" sz="9600" spc="600" dirty="0"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59708"/>
            <a:ext cx="4843066" cy="50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90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山峻嶺">
  <a:themeElements>
    <a:clrScheme name="高山峻嶺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自訂 5">
      <a:majorFont>
        <a:latin typeface="Franklin Gothic Medium"/>
        <a:ea typeface="華康海報體W9(P)"/>
        <a:cs typeface=""/>
      </a:majorFont>
      <a:minorFont>
        <a:latin typeface="Franklin Gothic Book"/>
        <a:ea typeface="華康儷中黑"/>
        <a:cs typeface=""/>
      </a:minorFont>
    </a:fontScheme>
    <a:fmtScheme name="高山峻嶺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忠心管家系列之十二  不平凡的管家</Template>
  <TotalTime>7052</TotalTime>
  <Words>1097</Words>
  <Application>Microsoft Office PowerPoint</Application>
  <PresentationFormat>如螢幕大小 (4:3)</PresentationFormat>
  <Paragraphs>95</Paragraphs>
  <Slides>42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高山峻嶺</vt:lpstr>
      <vt:lpstr>MEBIG 開會禮拜</vt:lpstr>
      <vt:lpstr> 箴言4:10-27 </vt:lpstr>
      <vt:lpstr>PowerPoint 簡報</vt:lpstr>
      <vt:lpstr>PowerPoint 簡報</vt:lpstr>
      <vt:lpstr>PowerPoint 簡報</vt:lpstr>
      <vt:lpstr>燃燒吧!火鳥</vt:lpstr>
      <vt:lpstr>父親對孩子的遺言</vt:lpstr>
      <vt:lpstr>神對兒女的教導</vt:lpstr>
      <vt:lpstr>吃補要正確</vt:lpstr>
      <vt:lpstr>PowerPoint 簡報</vt:lpstr>
      <vt:lpstr>一、耳朵______聆聽</vt:lpstr>
      <vt:lpstr>聽是一種重要的訓練</vt:lpstr>
      <vt:lpstr>摩西重申律法(shama)</vt:lpstr>
      <vt:lpstr>側雙耳專心聆聽</vt:lpstr>
      <vt:lpstr>側耳聽是一種順服</vt:lpstr>
      <vt:lpstr>順服即蒙福的開始</vt:lpstr>
      <vt:lpstr>二、腳走＿＿＿道路</vt:lpstr>
      <vt:lpstr>腳步不落入困境</vt:lpstr>
      <vt:lpstr>貴賓檢視法</vt:lpstr>
      <vt:lpstr>英國人以鞋子看人</vt:lpstr>
      <vt:lpstr>有計畫的做事</vt:lpstr>
      <vt:lpstr>腳路好或不好！？</vt:lpstr>
      <vt:lpstr>三、心思須＿＿＿</vt:lpstr>
      <vt:lpstr>成為心思的守望者</vt:lpstr>
      <vt:lpstr>神的話必須保守於心中</vt:lpstr>
      <vt:lpstr>教宗的呼籲 </vt:lpstr>
      <vt:lpstr>小妖怪由心定型</vt:lpstr>
      <vt:lpstr>黏性十足</vt:lpstr>
      <vt:lpstr>四、嘴巴＿＿＿說</vt:lpstr>
      <vt:lpstr>拒絕說扭曲、偏差的話</vt:lpstr>
      <vt:lpstr>言語中可看出心思意念</vt:lpstr>
      <vt:lpstr>說話須附帶責任</vt:lpstr>
      <vt:lpstr>五、眼睛向_____</vt:lpstr>
      <vt:lpstr>眼睛是靈魂之窗</vt:lpstr>
      <vt:lpstr>突破愛睡的眼睛</vt:lpstr>
      <vt:lpstr>誠信正向的眼神</vt:lpstr>
      <vt:lpstr>誠信改變人生</vt:lpstr>
      <vt:lpstr>戰勝懊悔的心志</vt:lpstr>
      <vt:lpstr>通過_________，改變兒童的生命</vt:lpstr>
      <vt:lpstr>留人，從年輕開始</vt:lpstr>
      <vt:lpstr>不要等到老年的回流</vt:lpstr>
      <vt:lpstr>教會無自動飛行模式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基要信仰系列之一</dc:title>
  <dc:creator>sun</dc:creator>
  <cp:lastModifiedBy>USER</cp:lastModifiedBy>
  <cp:revision>350</cp:revision>
  <dcterms:created xsi:type="dcterms:W3CDTF">2013-08-28T06:41:37Z</dcterms:created>
  <dcterms:modified xsi:type="dcterms:W3CDTF">2014-03-18T05:35:42Z</dcterms:modified>
</cp:coreProperties>
</file>