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3679" r:id="rId3"/>
  </p:sldMasterIdLst>
  <p:notesMasterIdLst>
    <p:notesMasterId r:id="rId44"/>
  </p:notesMasterIdLst>
  <p:sldIdLst>
    <p:sldId id="257" r:id="rId4"/>
    <p:sldId id="316" r:id="rId5"/>
    <p:sldId id="267" r:id="rId6"/>
    <p:sldId id="339" r:id="rId7"/>
    <p:sldId id="340" r:id="rId8"/>
    <p:sldId id="318" r:id="rId9"/>
    <p:sldId id="317" r:id="rId10"/>
    <p:sldId id="319" r:id="rId11"/>
    <p:sldId id="323" r:id="rId12"/>
    <p:sldId id="326" r:id="rId13"/>
    <p:sldId id="343" r:id="rId14"/>
    <p:sldId id="327" r:id="rId15"/>
    <p:sldId id="329" r:id="rId16"/>
    <p:sldId id="330" r:id="rId17"/>
    <p:sldId id="344" r:id="rId18"/>
    <p:sldId id="345" r:id="rId19"/>
    <p:sldId id="346" r:id="rId20"/>
    <p:sldId id="347" r:id="rId21"/>
    <p:sldId id="348" r:id="rId22"/>
    <p:sldId id="349" r:id="rId23"/>
    <p:sldId id="320" r:id="rId24"/>
    <p:sldId id="324" r:id="rId25"/>
    <p:sldId id="350" r:id="rId26"/>
    <p:sldId id="331" r:id="rId27"/>
    <p:sldId id="351" r:id="rId28"/>
    <p:sldId id="353" r:id="rId29"/>
    <p:sldId id="354" r:id="rId30"/>
    <p:sldId id="321" r:id="rId31"/>
    <p:sldId id="325" r:id="rId32"/>
    <p:sldId id="332" r:id="rId33"/>
    <p:sldId id="355" r:id="rId34"/>
    <p:sldId id="356" r:id="rId35"/>
    <p:sldId id="357" r:id="rId36"/>
    <p:sldId id="358" r:id="rId37"/>
    <p:sldId id="333" r:id="rId38"/>
    <p:sldId id="334" r:id="rId39"/>
    <p:sldId id="335" r:id="rId40"/>
    <p:sldId id="336" r:id="rId41"/>
    <p:sldId id="337" r:id="rId42"/>
    <p:sldId id="338" r:id="rId4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610E54-B664-4D32-84BF-F7FD3E2F28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4900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248400" cy="2438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140450" cy="609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72200" y="6248400"/>
            <a:ext cx="1752600" cy="457200"/>
          </a:xfrm>
        </p:spPr>
        <p:txBody>
          <a:bodyPr/>
          <a:lstStyle>
            <a:lvl1pPr>
              <a:defRPr sz="1000"/>
            </a:lvl1pPr>
          </a:lstStyle>
          <a:p>
            <a:fld id="{C2632AE4-08F8-4FEB-B1BD-D64BBD7E7BA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FB07E-B703-4169-BAB8-7BEDF1BBF12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16400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172200" y="838200"/>
            <a:ext cx="175260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10540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8F214-C895-4FC1-91EF-64DE0F72169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55278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057400"/>
            <a:ext cx="4343400" cy="14478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191000" cy="11430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3152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14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590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3F0A259B-28AB-495D-BCE8-FA25F6288D69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43015" name="Group 7"/>
          <p:cNvGrpSpPr>
            <a:grpSpLocks/>
          </p:cNvGrpSpPr>
          <p:nvPr/>
        </p:nvGrpSpPr>
        <p:grpSpPr bwMode="auto">
          <a:xfrm>
            <a:off x="1016000" y="0"/>
            <a:ext cx="5867400" cy="3822700"/>
            <a:chOff x="640" y="0"/>
            <a:chExt cx="3696" cy="2408"/>
          </a:xfrm>
        </p:grpSpPr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>
              <a:off x="1184" y="1368"/>
              <a:ext cx="3152" cy="10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17" name="Rectangle 9"/>
            <p:cNvSpPr>
              <a:spLocks noChangeArrowheads="1"/>
            </p:cNvSpPr>
            <p:nvPr/>
          </p:nvSpPr>
          <p:spPr bwMode="auto">
            <a:xfrm>
              <a:off x="1333" y="1232"/>
              <a:ext cx="2859" cy="1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auto">
            <a:xfrm>
              <a:off x="640" y="0"/>
              <a:ext cx="683" cy="1744"/>
            </a:xfrm>
            <a:custGeom>
              <a:avLst/>
              <a:gdLst>
                <a:gd name="T0" fmla="*/ 0 w 624"/>
                <a:gd name="T1" fmla="*/ 0 h 1416"/>
                <a:gd name="T2" fmla="*/ 0 w 624"/>
                <a:gd name="T3" fmla="*/ 1416 h 1416"/>
                <a:gd name="T4" fmla="*/ 624 w 624"/>
                <a:gd name="T5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4" h="1416">
                  <a:moveTo>
                    <a:pt x="0" y="0"/>
                  </a:moveTo>
                  <a:lnTo>
                    <a:pt x="0" y="1416"/>
                  </a:lnTo>
                  <a:lnTo>
                    <a:pt x="624" y="14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auto">
            <a:xfrm>
              <a:off x="768" y="0"/>
              <a:ext cx="416" cy="2028"/>
            </a:xfrm>
            <a:custGeom>
              <a:avLst/>
              <a:gdLst>
                <a:gd name="T0" fmla="*/ 0 w 624"/>
                <a:gd name="T1" fmla="*/ 0 h 1416"/>
                <a:gd name="T2" fmla="*/ 0 w 624"/>
                <a:gd name="T3" fmla="*/ 1416 h 1416"/>
                <a:gd name="T4" fmla="*/ 624 w 624"/>
                <a:gd name="T5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4" h="1416">
                  <a:moveTo>
                    <a:pt x="0" y="0"/>
                  </a:moveTo>
                  <a:lnTo>
                    <a:pt x="0" y="1416"/>
                  </a:lnTo>
                  <a:lnTo>
                    <a:pt x="624" y="1416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CFCA0-86D2-403A-86ED-56931BF8A5B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0295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14402-C368-4A44-BBE8-156AD5ED7E0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936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828800" y="1676400"/>
            <a:ext cx="2628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2628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E4124-07B8-44C7-BE25-0F8F54C4AA9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0496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E013C-A845-45E6-90F3-55A3803736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8829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19A07-9E36-492D-A2DF-598DA87205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2815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2A106-8E04-4291-8B09-8C2F7154FB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6891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9EC07-8F76-4421-AC37-EC12B85A74A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785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EB263-1E1E-4FF6-BAB9-82720A62A9B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127978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72D68-F392-42B6-B583-40F833E2C54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8921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C4A4D-A5E9-49A3-83FC-76466B0D15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348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5562600" y="381000"/>
            <a:ext cx="167640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487680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77D5E-93C2-44ED-AA0C-DC9918920E8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5293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標題投影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EC195F-E9EB-4940-B389-34478F4812A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5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6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86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388F-3C05-4E11-B7CB-223A9A25430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0148986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633D8-9D01-4B59-9185-C8121FD8B3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8440372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2EE67-0DB5-470F-A610-26DD0BF0C98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640657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E288B-4ADB-42E3-AD47-FF2E0DE2307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025837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DC99A-9625-40D1-ABC8-7BD917C5524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2741496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129D9-CA06-47E4-85E6-EAB5EA347F1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9254197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5B991-E858-488D-8CD8-302CB1D7C3D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037399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73BD-6A91-46D2-B475-E2E1D90FB4D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8254754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2A0CF-A615-464C-ADD2-1710B57331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528774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D142B-6E3D-4780-8FD0-9C0C612C86A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4195585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07333-B3B2-4A82-8D6A-5E6F9833E4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115587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958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3E1AD-5199-4822-91E0-41966A08A00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44120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11D07-E044-448C-A13B-9655D61C949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2336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4F630-D296-44B2-92DE-359366AFB1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57806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73B6C-58E0-4E0E-BEB0-C26BF3E31F0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510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93FAB-80B6-4013-8D74-1E332767A15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14417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27863-4D7B-47BE-9539-1F5E8721D49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53460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01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010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3246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endParaRPr lang="en-US" altLang="zh-TW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77E2F6A6-B99A-471D-9187-2DB92A1745F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5638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76400"/>
            <a:ext cx="5410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endParaRPr lang="en-US" altLang="zh-TW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fld id="{70490A9D-3762-4594-9FFB-D896DECBC9FE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304800" y="165100"/>
            <a:ext cx="8813800" cy="6692900"/>
            <a:chOff x="192" y="104"/>
            <a:chExt cx="5552" cy="4216"/>
          </a:xfrm>
        </p:grpSpPr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192" y="104"/>
              <a:ext cx="3763" cy="6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296" y="192"/>
              <a:ext cx="3817" cy="6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1112" y="751"/>
              <a:ext cx="0" cy="3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995" name="Freeform 11"/>
            <p:cNvSpPr>
              <a:spLocks/>
            </p:cNvSpPr>
            <p:nvPr/>
          </p:nvSpPr>
          <p:spPr bwMode="auto">
            <a:xfrm>
              <a:off x="640" y="680"/>
              <a:ext cx="5104" cy="1792"/>
            </a:xfrm>
            <a:custGeom>
              <a:avLst/>
              <a:gdLst>
                <a:gd name="T0" fmla="*/ 4816 w 4816"/>
                <a:gd name="T1" fmla="*/ 0 h 1984"/>
                <a:gd name="T2" fmla="*/ 0 w 4816"/>
                <a:gd name="T3" fmla="*/ 0 h 1984"/>
                <a:gd name="T4" fmla="*/ 0 w 4816"/>
                <a:gd name="T5" fmla="*/ 1984 h 1984"/>
                <a:gd name="T6" fmla="*/ 448 w 4816"/>
                <a:gd name="T7" fmla="*/ 1984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6" h="1984">
                  <a:moveTo>
                    <a:pt x="4816" y="0"/>
                  </a:moveTo>
                  <a:lnTo>
                    <a:pt x="0" y="0"/>
                  </a:lnTo>
                  <a:lnTo>
                    <a:pt x="0" y="1984"/>
                  </a:lnTo>
                  <a:lnTo>
                    <a:pt x="448" y="1984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zh-TW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554E930D-B87B-410D-B81C-BB32F2AE9E0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889750" cy="2438400"/>
          </a:xfrm>
        </p:spPr>
        <p:txBody>
          <a:bodyPr/>
          <a:lstStyle/>
          <a:p>
            <a:pPr algn="ctr"/>
            <a:r>
              <a:rPr lang="zh-TW" altLang="en-US" sz="8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牧養計畫</a:t>
            </a:r>
            <a:r>
              <a:rPr lang="en-US" altLang="zh-TW" sz="8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8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</a:br>
            <a:r>
              <a:rPr lang="zh-TW" altLang="en-US" sz="8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與</a:t>
            </a:r>
            <a:r>
              <a:rPr lang="en-US" altLang="zh-TW" sz="8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8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</a:br>
            <a:r>
              <a:rPr lang="zh-TW" altLang="en-US" sz="8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門徒訓練</a:t>
            </a:r>
            <a:endParaRPr lang="zh-TW" altLang="en-US" sz="8000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61188" cy="609600"/>
          </a:xfrm>
        </p:spPr>
        <p:txBody>
          <a:bodyPr/>
          <a:lstStyle/>
          <a:p>
            <a:pPr algn="ctr"/>
            <a:endParaRPr lang="zh-TW" altLang="en-U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pic>
        <p:nvPicPr>
          <p:cNvPr id="15364" name="Picture 4" descr="D:\A牧會資料\05印刷\logo\PCT_logo3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j03096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851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0825" y="1628800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牧養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督導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會議式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督導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走動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式督導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5536" y="2564904"/>
            <a:ext cx="31566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會議式督導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小會</a:t>
            </a:r>
            <a:endParaRPr lang="en-US" altLang="zh-TW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牧</a:t>
            </a:r>
            <a:r>
              <a:rPr lang="zh-TW" altLang="zh-T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養</a:t>
            </a:r>
            <a:r>
              <a:rPr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會議</a:t>
            </a:r>
            <a:endParaRPr lang="en-US" altLang="zh-TW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團契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會議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牧區會議</a:t>
            </a:r>
            <a:endParaRPr lang="zh-TW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0738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j03096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851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0825" y="1628800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牧養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督導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會議式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督導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走動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式督導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2564904"/>
            <a:ext cx="40158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走動式督導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T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給予</a:t>
            </a:r>
            <a:r>
              <a:rPr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會長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區長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小組長</a:t>
            </a:r>
            <a:endParaRPr lang="en-US" altLang="zh-TW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鼓勵</a:t>
            </a:r>
            <a:r>
              <a:rPr lang="zh-TW" altLang="zh-T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回饋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建議</a:t>
            </a:r>
            <a:endParaRPr lang="zh-TW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12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41475"/>
            <a:ext cx="5626100" cy="40917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冰山</a:t>
            </a:r>
            <a:r>
              <a:rPr lang="zh-TW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理論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參與</a:t>
            </a:r>
            <a:r>
              <a:rPr lang="zh-TW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聚會</a:t>
            </a:r>
            <a:r>
              <a:rPr lang="en-US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水面冰山</a:t>
            </a:r>
            <a:r>
              <a:rPr lang="en-US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關懷</a:t>
            </a:r>
            <a:r>
              <a:rPr lang="zh-TW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跟進</a:t>
            </a:r>
            <a:r>
              <a:rPr lang="en-US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水下冰山</a:t>
            </a:r>
            <a:r>
              <a:rPr lang="en-US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11560" y="1124744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貳、一領一策略：設定對象，發掘撒該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48762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7213600" y="177800"/>
            <a:ext cx="1778000" cy="6515100"/>
            <a:chOff x="0" y="0"/>
            <a:chExt cx="1120" cy="4104"/>
          </a:xfrm>
        </p:grpSpPr>
        <p:sp>
          <p:nvSpPr>
            <p:cNvPr id="56324" name="Rectangle 4"/>
            <p:cNvSpPr>
              <a:spLocks/>
            </p:cNvSpPr>
            <p:nvPr/>
          </p:nvSpPr>
          <p:spPr bwMode="auto">
            <a:xfrm>
              <a:off x="0" y="1096"/>
              <a:ext cx="1120" cy="3008"/>
            </a:xfrm>
            <a:prstGeom prst="rect">
              <a:avLst/>
            </a:prstGeom>
            <a:solidFill>
              <a:srgbClr val="EFB800">
                <a:alpha val="8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>
                      <a:alpha val="84999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kumimoji="0" lang="en-US" altLang="zh-TW" sz="2800">
                  <a:solidFill>
                    <a:srgbClr val="FFFFFF"/>
                  </a:solidFill>
                  <a:latin typeface="Futura" charset="0"/>
                  <a:sym typeface="Futura" charset="0"/>
                </a:rPr>
                <a:t> </a:t>
              </a:r>
            </a:p>
          </p:txBody>
        </p:sp>
        <p:sp>
          <p:nvSpPr>
            <p:cNvPr id="56325" name="Rectangle 5"/>
            <p:cNvSpPr>
              <a:spLocks/>
            </p:cNvSpPr>
            <p:nvPr/>
          </p:nvSpPr>
          <p:spPr bwMode="auto">
            <a:xfrm>
              <a:off x="0" y="0"/>
              <a:ext cx="1120" cy="1112"/>
            </a:xfrm>
            <a:prstGeom prst="rect">
              <a:avLst/>
            </a:prstGeom>
            <a:solidFill>
              <a:srgbClr val="438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ADADAD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6326" name="Rectangle 6"/>
          <p:cNvSpPr>
            <a:spLocks/>
          </p:cNvSpPr>
          <p:nvPr/>
        </p:nvSpPr>
        <p:spPr bwMode="auto">
          <a:xfrm>
            <a:off x="177800" y="1917700"/>
            <a:ext cx="7048500" cy="47752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AutoShape 9"/>
          <p:cNvSpPr>
            <a:spLocks/>
          </p:cNvSpPr>
          <p:nvPr/>
        </p:nvSpPr>
        <p:spPr bwMode="auto">
          <a:xfrm>
            <a:off x="323528" y="476672"/>
            <a:ext cx="8308032" cy="5051648"/>
          </a:xfrm>
          <a:prstGeom prst="triangle">
            <a:avLst>
              <a:gd name="adj" fmla="val 50000"/>
            </a:avLst>
          </a:prstGeom>
          <a:solidFill>
            <a:srgbClr val="C0FF2D">
              <a:alpha val="5764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30" name="Rectangle 10"/>
          <p:cNvSpPr>
            <a:spLocks/>
          </p:cNvSpPr>
          <p:nvPr/>
        </p:nvSpPr>
        <p:spPr bwMode="auto">
          <a:xfrm>
            <a:off x="4556744" y="3760353"/>
            <a:ext cx="276998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just"/>
            <a:r>
              <a:rPr kumimoji="0" lang="zh-TW" alt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Verdana" pitchFamily="34" charset="0"/>
              </a:rPr>
              <a:t>聚會後的</a:t>
            </a:r>
            <a:r>
              <a:rPr kumimoji="0"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Verdana" pitchFamily="34" charset="0"/>
              </a:rPr>
              <a:t>跟進</a:t>
            </a:r>
            <a:endParaRPr kumimoji="0" lang="en-US" altLang="zh-TW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Verdana" pitchFamily="34" charset="0"/>
            </a:endParaRPr>
          </a:p>
          <a:p>
            <a:pPr algn="just"/>
            <a:r>
              <a:rPr kumimoji="0" lang="zh-TW" alt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Verdana" pitchFamily="34" charset="0"/>
              </a:rPr>
              <a:t>決志</a:t>
            </a:r>
            <a:r>
              <a:rPr kumimoji="0" lang="en-US" altLang="zh-TW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Verdana" pitchFamily="34" charset="0"/>
              </a:rPr>
              <a:t>/</a:t>
            </a:r>
            <a:r>
              <a:rPr kumimoji="0" lang="zh-TW" alt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Verdana" pitchFamily="34" charset="0"/>
              </a:rPr>
              <a:t>栽培</a:t>
            </a:r>
          </a:p>
        </p:txBody>
      </p:sp>
      <p:sp>
        <p:nvSpPr>
          <p:cNvPr id="56331" name="AutoShape 11"/>
          <p:cNvSpPr>
            <a:spLocks/>
          </p:cNvSpPr>
          <p:nvPr/>
        </p:nvSpPr>
        <p:spPr bwMode="auto">
          <a:xfrm>
            <a:off x="3131840" y="680924"/>
            <a:ext cx="2736304" cy="1787985"/>
          </a:xfrm>
          <a:prstGeom prst="triangle">
            <a:avLst>
              <a:gd name="adj" fmla="val 50000"/>
            </a:avLst>
          </a:prstGeom>
          <a:solidFill>
            <a:srgbClr val="FFFFF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4147331" y="1212792"/>
            <a:ext cx="70532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zh-TW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 charset="0"/>
                <a:sym typeface="Futura" charset="0"/>
              </a:rPr>
              <a:t>聚會</a:t>
            </a:r>
            <a:endParaRPr kumimoji="0" lang="en-US" altLang="zh-TW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" charset="0"/>
              <a:sym typeface="Futura" charset="0"/>
            </a:endParaRPr>
          </a:p>
          <a:p>
            <a:pPr algn="ctr"/>
            <a:r>
              <a:rPr kumimoji="0" lang="en-US" altLang="zh-TW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 charset="0"/>
                <a:sym typeface="Futura" charset="0"/>
              </a:rPr>
              <a:t>10</a:t>
            </a:r>
            <a:r>
              <a:rPr kumimoji="0"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 charset="0"/>
                <a:sym typeface="Futura" charset="0"/>
              </a:rPr>
              <a:t>％</a:t>
            </a:r>
          </a:p>
        </p:txBody>
      </p:sp>
      <p:sp>
        <p:nvSpPr>
          <p:cNvPr id="56334" name="Rectangle 14"/>
          <p:cNvSpPr>
            <a:spLocks/>
          </p:cNvSpPr>
          <p:nvPr/>
        </p:nvSpPr>
        <p:spPr bwMode="auto">
          <a:xfrm>
            <a:off x="3131840" y="2875857"/>
            <a:ext cx="108363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en-US" altLang="zh-TW" sz="4000" b="1" dirty="0">
                <a:solidFill>
                  <a:srgbClr val="000000"/>
                </a:solidFill>
                <a:latin typeface="Futura" charset="0"/>
                <a:sym typeface="Futura" charset="0"/>
              </a:rPr>
              <a:t>45</a:t>
            </a:r>
            <a:r>
              <a:rPr kumimoji="0" lang="zh-TW" altLang="en-US" sz="4000" b="1" dirty="0">
                <a:solidFill>
                  <a:srgbClr val="000000"/>
                </a:solidFill>
                <a:latin typeface="Futura" charset="0"/>
                <a:sym typeface="Futura" charset="0"/>
              </a:rPr>
              <a:t>％</a:t>
            </a:r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4928530" y="2861570"/>
            <a:ext cx="108363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en-US" altLang="zh-TW" sz="4000" b="1" dirty="0">
                <a:solidFill>
                  <a:srgbClr val="000000"/>
                </a:solidFill>
                <a:latin typeface="Futura" charset="0"/>
                <a:sym typeface="Futura" charset="0"/>
              </a:rPr>
              <a:t>45</a:t>
            </a:r>
            <a:r>
              <a:rPr kumimoji="0" lang="zh-TW" altLang="en-US" sz="4000" b="1" dirty="0">
                <a:solidFill>
                  <a:srgbClr val="000000"/>
                </a:solidFill>
                <a:latin typeface="Futura" charset="0"/>
                <a:sym typeface="Futura" charset="0"/>
              </a:rPr>
              <a:t>％</a:t>
            </a: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4509517" y="2082800"/>
            <a:ext cx="0" cy="42265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46" name="Rectangle 26"/>
          <p:cNvSpPr>
            <a:spLocks/>
          </p:cNvSpPr>
          <p:nvPr/>
        </p:nvSpPr>
        <p:spPr bwMode="auto">
          <a:xfrm>
            <a:off x="1576289" y="3760353"/>
            <a:ext cx="2898229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just"/>
            <a:r>
              <a:rPr kumimoji="0" lang="zh-TW" alt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Verdana" pitchFamily="34" charset="0"/>
              </a:rPr>
              <a:t>聚會前</a:t>
            </a:r>
            <a:r>
              <a:rPr kumimoji="0" lang="zh-TW" alt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Verdana" pitchFamily="34" charset="0"/>
              </a:rPr>
              <a:t>的</a:t>
            </a:r>
            <a:r>
              <a:rPr kumimoji="0" lang="zh-TW" alt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Verdana" pitchFamily="34" charset="0"/>
              </a:rPr>
              <a:t>關懷</a:t>
            </a:r>
            <a:endParaRPr kumimoji="0" lang="en-US" altLang="zh-TW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Verdana" pitchFamily="34" charset="0"/>
            </a:endParaRPr>
          </a:p>
          <a:p>
            <a:pPr algn="just"/>
            <a:r>
              <a:rPr kumimoji="0" lang="zh-TW" alt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Verdana" pitchFamily="34" charset="0"/>
              </a:rPr>
              <a:t>設定</a:t>
            </a:r>
            <a:r>
              <a:rPr kumimoji="0" lang="zh-TW" alt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Verdana" pitchFamily="34" charset="0"/>
              </a:rPr>
              <a:t>對象</a:t>
            </a:r>
            <a:r>
              <a:rPr kumimoji="0" lang="en-US" altLang="zh-TW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Verdana" pitchFamily="34" charset="0"/>
              </a:rPr>
              <a:t>/</a:t>
            </a:r>
            <a:r>
              <a:rPr kumimoji="0" lang="zh-TW" alt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Verdana" pitchFamily="34" charset="0"/>
              </a:rPr>
              <a:t>代禱</a:t>
            </a:r>
            <a:endParaRPr kumimoji="0" lang="en-US" altLang="zh-TW" sz="3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Verdana" pitchFamily="34" charset="0"/>
            </a:endParaRPr>
          </a:p>
          <a:p>
            <a:pPr algn="just"/>
            <a:r>
              <a:rPr kumimoji="0" lang="zh-TW" alt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Verdana" pitchFamily="34" charset="0"/>
              </a:rPr>
              <a:t>建立關係</a:t>
            </a:r>
          </a:p>
        </p:txBody>
      </p:sp>
      <p:grpSp>
        <p:nvGrpSpPr>
          <p:cNvPr id="29" name="Group 18"/>
          <p:cNvGrpSpPr>
            <a:grpSpLocks/>
          </p:cNvGrpSpPr>
          <p:nvPr/>
        </p:nvGrpSpPr>
        <p:grpSpPr bwMode="auto">
          <a:xfrm>
            <a:off x="533400" y="5528320"/>
            <a:ext cx="7999040" cy="961380"/>
            <a:chOff x="0" y="0"/>
            <a:chExt cx="2800" cy="1064"/>
          </a:xfrm>
        </p:grpSpPr>
        <p:sp>
          <p:nvSpPr>
            <p:cNvPr id="30" name="Rectangle 19"/>
            <p:cNvSpPr>
              <a:spLocks/>
            </p:cNvSpPr>
            <p:nvPr/>
          </p:nvSpPr>
          <p:spPr bwMode="auto">
            <a:xfrm>
              <a:off x="0" y="0"/>
              <a:ext cx="2800" cy="1064"/>
            </a:xfrm>
            <a:prstGeom prst="rect">
              <a:avLst/>
            </a:prstGeom>
            <a:solidFill>
              <a:srgbClr val="FF7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ADADAD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zh-TW" alt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安得烈行動</a:t>
              </a:r>
              <a:r>
                <a:rPr lang="en-US" altLang="zh-TW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5S</a:t>
              </a:r>
              <a:endPara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Rectangle 20"/>
            <p:cNvSpPr>
              <a:spLocks/>
            </p:cNvSpPr>
            <p:nvPr/>
          </p:nvSpPr>
          <p:spPr bwMode="auto">
            <a:xfrm>
              <a:off x="1399" y="383"/>
              <a:ext cx="1" cy="307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endParaRPr kumimoji="0" lang="zh-TW" altLang="zh-TW" sz="3200">
                <a:solidFill>
                  <a:srgbClr val="F9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ヒラギノ角ゴ Std W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79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01628" presetClass="entr" presetSubtype="8102492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24745"/>
            <a:ext cx="7416824" cy="496855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安</a:t>
            </a:r>
            <a:r>
              <a:rPr lang="zh-TW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得烈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行動</a:t>
            </a:r>
            <a:endParaRPr lang="en-US" altLang="zh-TW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約翰福音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1:35-42</a:t>
            </a:r>
          </a:p>
          <a:p>
            <a:pPr marL="0" indent="0">
              <a:buNone/>
            </a:pPr>
            <a:r>
              <a:rPr lang="zh-TW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約翰福音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6:1-13</a:t>
            </a:r>
          </a:p>
          <a:p>
            <a:pPr marL="0" indent="0">
              <a:buNone/>
            </a:pPr>
            <a:r>
              <a:rPr lang="zh-TW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約翰福音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12:20-22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2520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24745"/>
            <a:ext cx="7416824" cy="496855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安</a:t>
            </a:r>
            <a:r>
              <a:rPr lang="zh-TW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得烈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行動</a:t>
            </a: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五步驟</a:t>
            </a:r>
            <a:endParaRPr lang="en-US" altLang="zh-TW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設定對象</a:t>
            </a: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：發掘撒該</a:t>
            </a:r>
            <a:endParaRPr lang="en-US" altLang="zh-TW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對方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要有渴慕的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1711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24745"/>
            <a:ext cx="7416824" cy="496855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安</a:t>
            </a:r>
            <a:r>
              <a:rPr lang="zh-TW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得烈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行動</a:t>
            </a: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五步驟</a:t>
            </a:r>
            <a:endParaRPr lang="en-US" altLang="zh-TW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代禱</a:t>
            </a:r>
            <a:endParaRPr lang="en-US" altLang="zh-TW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buNone/>
            </a:pP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團契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小組要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為設定對象提名禱告，熟悉設定對象的姓名，以至於設定對象來到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團契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小組時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，大家都能叫出他的名字，使他在陌生環境中有被接納的感受。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87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280920" cy="561662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安</a:t>
            </a:r>
            <a:r>
              <a:rPr lang="zh-TW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得烈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行動</a:t>
            </a: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五步驟</a:t>
            </a:r>
            <a:endParaRPr lang="en-US" altLang="zh-TW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建立關係</a:t>
            </a:r>
            <a:endParaRPr lang="en-US" altLang="zh-TW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）新人關懷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333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亦即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連續關懷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個月，陪伴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次聚會，每週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通電話。</a:t>
            </a:r>
          </a:p>
          <a:p>
            <a:pPr marL="0" indent="0">
              <a:buNone/>
            </a:pP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）關懷行動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徵求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代禱事項、協助、電話、簡訊、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FB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、關懷、探訪、喝咖啡、吃飯……等。</a:t>
            </a:r>
          </a:p>
          <a:p>
            <a:pPr marL="0" indent="0">
              <a:buNone/>
            </a:pP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）關懷活動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團契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（牧區）會議所規劃的福音活動。</a:t>
            </a:r>
          </a:p>
          <a:p>
            <a:pPr marL="0" indent="0">
              <a:buNone/>
            </a:pP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）關懷見證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做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個人三分鐘見證、使用福音單張（例如：耕心週刊）。</a:t>
            </a:r>
            <a:endParaRPr lang="en-US" altLang="zh-TW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87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24745"/>
            <a:ext cx="7416824" cy="496855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安</a:t>
            </a:r>
            <a:r>
              <a:rPr lang="zh-TW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得烈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行動</a:t>
            </a: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五步驟</a:t>
            </a:r>
            <a:endParaRPr lang="en-US" altLang="zh-TW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決志</a:t>
            </a:r>
            <a:endParaRPr lang="en-US" altLang="zh-TW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個人談道、福音五要、福音小冊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福音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橋、屬靈四律、五色珠。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87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24745"/>
            <a:ext cx="7416824" cy="496855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安</a:t>
            </a:r>
            <a:r>
              <a:rPr lang="zh-TW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得烈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行動</a:t>
            </a: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五步驟</a:t>
            </a:r>
            <a:endParaRPr lang="en-US" altLang="zh-TW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栽培</a:t>
            </a:r>
            <a:endParaRPr lang="en-US" altLang="zh-TW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穩定的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團契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小組生活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、主日敬拜、接受洗禮課程、受洗成為信徒。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zh-TW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87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889750" cy="2438400"/>
          </a:xfrm>
        </p:spPr>
        <p:txBody>
          <a:bodyPr/>
          <a:lstStyle/>
          <a:p>
            <a:pPr algn="ctr"/>
            <a:r>
              <a:rPr lang="zh-TW" altLang="zh-TW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第一章、</a:t>
            </a:r>
            <a:r>
              <a:rPr lang="en-US" altLang="zh-TW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</a:br>
            <a:r>
              <a:rPr lang="zh-TW" altLang="zh-TW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教會管理的原則</a:t>
            </a:r>
            <a:endParaRPr lang="zh-TW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61188" cy="609600"/>
          </a:xfrm>
        </p:spPr>
        <p:txBody>
          <a:bodyPr/>
          <a:lstStyle/>
          <a:p>
            <a:pPr algn="ctr"/>
            <a:endParaRPr lang="zh-TW" altLang="en-U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pic>
        <p:nvPicPr>
          <p:cNvPr id="4" name="Picture 4" descr="D:\A牧會資料\05印刷\logo\PCT_logo3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59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994976"/>
              </p:ext>
            </p:extLst>
          </p:nvPr>
        </p:nvGraphicFramePr>
        <p:xfrm>
          <a:off x="899592" y="2132856"/>
          <a:ext cx="7416824" cy="30120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44624"/>
                <a:gridCol w="2348178"/>
                <a:gridCol w="3421965"/>
                <a:gridCol w="602057"/>
              </a:tblGrid>
              <a:tr h="342292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indent="88900" algn="just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禱</a:t>
                      </a:r>
                    </a:p>
                    <a:p>
                      <a:pPr indent="88900" algn="just">
                        <a:spcAft>
                          <a:spcPts val="0"/>
                        </a:spcAft>
                      </a:pPr>
                      <a:r>
                        <a:rPr lang="zh-TW" sz="32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告</a:t>
                      </a:r>
                      <a:endParaRPr lang="zh-TW" sz="32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20650" algn="just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設定對象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381000"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</a:t>
                      </a: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個</a:t>
                      </a:r>
                      <a:r>
                        <a:rPr lang="zh-TW" sz="24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月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 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indent="99060" algn="just"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indent="99060" algn="just"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慕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道友階段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3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個月</a:t>
                      </a:r>
                    </a:p>
                    <a:p>
                      <a:pPr indent="99060"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indent="99060"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indent="99060"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altLang="zh-TW" sz="2400" b="1" kern="1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indent="99060" algn="just"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indent="99060" algn="just"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洗禮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成為信徒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6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個月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跑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完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流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程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大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約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半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年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3422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0650" algn="just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代禱</a:t>
                      </a:r>
                      <a:endParaRPr lang="en-US" altLang="zh-TW" sz="3200" b="1" kern="1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indent="120650" algn="just">
                        <a:spcAft>
                          <a:spcPts val="0"/>
                        </a:spcAft>
                      </a:pPr>
                      <a:r>
                        <a:rPr lang="zh-TW" sz="32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建立關係</a:t>
                      </a:r>
                      <a:endParaRPr lang="zh-TW" sz="32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22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0650" algn="just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決志</a:t>
                      </a:r>
                      <a:endParaRPr lang="zh-TW" sz="32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613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0650" algn="just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栽培</a:t>
                      </a:r>
                      <a:endParaRPr lang="zh-TW" sz="32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5638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r>
              <a:rPr lang="en-US" altLang="zh-TW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124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889750" cy="2438400"/>
          </a:xfrm>
        </p:spPr>
        <p:txBody>
          <a:bodyPr/>
          <a:lstStyle/>
          <a:p>
            <a:pPr algn="ctr"/>
            <a:r>
              <a:rPr lang="zh-TW" altLang="zh-TW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第四章</a:t>
            </a:r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、</a:t>
            </a:r>
            <a: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</a:br>
            <a:r>
              <a:rPr lang="zh-TW" alt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牧養的</a:t>
            </a:r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執行</a:t>
            </a:r>
            <a:endParaRPr lang="zh-TW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61188" cy="609600"/>
          </a:xfrm>
        </p:spPr>
        <p:txBody>
          <a:bodyPr/>
          <a:lstStyle/>
          <a:p>
            <a:pPr algn="ctr"/>
            <a:endParaRPr lang="zh-TW" altLang="en-U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pic>
        <p:nvPicPr>
          <p:cNvPr id="4" name="Picture 4" descr="D:\A牧會資料\05印刷\logo\PCT_logo3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750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993403"/>
            <a:ext cx="5626100" cy="70740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壹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、組織架構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874652" y="2300604"/>
            <a:ext cx="2341623" cy="94511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4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/>
                <a:cs typeface="Times New Roman"/>
              </a:rPr>
              <a:t>小會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874652" y="3376667"/>
            <a:ext cx="2341623" cy="94511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3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/>
                <a:cs typeface="Times New Roman"/>
              </a:rPr>
              <a:t>牧養部門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874650" y="4437112"/>
            <a:ext cx="2341623" cy="94511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3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/>
                <a:cs typeface="Times New Roman"/>
              </a:rPr>
              <a:t>團契</a:t>
            </a:r>
            <a:r>
              <a:rPr lang="en-US" sz="3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/>
                <a:cs typeface="Times New Roman"/>
              </a:rPr>
              <a:t>/</a:t>
            </a:r>
            <a:r>
              <a:rPr lang="zh-TW" sz="3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/>
                <a:cs typeface="Times New Roman"/>
              </a:rPr>
              <a:t>牧區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874651" y="5517232"/>
            <a:ext cx="2341623" cy="94511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3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/>
                <a:cs typeface="Times New Roman"/>
              </a:rPr>
              <a:t>小家</a:t>
            </a:r>
            <a:r>
              <a:rPr lang="en-US" altLang="zh-TW" sz="3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/>
                <a:cs typeface="Times New Roman"/>
              </a:rPr>
              <a:t>/</a:t>
            </a:r>
            <a:r>
              <a:rPr lang="zh-TW" sz="3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/>
                <a:cs typeface="Times New Roman"/>
              </a:rPr>
              <a:t>小組</a:t>
            </a:r>
            <a:endParaRPr lang="zh-TW" sz="36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/>
              <a:cs typeface="Times New Roman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3216275" y="3933056"/>
            <a:ext cx="686936" cy="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流程圖: 程序 9"/>
          <p:cNvSpPr/>
          <p:nvPr/>
        </p:nvSpPr>
        <p:spPr>
          <a:xfrm>
            <a:off x="3824858" y="2924111"/>
            <a:ext cx="5124786" cy="1397669"/>
          </a:xfrm>
          <a:prstGeom prst="flowChartProcess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1.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牧養會議：由牧師、督導長老、區長</a:t>
            </a: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會長</a:t>
            </a: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組成</a:t>
            </a:r>
          </a:p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2.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督導各牧區</a:t>
            </a: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團契</a:t>
            </a: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推動一領一、關懷跟進之概況</a:t>
            </a:r>
          </a:p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3.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探訪組、督導長照關懷紀錄表</a:t>
            </a:r>
          </a:p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4.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個案討論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3216275" y="4909668"/>
            <a:ext cx="686936" cy="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流程圖: 程序 11"/>
          <p:cNvSpPr/>
          <p:nvPr/>
        </p:nvSpPr>
        <p:spPr>
          <a:xfrm>
            <a:off x="3824858" y="4410184"/>
            <a:ext cx="5124786" cy="1023888"/>
          </a:xfrm>
          <a:prstGeom prst="flowChartProcess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1.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牧區會議：由區長</a:t>
            </a: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會長</a:t>
            </a: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、小組長組成</a:t>
            </a:r>
            <a:r>
              <a:rPr lang="zh-TW" sz="16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，</a:t>
            </a:r>
            <a:endParaRPr lang="en-US" altLang="zh-TW" sz="1600" b="1" kern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TW" altLang="en-US" sz="16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  由</a:t>
            </a:r>
            <a:r>
              <a:rPr lang="zh-TW" sz="16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督導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長老指導</a:t>
            </a:r>
          </a:p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2.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督導各小組推動一領一、關懷跟進之概況</a:t>
            </a:r>
          </a:p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3.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督導小組回報表</a:t>
            </a:r>
          </a:p>
        </p:txBody>
      </p:sp>
      <p:cxnSp>
        <p:nvCxnSpPr>
          <p:cNvPr id="13" name="直線接點 12"/>
          <p:cNvCxnSpPr/>
          <p:nvPr/>
        </p:nvCxnSpPr>
        <p:spPr>
          <a:xfrm>
            <a:off x="3216275" y="5976195"/>
            <a:ext cx="686936" cy="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流程圖: 程序 13"/>
          <p:cNvSpPr/>
          <p:nvPr/>
        </p:nvSpPr>
        <p:spPr>
          <a:xfrm>
            <a:off x="3841626" y="5534251"/>
            <a:ext cx="5124786" cy="911073"/>
          </a:xfrm>
          <a:prstGeom prst="flowChartProcess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1.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由三位小組長、同工組成，區長指導</a:t>
            </a:r>
          </a:p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2.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推動一領一、關懷跟進</a:t>
            </a:r>
          </a:p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3.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填寫小組回報表</a:t>
            </a: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2045463" y="3127782"/>
            <a:ext cx="2" cy="310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2035936" y="4188509"/>
            <a:ext cx="2" cy="310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2054990" y="5278904"/>
            <a:ext cx="2" cy="310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7575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41475"/>
            <a:ext cx="8064896" cy="4091781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一、帶領小組團隊服事</a:t>
            </a:r>
            <a:r>
              <a:rPr lang="zh-TW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zh-TW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0825" y="1052736"/>
            <a:ext cx="8597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貳、核心同工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/ 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團契幹部（小組長）工作說明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7959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41475"/>
            <a:ext cx="8064896" cy="4091781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zh-T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、建立「小</a:t>
            </a:r>
            <a:r>
              <a:rPr lang="zh-TW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家</a:t>
            </a:r>
            <a:r>
              <a:rPr lang="en-US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小組關懷</a:t>
            </a:r>
            <a:r>
              <a:rPr lang="zh-TW" altLang="zh-T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網</a:t>
            </a:r>
            <a:r>
              <a:rPr lang="zh-TW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安排</a:t>
            </a:r>
            <a:r>
              <a:rPr lang="zh-TW" altLang="zh-T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「小</a:t>
            </a:r>
            <a:r>
              <a:rPr lang="zh-TW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家</a:t>
            </a:r>
            <a:r>
              <a:rPr lang="en-US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小組聚會</a:t>
            </a:r>
            <a:r>
              <a:rPr lang="zh-TW" altLang="zh-T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每週計畫表</a:t>
            </a:r>
            <a:r>
              <a:rPr lang="zh-TW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掌握</a:t>
            </a:r>
            <a:r>
              <a:rPr lang="zh-TW" altLang="zh-T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「小</a:t>
            </a:r>
            <a:r>
              <a:rPr lang="zh-TW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家</a:t>
            </a:r>
            <a:r>
              <a:rPr lang="en-US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小組回</a:t>
            </a:r>
            <a:r>
              <a:rPr lang="zh-TW" altLang="zh-T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報表</a:t>
            </a:r>
            <a:r>
              <a:rPr lang="zh-TW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zh-TW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0825" y="1052736"/>
            <a:ext cx="8597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貳、核心同工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/ 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團契幹部（小組長）工作說明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2692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41475"/>
            <a:ext cx="8064896" cy="4091781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zh-T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、致力牧養之使命、異象、策略</a:t>
            </a:r>
            <a:r>
              <a:rPr lang="zh-TW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為避免只圍繞耶穌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而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忘記尋找撒該這類福音的對象</a:t>
            </a:r>
            <a:endParaRPr lang="zh-TW" altLang="zh-TW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0825" y="1052736"/>
            <a:ext cx="8597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貳、核心同工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/ 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團契幹部（小組長）工作說明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7959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41475"/>
            <a:ext cx="8064896" cy="4091781"/>
          </a:xfrm>
        </p:spPr>
        <p:txBody>
          <a:bodyPr/>
          <a:lstStyle/>
          <a:p>
            <a:pPr marL="0" indent="0">
              <a:buNone/>
            </a:pPr>
            <a:endParaRPr lang="en-US" altLang="zh-TW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0825" y="105273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牧養的執行與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步驟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733458"/>
              </p:ext>
            </p:extLst>
          </p:nvPr>
        </p:nvGraphicFramePr>
        <p:xfrm>
          <a:off x="539552" y="1676400"/>
          <a:ext cx="8064895" cy="43091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18241"/>
                <a:gridCol w="6946654"/>
              </a:tblGrid>
              <a:tr h="504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督導會議</a:t>
                      </a:r>
                      <a:endParaRPr lang="zh-TW" sz="1400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3103" marR="6310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小會會議：牧師、長老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牧養會議：牧師、牧養督導長老、會長（區長）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牧區會議：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牧師、督導長老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 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區長→核心同工（小組長）、同工</a:t>
                      </a:r>
                      <a:endParaRPr lang="zh-TW" sz="1400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3103" marR="63103" marT="0" marB="0">
                    <a:solidFill>
                      <a:srgbClr val="FFFF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督導者</a:t>
                      </a:r>
                      <a:endParaRPr lang="zh-TW" sz="1400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3103" marR="6310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牧師、牧養督導長老、會長（區長）、核心同工（小組長）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五項角色：促進者、牧者、督導者、領袖、動員者</a:t>
                      </a:r>
                      <a:endParaRPr lang="zh-TW" sz="1400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3103" marR="63103" marT="0" marB="0"/>
                </a:tc>
              </a:tr>
              <a:tr h="1682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督導對象</a:t>
                      </a:r>
                      <a:endParaRPr lang="zh-TW" sz="1400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3103" marR="6310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會長（區長）、核心同工（小組長）、同工</a:t>
                      </a:r>
                      <a:endParaRPr lang="zh-TW" sz="1400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3103" marR="63103" marT="0" marB="0">
                    <a:solidFill>
                      <a:srgbClr val="FFFF00"/>
                    </a:solidFill>
                  </a:tcPr>
                </a:tc>
              </a:tr>
              <a:tr h="3028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督導方針</a:t>
                      </a:r>
                      <a:endParaRPr lang="zh-TW" sz="1400" kern="1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3103" marR="63103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確認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小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家</a:t>
                      </a: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小組階段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，安排及執行「小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家</a:t>
                      </a: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小組聚會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每週計畫表」。</a:t>
                      </a: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帶領分享與討論時，應像「交通指揮」，並使組員活用真理。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設定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對象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：新朋友、招待組轉介，每週關懷行動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電訪、家訪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。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代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禱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：聚會中及週間為設定對象代禱。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建立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關係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—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關懷行動：落實小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家</a:t>
                      </a: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小組一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領一關懷網。</a:t>
                      </a: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核心同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工</a:t>
                      </a: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小組長帶領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同工，一同關懷組員及設定對象（撒該）。</a:t>
                      </a: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新人關懷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333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：連續關懷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個月。陪伴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次聚會。每週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通電話。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單獨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會主：聚會中安排單獨會主分享、個人見證。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安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得烈行動：激勵小組員，設定對象、代禱、建立關係。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關懷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活動：小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家</a:t>
                      </a: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小組關懷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活動計畫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→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預告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→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代禱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→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強化目標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→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執行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→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評估。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決志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—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個人談道。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</a:t>
                      </a:r>
                      <a:r>
                        <a:rPr lang="zh-TW" altLang="zh-TW" sz="1400" b="1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傳遞異象、參與服事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傳遞教會及小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家</a:t>
                      </a: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小組使命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、異象，帶頭參與教會服事。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栽培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—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師徒傳承、倍加領袖：核心同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工</a:t>
                      </a: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小組長栽培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同工成為核心同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工</a:t>
                      </a: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小組長；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同工呼召組員成為小組同工。</a:t>
                      </a:r>
                      <a:endParaRPr lang="zh-TW" sz="1400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3103" marR="631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603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0825" y="105273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牧養的執行與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步驟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158553"/>
              </p:ext>
            </p:extLst>
          </p:nvPr>
        </p:nvGraphicFramePr>
        <p:xfrm>
          <a:off x="539552" y="1700808"/>
          <a:ext cx="8208912" cy="42492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37816"/>
                <a:gridCol w="3185548"/>
                <a:gridCol w="3185548"/>
              </a:tblGrid>
              <a:tr h="1273419">
                <a:tc row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督導方法</a:t>
                      </a: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不知道為什麼要做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196" marR="681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傳遞核心價值、使命、異象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196" marR="68196" marT="0" marB="0"/>
                </a:tc>
              </a:tr>
              <a:tr h="12734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不知道該做什麼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196" marR="681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說明角色，執行策略、工作說明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196" marR="68196" marT="0" marB="0"/>
                </a:tc>
              </a:tr>
              <a:tr h="8526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不知道要怎麼做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196" marR="681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督導技巧、作業流程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196" marR="68196" marT="0" marB="0"/>
                </a:tc>
              </a:tr>
              <a:tr h="8489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無法控制的障礙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196" marR="681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找出問題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196" marR="681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930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889750" cy="2438400"/>
          </a:xfrm>
        </p:spPr>
        <p:txBody>
          <a:bodyPr/>
          <a:lstStyle/>
          <a:p>
            <a:pPr algn="ctr"/>
            <a:r>
              <a:rPr lang="zh-TW" altLang="zh-TW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第五章</a:t>
            </a:r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、</a:t>
            </a:r>
            <a:r>
              <a:rPr lang="zh-TW" alt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監督</a:t>
            </a:r>
            <a:endParaRPr lang="zh-TW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61188" cy="609600"/>
          </a:xfrm>
        </p:spPr>
        <p:txBody>
          <a:bodyPr/>
          <a:lstStyle/>
          <a:p>
            <a:pPr algn="ctr"/>
            <a:endParaRPr lang="zh-TW" altLang="en-U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pic>
        <p:nvPicPr>
          <p:cNvPr id="4" name="Picture 4" descr="D:\A牧會資料\05印刷\logo\PCT_logo3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669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41475"/>
            <a:ext cx="5626100" cy="4667845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一、長老會的體制：</a:t>
            </a:r>
            <a:endParaRPr lang="en-US" altLang="zh-TW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教導的</a:t>
            </a:r>
            <a:r>
              <a:rPr lang="zh-TW" altLang="zh-TW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長老、治理的</a:t>
            </a:r>
            <a:r>
              <a:rPr lang="zh-TW" altLang="zh-TW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長老</a:t>
            </a:r>
            <a:endParaRPr lang="en-US" altLang="zh-TW" sz="3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僕人</a:t>
            </a:r>
            <a:r>
              <a:rPr lang="zh-TW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領袖</a:t>
            </a:r>
            <a:endParaRPr lang="zh-TW" altLang="zh-TW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7575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060848"/>
            <a:ext cx="5626100" cy="3672408"/>
          </a:xfrm>
        </p:spPr>
        <p:txBody>
          <a:bodyPr/>
          <a:lstStyle/>
          <a:p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出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埃及記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18:13-27</a:t>
            </a:r>
            <a:endParaRPr lang="zh-TW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人才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選拔及訓練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權力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委任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工作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指示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控制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範圍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908720"/>
            <a:ext cx="799288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一、「團隊服事」和「團隊牧養」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41475"/>
            <a:ext cx="5626100" cy="4667845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三、牧養與督導</a:t>
            </a:r>
            <a:endParaRPr lang="en-US" altLang="zh-TW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關懷跟進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一般關懷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團契、小組進行</a:t>
            </a:r>
          </a:p>
          <a:p>
            <a:pPr marL="0" indent="0">
              <a:buNone/>
            </a:pP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使用《小組回報表》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458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5626100" cy="635397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探訪分工</a:t>
            </a:r>
            <a:endParaRPr lang="zh-TW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75948"/>
              </p:ext>
            </p:extLst>
          </p:nvPr>
        </p:nvGraphicFramePr>
        <p:xfrm>
          <a:off x="647440" y="1772815"/>
          <a:ext cx="8280919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6"/>
                <a:gridCol w="1592460"/>
                <a:gridCol w="1647900"/>
                <a:gridCol w="2016223"/>
              </a:tblGrid>
              <a:tr h="742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對象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探訪者分工順序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73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小組探訪</a:t>
                      </a:r>
                      <a:r>
                        <a:rPr lang="en-US" sz="2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慕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道友、設定對象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牧區小組</a:t>
                      </a:r>
                      <a:endParaRPr lang="zh-TW" sz="2800" b="1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—</a:t>
                      </a:r>
                      <a:endParaRPr lang="zh-TW" sz="2800" b="1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—</a:t>
                      </a:r>
                      <a:endParaRPr lang="zh-TW" sz="2800" b="1" kern="1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3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長照探訪</a:t>
                      </a:r>
                      <a:r>
                        <a:rPr lang="en-US" sz="2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松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年、久病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探訪組</a:t>
                      </a:r>
                      <a:endParaRPr lang="zh-TW" sz="2800" b="1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牧區小組</a:t>
                      </a:r>
                      <a:endParaRPr lang="zh-TW" sz="2800" b="1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長老、牧師</a:t>
                      </a:r>
                      <a:endParaRPr lang="zh-TW" sz="2800" b="1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85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特殊探訪</a:t>
                      </a:r>
                      <a:r>
                        <a:rPr lang="en-US" sz="2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緊急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、婚、喪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牧養</a:t>
                      </a:r>
                      <a:r>
                        <a:rPr lang="zh-TW" sz="2800" b="1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長老</a:t>
                      </a:r>
                      <a:endParaRPr lang="en-US" altLang="zh-TW" sz="2800" b="1" kern="1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牧師</a:t>
                      </a:r>
                      <a:endParaRPr lang="zh-TW" sz="2800" b="1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探訪組</a:t>
                      </a:r>
                      <a:endParaRPr lang="zh-TW" sz="2800" b="1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牧區小組</a:t>
                      </a:r>
                      <a:endParaRPr lang="zh-TW" sz="2800" b="1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657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5626100" cy="635397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探訪組服事說明</a:t>
            </a:r>
            <a:endParaRPr lang="zh-TW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5536" y="1844824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TW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組織：一組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</a:t>
            </a:r>
            <a:r>
              <a:rPr lang="zh-TW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位探訪義工組成，一位為探訪組長。不可與異性一對一的單獨探訪。</a:t>
            </a:r>
          </a:p>
          <a:p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TW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訓練：探訪義工需接受教會安排之訓練，才能使探訪服事有果效。</a:t>
            </a:r>
          </a:p>
          <a:p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TW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經費：使用福音車或申報市區短程車資；必要之慰問品，事前由牧師決定。自行開車時，得申請每公里補助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zh-TW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元，但以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zh-TW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公里為限，或請使用福音車。</a:t>
            </a:r>
          </a:p>
          <a:p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TW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時間：每週至少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</a:t>
            </a:r>
            <a:r>
              <a:rPr lang="zh-TW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次。關懷同工配搭探訪組的服事。</a:t>
            </a:r>
          </a:p>
          <a:p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zh-TW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會報：每次出發前，由牧師、主責同工帶領祈禱、服事說明及會報。</a:t>
            </a:r>
          </a:p>
          <a:p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zh-TW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對象：探訪對象由牧師、主責同工規劃。</a:t>
            </a:r>
          </a:p>
          <a:p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zh-TW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須知：遵守探訪須知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十要、十不要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TW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8162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5626100" cy="635397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探訪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組織</a:t>
            </a:r>
            <a:endParaRPr lang="zh-TW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5536" y="1844824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TW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牧師：</a:t>
            </a:r>
            <a:endParaRPr lang="en-US" altLang="zh-TW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主責同工：牧養部門長老</a:t>
            </a:r>
          </a:p>
          <a:p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關懷同工：長執</a:t>
            </a:r>
          </a:p>
          <a:p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探訪</a:t>
            </a:r>
            <a:r>
              <a:rPr lang="zh-TW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</a:t>
            </a:r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分組</a:t>
            </a:r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)</a:t>
            </a:r>
          </a:p>
          <a:p>
            <a:r>
              <a:rPr lang="zh-TW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探訪義工訓練</a:t>
            </a:r>
            <a:endParaRPr lang="zh-TW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334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5626100" cy="635397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探訪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十要</a:t>
            </a:r>
            <a:endParaRPr lang="zh-TW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5536" y="1844824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要有愛人的</a:t>
            </a:r>
            <a:r>
              <a:rPr lang="zh-TW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熱誠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要尋求主的心意</a:t>
            </a:r>
          </a:p>
          <a:p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要靠聖靈的</a:t>
            </a:r>
            <a:r>
              <a:rPr lang="zh-TW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引導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要傾聽人的內心</a:t>
            </a:r>
          </a:p>
          <a:p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要敏銳人的</a:t>
            </a:r>
            <a:r>
              <a:rPr lang="zh-TW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反應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要讀適當的經文</a:t>
            </a:r>
          </a:p>
          <a:p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要見證神的大</a:t>
            </a:r>
            <a:r>
              <a:rPr lang="zh-TW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要挑旺人的信心</a:t>
            </a:r>
          </a:p>
          <a:p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要傳講主的救</a:t>
            </a:r>
            <a:r>
              <a:rPr lang="zh-TW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恩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要誠懇帶領禱告</a:t>
            </a:r>
            <a:endParaRPr lang="zh-TW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888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402778"/>
              </p:ext>
            </p:extLst>
          </p:nvPr>
        </p:nvGraphicFramePr>
        <p:xfrm>
          <a:off x="441853" y="1690413"/>
          <a:ext cx="8234603" cy="4402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694"/>
                <a:gridCol w="631265"/>
                <a:gridCol w="508298"/>
                <a:gridCol w="520752"/>
                <a:gridCol w="520752"/>
                <a:gridCol w="520752"/>
                <a:gridCol w="520752"/>
                <a:gridCol w="520752"/>
                <a:gridCol w="520752"/>
                <a:gridCol w="520752"/>
                <a:gridCol w="520752"/>
                <a:gridCol w="520752"/>
                <a:gridCol w="1265498"/>
                <a:gridCol w="720080"/>
              </a:tblGrid>
              <a:tr h="1693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No.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rgbClr val="002060"/>
                          </a:solidFill>
                          <a:effectLst/>
                        </a:rPr>
                        <a:t>成員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2060"/>
                          </a:solidFill>
                          <a:effectLst/>
                        </a:rPr>
                        <a:t>6/2</a:t>
                      </a:r>
                      <a:endParaRPr lang="zh-TW" sz="1600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2060"/>
                          </a:solidFill>
                          <a:effectLst/>
                        </a:rPr>
                        <a:t>6/2</a:t>
                      </a:r>
                      <a:endParaRPr lang="zh-TW" sz="1600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2060"/>
                          </a:solidFill>
                          <a:effectLst/>
                        </a:rPr>
                        <a:t>6/9</a:t>
                      </a:r>
                      <a:endParaRPr lang="zh-TW" sz="1600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2060"/>
                          </a:solidFill>
                          <a:effectLst/>
                        </a:rPr>
                        <a:t>6/9</a:t>
                      </a:r>
                      <a:endParaRPr lang="zh-TW" sz="1600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2060"/>
                          </a:solidFill>
                          <a:effectLst/>
                        </a:rPr>
                        <a:t>6/16</a:t>
                      </a:r>
                      <a:endParaRPr lang="zh-TW" sz="1600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2060"/>
                          </a:solidFill>
                          <a:effectLst/>
                        </a:rPr>
                        <a:t>6/16</a:t>
                      </a:r>
                      <a:endParaRPr lang="zh-TW" sz="1600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2060"/>
                          </a:solidFill>
                          <a:effectLst/>
                        </a:rPr>
                        <a:t>6/23</a:t>
                      </a:r>
                      <a:endParaRPr lang="zh-TW" sz="1600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2060"/>
                          </a:solidFill>
                          <a:effectLst/>
                        </a:rPr>
                        <a:t>6/23</a:t>
                      </a:r>
                      <a:endParaRPr lang="zh-TW" sz="1600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2060"/>
                          </a:solidFill>
                          <a:effectLst/>
                        </a:rPr>
                        <a:t>6/30</a:t>
                      </a:r>
                      <a:endParaRPr lang="zh-TW" sz="1600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2060"/>
                          </a:solidFill>
                          <a:effectLst/>
                        </a:rPr>
                        <a:t>6/30</a:t>
                      </a:r>
                      <a:endParaRPr lang="zh-TW" sz="1600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rgbClr val="002060"/>
                          </a:solidFill>
                          <a:effectLst/>
                        </a:rPr>
                        <a:t>關懷紀錄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r>
                        <a:rPr lang="zh-TW" sz="11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 T</a:t>
                      </a:r>
                      <a:r>
                        <a:rPr lang="zh-TW" sz="1100" b="1" kern="100" dirty="0">
                          <a:solidFill>
                            <a:srgbClr val="002060"/>
                          </a:solidFill>
                          <a:effectLst/>
                        </a:rPr>
                        <a:t>電話關懷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rgbClr val="002060"/>
                          </a:solidFill>
                          <a:effectLst/>
                        </a:rPr>
                        <a:t>主要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rgbClr val="002060"/>
                          </a:solidFill>
                          <a:effectLst/>
                        </a:rPr>
                        <a:t>關懷者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</a:tr>
              <a:tr h="3386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rgbClr val="002060"/>
                          </a:solidFill>
                          <a:effectLst/>
                        </a:rPr>
                        <a:t>禮拜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rgbClr val="002060"/>
                          </a:solidFill>
                          <a:effectLst/>
                        </a:rPr>
                        <a:t>小組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rgbClr val="002060"/>
                          </a:solidFill>
                          <a:effectLst/>
                        </a:rPr>
                        <a:t>禮拜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rgbClr val="002060"/>
                          </a:solidFill>
                          <a:effectLst/>
                        </a:rPr>
                        <a:t>小組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rgbClr val="002060"/>
                          </a:solidFill>
                          <a:effectLst/>
                        </a:rPr>
                        <a:t>禮拜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rgbClr val="002060"/>
                          </a:solidFill>
                          <a:effectLst/>
                        </a:rPr>
                        <a:t>小組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rgbClr val="002060"/>
                          </a:solidFill>
                          <a:effectLst/>
                        </a:rPr>
                        <a:t>禮拜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rgbClr val="002060"/>
                          </a:solidFill>
                          <a:effectLst/>
                        </a:rPr>
                        <a:t>小組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rgbClr val="002060"/>
                          </a:solidFill>
                          <a:effectLst/>
                        </a:rPr>
                        <a:t>禮拜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rgbClr val="002060"/>
                          </a:solidFill>
                          <a:effectLst/>
                        </a:rPr>
                        <a:t>小組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8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zh-TW" sz="1100" b="1" kern="100" dirty="0">
                          <a:solidFill>
                            <a:srgbClr val="002060"/>
                          </a:solidFill>
                          <a:effectLst/>
                        </a:rPr>
                        <a:t>小組長</a:t>
                      </a: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</a:tr>
              <a:tr h="338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zh-TW" sz="1100" b="1" kern="100" dirty="0">
                          <a:solidFill>
                            <a:srgbClr val="002060"/>
                          </a:solidFill>
                          <a:effectLst/>
                        </a:rPr>
                        <a:t>小組長</a:t>
                      </a: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</a:tr>
              <a:tr h="338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zh-TW" sz="1100" b="1" kern="100" dirty="0">
                          <a:solidFill>
                            <a:srgbClr val="002060"/>
                          </a:solidFill>
                          <a:effectLst/>
                        </a:rPr>
                        <a:t>小組長</a:t>
                      </a: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)T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</a:tr>
              <a:tr h="338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</a:tr>
              <a:tr h="338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TO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</a:tr>
              <a:tr h="338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</a:tr>
              <a:tr h="338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TTO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</a:tr>
              <a:tr h="338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</a:tr>
              <a:tr h="338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TO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</a:tr>
              <a:tr h="338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V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新細明體"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</a:tr>
              <a:tr h="1693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sz="11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</a:tr>
              <a:tr h="1693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sz="11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</a:tr>
              <a:tr h="1693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sz="11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6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94356" marR="94356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2688" y="970276"/>
            <a:ext cx="63209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  <a:cs typeface="Times New Roman" pitchFamily="18" charset="0"/>
              </a:rPr>
              <a:t>OO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  <a:cs typeface="Times New Roman" pitchFamily="18" charset="0"/>
              </a:rPr>
              <a:t>教會  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  <a:cs typeface="Times New Roman" pitchFamily="18" charset="0"/>
              </a:rPr>
              <a:t>OO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  <a:cs typeface="Times New Roman" pitchFamily="18" charset="0"/>
              </a:rPr>
              <a:t>團契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  <a:cs typeface="Times New Roman" pitchFamily="18" charset="0"/>
              </a:rPr>
              <a:t>牧區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  <a:cs typeface="Times New Roman" pitchFamily="18" charset="0"/>
              </a:rPr>
              <a:t>)  OO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  <a:cs typeface="Times New Roman" pitchFamily="18" charset="0"/>
              </a:rPr>
              <a:t>小組回報表</a:t>
            </a:r>
            <a:endParaRPr kumimoji="1" lang="zh-TW" alt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日期：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2013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年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6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月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  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會長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/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區長：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OOO  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小組長：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OOO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、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OOO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、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OOO</a:t>
            </a:r>
            <a:endParaRPr kumimoji="1" lang="en-US" altLang="zh-TW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536" y="6090479"/>
            <a:ext cx="12105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設定對象：</a:t>
            </a:r>
            <a:endParaRPr kumimoji="1" lang="zh-TW" altLang="en-US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8527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41475"/>
            <a:ext cx="5626100" cy="466784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長照關懷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探訪組進行</a:t>
            </a: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特殊關懷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牧師、長老</a:t>
            </a:r>
            <a:r>
              <a:rPr lang="zh-TW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進行</a:t>
            </a:r>
            <a:endParaRPr lang="zh-TW" altLang="zh-TW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8527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62759"/>
              </p:ext>
            </p:extLst>
          </p:nvPr>
        </p:nvGraphicFramePr>
        <p:xfrm>
          <a:off x="683567" y="1844820"/>
          <a:ext cx="7776864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3497"/>
                <a:gridCol w="1026470"/>
                <a:gridCol w="1026470"/>
                <a:gridCol w="1026470"/>
                <a:gridCol w="1026470"/>
                <a:gridCol w="752745"/>
                <a:gridCol w="752745"/>
                <a:gridCol w="1301997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探訪對象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月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月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月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月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月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月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備註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r>
                        <a:rPr lang="en-US" alt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TO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TO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alt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TO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TO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TO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TO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TO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TO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TO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探訪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組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牧長</a:t>
                      </a: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牧長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OT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牧</a:t>
                      </a:r>
                      <a:r>
                        <a:rPr lang="zh-TW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長</a:t>
                      </a:r>
                      <a:r>
                        <a:rPr lang="en-US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TO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2060"/>
                          </a:solidFill>
                          <a:effectLst/>
                        </a:rPr>
                        <a:t>牧長</a:t>
                      </a: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OOO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牧長</a:t>
                      </a: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2060"/>
                          </a:solidFill>
                          <a:effectLst/>
                        </a:rPr>
                        <a:t>牧長</a:t>
                      </a: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400" b="1" kern="100" dirty="0">
                        <a:solidFill>
                          <a:srgbClr val="002060"/>
                        </a:solidFill>
                        <a:effectLst/>
                        <a:latin typeface="Calibri"/>
                        <a:cs typeface="新細明體"/>
                      </a:endParaRPr>
                    </a:p>
                  </a:txBody>
                  <a:tcPr marL="67840" marR="6784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953234"/>
            <a:ext cx="799288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OO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教會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長照關懷紀錄表</a:t>
            </a:r>
            <a:endParaRPr kumimoji="1" lang="zh-TW" alt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日期：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2013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年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1-6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月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  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牧養部門督導長老：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OOO</a:t>
            </a:r>
            <a:endParaRPr kumimoji="1" lang="en-US" altLang="zh-TW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1952" y="6255406"/>
            <a:ext cx="13665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O</a:t>
            </a:r>
            <a:r>
              <a:rPr kumimoji="1" lang="zh-TW" alt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探訪 </a:t>
            </a: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</a:t>
            </a:r>
            <a:r>
              <a:rPr kumimoji="1" lang="zh-TW" alt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電話關懷</a:t>
            </a:r>
            <a:endParaRPr kumimoji="1" lang="zh-TW" alt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5638800" cy="685800"/>
          </a:xfrm>
        </p:spPr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督導</a:t>
            </a: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督導</a:t>
            </a:r>
            <a:r>
              <a:rPr lang="zh-TW" altLang="zh-TW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者：牧師</a:t>
            </a:r>
            <a:r>
              <a:rPr lang="zh-TW" altLang="zh-TW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3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</a:t>
            </a:r>
            <a:r>
              <a:rPr lang="zh-TW" altLang="zh-TW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養部門長老、區長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督導</a:t>
            </a:r>
            <a:r>
              <a:rPr lang="zh-TW" altLang="zh-TW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方針</a:t>
            </a:r>
          </a:p>
          <a:p>
            <a:endParaRPr lang="zh-TW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5638800" cy="685800"/>
          </a:xfrm>
        </p:spPr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8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5400600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確認</a:t>
            </a:r>
            <a:r>
              <a:rPr lang="zh-TW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小組階段，安排及執行每週聚會計畫表。</a:t>
            </a: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設定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對象</a:t>
            </a:r>
            <a:r>
              <a:rPr lang="zh-TW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zh-TW" altLang="zh-TW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代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禱</a:t>
            </a:r>
            <a:r>
              <a:rPr lang="zh-TW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zh-TW" altLang="zh-TW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建立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關係</a:t>
            </a:r>
            <a:r>
              <a:rPr lang="en-US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關懷行動：落實小組一領一關懷網。</a:t>
            </a: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靈</a:t>
            </a:r>
            <a:r>
              <a:rPr lang="zh-TW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修生活：聚會中安排靈修分享、個人見證。</a:t>
            </a: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安</a:t>
            </a:r>
            <a:r>
              <a:rPr lang="zh-TW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得烈行動五步驟</a:t>
            </a:r>
            <a:r>
              <a:rPr lang="zh-TW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zh-TW" altLang="zh-TW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關懷</a:t>
            </a:r>
            <a:r>
              <a:rPr lang="zh-TW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決志</a:t>
            </a:r>
            <a:r>
              <a:rPr lang="en-US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個人談道。</a:t>
            </a: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傳遞異象、參與服事：</a:t>
            </a: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栽培</a:t>
            </a:r>
            <a:r>
              <a:rPr lang="en-US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師徒傳承、倍加領袖</a:t>
            </a:r>
            <a:r>
              <a:rPr lang="zh-TW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zh-TW" altLang="zh-TW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5638800" cy="685800"/>
          </a:xfrm>
        </p:spPr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60848"/>
            <a:ext cx="7920880" cy="3672408"/>
          </a:xfrm>
        </p:spPr>
        <p:txBody>
          <a:bodyPr/>
          <a:lstStyle/>
          <a:p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哥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林多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前書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12:14-21,27</a:t>
            </a:r>
          </a:p>
          <a:p>
            <a:pPr algn="just"/>
            <a:r>
              <a:rPr lang="zh-TW" altLang="zh-TW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『身體不是只有一個肢體，而是由許多肢體構成的。如果腳說：「我不是手，所以不屬於身體」，它不能因此就不是身體的一部分。如果耳朵說：「我不是眼睛，所以不屬於身體」，它也不能因此就不是身體的一部分。如果全身是眼睛，怎麼能聽呢？如果全身是耳朵，怎麼能嗅呢？然而，上帝按照自己的旨意把那些不同的肢體都安置在人的身體上。如果全身體只有一個肢體，怎麼能算是身體呢？其實，肢體有許多，身體卻只是一個。所以，眼睛不能對手說：「我不需要你！」頭也不能對腳說：「我用不著你！」……你們就是基督的身體，而每一個人都是肢體。』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908720"/>
            <a:ext cx="799288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、教會管理的方向</a:t>
            </a:r>
          </a:p>
        </p:txBody>
      </p:sp>
    </p:spTree>
    <p:extLst>
      <p:ext uri="{BB962C8B-B14F-4D97-AF65-F5344CB8AC3E}">
        <p14:creationId xmlns:p14="http://schemas.microsoft.com/office/powerpoint/2010/main" val="2923910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  <a:endParaRPr lang="zh-TW" alt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5638800" cy="685800"/>
          </a:xfrm>
        </p:spPr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7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908720"/>
            <a:ext cx="799288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、牧養就是建立「連結關係」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7" name="Diagram 19"/>
          <p:cNvGrpSpPr>
            <a:grpSpLocks/>
          </p:cNvGrpSpPr>
          <p:nvPr/>
        </p:nvGrpSpPr>
        <p:grpSpPr bwMode="auto">
          <a:xfrm>
            <a:off x="2032000" y="1844824"/>
            <a:ext cx="5451475" cy="4268788"/>
            <a:chOff x="1254" y="5264"/>
            <a:chExt cx="7920" cy="6866"/>
          </a:xfrm>
        </p:grpSpPr>
        <p:sp>
          <p:nvSpPr>
            <p:cNvPr id="8" name="_s2076"/>
            <p:cNvSpPr>
              <a:spLocks noChangeArrowheads="1" noTextEdit="1"/>
            </p:cNvSpPr>
            <p:nvPr/>
          </p:nvSpPr>
          <p:spPr bwMode="auto">
            <a:xfrm>
              <a:off x="3030" y="5823"/>
              <a:ext cx="4369" cy="4369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600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0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_s2075"/>
            <p:cNvSpPr>
              <a:spLocks noChangeArrowheads="1" noTextEdit="1"/>
            </p:cNvSpPr>
            <p:nvPr/>
          </p:nvSpPr>
          <p:spPr bwMode="auto">
            <a:xfrm rot="7200000">
              <a:off x="3627" y="6858"/>
              <a:ext cx="4369" cy="4369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600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0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_s2074"/>
            <p:cNvSpPr>
              <a:spLocks noChangeArrowheads="1" noTextEdit="1"/>
            </p:cNvSpPr>
            <p:nvPr/>
          </p:nvSpPr>
          <p:spPr bwMode="auto">
            <a:xfrm rot="14400000">
              <a:off x="2433" y="6858"/>
              <a:ext cx="4369" cy="4369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600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0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_s2073"/>
            <p:cNvSpPr>
              <a:spLocks noChangeArrowheads="1"/>
            </p:cNvSpPr>
            <p:nvPr/>
          </p:nvSpPr>
          <p:spPr bwMode="auto">
            <a:xfrm>
              <a:off x="6412" y="6623"/>
              <a:ext cx="1753" cy="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慕道友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2" name="_s2072"/>
            <p:cNvSpPr>
              <a:spLocks noChangeArrowheads="1"/>
            </p:cNvSpPr>
            <p:nvPr/>
          </p:nvSpPr>
          <p:spPr bwMode="auto">
            <a:xfrm>
              <a:off x="4338" y="10216"/>
              <a:ext cx="1753" cy="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信徒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3" name="_s2071"/>
            <p:cNvSpPr>
              <a:spLocks noChangeArrowheads="1"/>
            </p:cNvSpPr>
            <p:nvPr/>
          </p:nvSpPr>
          <p:spPr bwMode="auto">
            <a:xfrm>
              <a:off x="2263" y="6623"/>
              <a:ext cx="1753" cy="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門徒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4314" y="5984"/>
              <a:ext cx="1440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  </a:t>
              </a:r>
              <a:r>
                <a:rPr kumimoji="1" lang="zh-TW" altLang="en-US" sz="1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牧 養</a:t>
              </a: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7194" y="8864"/>
              <a:ext cx="72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與神連結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2688" y="9223"/>
              <a:ext cx="720" cy="1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訓 練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400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889750" cy="2438400"/>
          </a:xfrm>
        </p:spPr>
        <p:txBody>
          <a:bodyPr/>
          <a:lstStyle/>
          <a:p>
            <a:pPr algn="ctr"/>
            <a:r>
              <a:rPr lang="zh-TW" altLang="zh-TW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第二章</a:t>
            </a:r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、</a:t>
            </a:r>
            <a: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</a:br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方向</a:t>
            </a:r>
            <a:r>
              <a:rPr lang="zh-TW" altLang="zh-TW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比速度重要</a:t>
            </a:r>
            <a:endParaRPr lang="zh-TW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61188" cy="1241648"/>
          </a:xfrm>
        </p:spPr>
        <p:txBody>
          <a:bodyPr/>
          <a:lstStyle/>
          <a:p>
            <a:pPr algn="ctr"/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沒有上帝的引導，人民就放蕩無羈。（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箴言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29:18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4" descr="D:\A牧會資料\05印刷\logo\PCT_logo3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69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領一門徒培育系統圖_final0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7870"/>
            <a:ext cx="4819570" cy="6481218"/>
          </a:xfrm>
          <a:prstGeom prst="rect">
            <a:avLst/>
          </a:prstGeom>
          <a:noFill/>
          <a:ln>
            <a:noFill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800"/>
            <a:ext cx="7127875" cy="4091781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一、核心價值</a:t>
            </a:r>
            <a:endParaRPr lang="en-US" altLang="zh-TW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活出大誡命</a:t>
            </a:r>
            <a:r>
              <a:rPr lang="zh-TW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‧</a:t>
            </a:r>
            <a:endParaRPr lang="en-US" altLang="zh-TW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完成</a:t>
            </a:r>
            <a:r>
              <a:rPr lang="zh-TW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大使命</a:t>
            </a:r>
          </a:p>
          <a:p>
            <a:pPr marL="0" indent="0">
              <a:buNone/>
            </a:pPr>
            <a:r>
              <a:rPr lang="zh-TW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目標</a:t>
            </a:r>
            <a:r>
              <a:rPr lang="zh-TW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與願景</a:t>
            </a:r>
            <a:endParaRPr lang="zh-TW" altLang="zh-TW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8082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889750" cy="2438400"/>
          </a:xfrm>
        </p:spPr>
        <p:txBody>
          <a:bodyPr/>
          <a:lstStyle/>
          <a:p>
            <a:pPr algn="ctr"/>
            <a:r>
              <a:rPr lang="zh-TW" altLang="zh-TW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第三章</a:t>
            </a:r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、</a:t>
            </a:r>
            <a: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</a:br>
            <a:r>
              <a:rPr lang="zh-TW" alt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牧養</a:t>
            </a:r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策略</a:t>
            </a:r>
            <a:endParaRPr lang="zh-TW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61188" cy="609600"/>
          </a:xfrm>
        </p:spPr>
        <p:txBody>
          <a:bodyPr/>
          <a:lstStyle/>
          <a:p>
            <a:pPr algn="ctr"/>
            <a:endParaRPr lang="zh-TW" altLang="en-U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pic>
        <p:nvPicPr>
          <p:cNvPr id="4" name="Picture 4" descr="D:\A牧會資料\05印刷\logo\PCT_logo3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97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41475"/>
            <a:ext cx="5626100" cy="923429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壹、環環相扣的牧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養</a:t>
            </a:r>
            <a:endParaRPr lang="zh-TW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866925" y="2420888"/>
            <a:ext cx="4536504" cy="3888432"/>
            <a:chOff x="1632" y="1248"/>
            <a:chExt cx="2682" cy="2286"/>
          </a:xfrm>
        </p:grpSpPr>
        <p:sp>
          <p:nvSpPr>
            <p:cNvPr id="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zh-TW" altLang="en-US" dirty="0"/>
            </a:p>
          </p:txBody>
        </p:sp>
        <p:sp>
          <p:nvSpPr>
            <p:cNvPr id="8" name="AutoShape 8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zh-TW" altLang="en-US"/>
            </a:p>
          </p:txBody>
        </p:sp>
        <p:sp>
          <p:nvSpPr>
            <p:cNvPr id="9" name="AutoShape 9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zh-TW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4838782" y="2989033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小會</a:t>
            </a:r>
            <a:endParaRPr lang="zh-TW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44396" y="3789040"/>
            <a:ext cx="22621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團契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小組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一領一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142555" y="4509120"/>
            <a:ext cx="19800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牧養會議：</a:t>
            </a:r>
          </a:p>
          <a:p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團契會議</a:t>
            </a:r>
          </a:p>
          <a:p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牧區會議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28498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1">
      <a:dk1>
        <a:srgbClr val="003399"/>
      </a:dk1>
      <a:lt1>
        <a:srgbClr val="A5D5EF"/>
      </a:lt1>
      <a:dk2>
        <a:srgbClr val="003399"/>
      </a:dk2>
      <a:lt2>
        <a:srgbClr val="3E3E5C"/>
      </a:lt2>
      <a:accent1>
        <a:srgbClr val="78AA95"/>
      </a:accent1>
      <a:accent2>
        <a:srgbClr val="1E8FE4"/>
      </a:accent2>
      <a:accent3>
        <a:srgbClr val="CFE7F6"/>
      </a:accent3>
      <a:accent4>
        <a:srgbClr val="002A82"/>
      </a:accent4>
      <a:accent5>
        <a:srgbClr val="BED2C8"/>
      </a:accent5>
      <a:accent6>
        <a:srgbClr val="1A81CF"/>
      </a:accent6>
      <a:hlink>
        <a:srgbClr val="CCECFF"/>
      </a:hlink>
      <a:folHlink>
        <a:srgbClr val="D2FAD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EAC7E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29B72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6699"/>
        </a:dk1>
        <a:lt1>
          <a:srgbClr val="FFCC99"/>
        </a:lt1>
        <a:dk2>
          <a:srgbClr val="DFD293"/>
        </a:dk2>
        <a:lt2>
          <a:srgbClr val="5C1F00"/>
        </a:lt2>
        <a:accent1>
          <a:srgbClr val="B7D7B5"/>
        </a:accent1>
        <a:accent2>
          <a:srgbClr val="BE7960"/>
        </a:accent2>
        <a:accent3>
          <a:srgbClr val="FFE2CA"/>
        </a:accent3>
        <a:accent4>
          <a:srgbClr val="005682"/>
        </a:accent4>
        <a:accent5>
          <a:srgbClr val="D8E8D7"/>
        </a:accent5>
        <a:accent6>
          <a:srgbClr val="AC6D56"/>
        </a:accent6>
        <a:hlink>
          <a:srgbClr val="169FD6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2D2015"/>
        </a:dk1>
        <a:lt1>
          <a:srgbClr val="006699"/>
        </a:lt1>
        <a:dk2>
          <a:srgbClr val="523E26"/>
        </a:dk2>
        <a:lt2>
          <a:srgbClr val="DFC08D"/>
        </a:lt2>
        <a:accent1>
          <a:srgbClr val="AAB99D"/>
        </a:accent1>
        <a:accent2>
          <a:srgbClr val="8F5F2F"/>
        </a:accent2>
        <a:accent3>
          <a:srgbClr val="B3AFAC"/>
        </a:accent3>
        <a:accent4>
          <a:srgbClr val="005682"/>
        </a:accent4>
        <a:accent5>
          <a:srgbClr val="D2D9CC"/>
        </a:accent5>
        <a:accent6>
          <a:srgbClr val="81552A"/>
        </a:accent6>
        <a:hlink>
          <a:srgbClr val="FFEF79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6699"/>
        </a:dk1>
        <a:lt1>
          <a:srgbClr val="C4DAC2"/>
        </a:lt1>
        <a:dk2>
          <a:srgbClr val="00405C"/>
        </a:dk2>
        <a:lt2>
          <a:srgbClr val="005A58"/>
        </a:lt2>
        <a:accent1>
          <a:srgbClr val="88C294"/>
        </a:accent1>
        <a:accent2>
          <a:srgbClr val="48C5EC"/>
        </a:accent2>
        <a:accent3>
          <a:srgbClr val="DEEADD"/>
        </a:accent3>
        <a:accent4>
          <a:srgbClr val="2A5682"/>
        </a:accent4>
        <a:accent5>
          <a:srgbClr val="C3DDC8"/>
        </a:accent5>
        <a:accent6>
          <a:srgbClr val="40B2D6"/>
        </a:accent6>
        <a:hlink>
          <a:srgbClr val="B2E7F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1A6D9"/>
        </a:dk1>
        <a:lt1>
          <a:srgbClr val="FFFFFF"/>
        </a:lt1>
        <a:dk2>
          <a:srgbClr val="00486C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18DB9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75C87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4537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3D5C"/>
        </a:dk2>
        <a:lt2>
          <a:srgbClr val="969696"/>
        </a:lt2>
        <a:accent1>
          <a:srgbClr val="ABCB9D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2CC"/>
        </a:accent5>
        <a:accent6>
          <a:srgbClr val="E78A5C"/>
        </a:accent6>
        <a:hlink>
          <a:srgbClr val="0099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8EC8A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80B591"/>
        </a:accent6>
        <a:hlink>
          <a:srgbClr val="00428A"/>
        </a:hlink>
        <a:folHlink>
          <a:srgbClr val="DAF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00"/>
        </a:dk1>
        <a:lt1>
          <a:srgbClr val="B3DBE9"/>
        </a:lt1>
        <a:dk2>
          <a:srgbClr val="DDDDDD"/>
        </a:dk2>
        <a:lt2>
          <a:srgbClr val="003366"/>
        </a:lt2>
        <a:accent1>
          <a:srgbClr val="11A5D9"/>
        </a:accent1>
        <a:accent2>
          <a:srgbClr val="52B34B"/>
        </a:accent2>
        <a:accent3>
          <a:srgbClr val="D6EAF2"/>
        </a:accent3>
        <a:accent4>
          <a:srgbClr val="2A5600"/>
        </a:accent4>
        <a:accent5>
          <a:srgbClr val="AACFE9"/>
        </a:accent5>
        <a:accent6>
          <a:srgbClr val="49A243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36699"/>
        </a:dk1>
        <a:lt1>
          <a:srgbClr val="5F5F5F"/>
        </a:lt1>
        <a:dk2>
          <a:srgbClr val="000000"/>
        </a:dk2>
        <a:lt2>
          <a:srgbClr val="273D4D"/>
        </a:lt2>
        <a:accent1>
          <a:srgbClr val="0099CC"/>
        </a:accent1>
        <a:accent2>
          <a:srgbClr val="468A4B"/>
        </a:accent2>
        <a:accent3>
          <a:srgbClr val="AAAAAA"/>
        </a:accent3>
        <a:accent4>
          <a:srgbClr val="505050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3399"/>
        </a:dk1>
        <a:lt1>
          <a:srgbClr val="A5D5EF"/>
        </a:lt1>
        <a:dk2>
          <a:srgbClr val="003399"/>
        </a:dk2>
        <a:lt2>
          <a:srgbClr val="3E3E5C"/>
        </a:lt2>
        <a:accent1>
          <a:srgbClr val="78AA95"/>
        </a:accent1>
        <a:accent2>
          <a:srgbClr val="1E8FE4"/>
        </a:accent2>
        <a:accent3>
          <a:srgbClr val="CFE7F6"/>
        </a:accent3>
        <a:accent4>
          <a:srgbClr val="002A82"/>
        </a:accent4>
        <a:accent5>
          <a:srgbClr val="BED2C8"/>
        </a:accent5>
        <a:accent6>
          <a:srgbClr val="1A81CF"/>
        </a:accent6>
        <a:hlink>
          <a:srgbClr val="CCECFF"/>
        </a:hlink>
        <a:folHlink>
          <a:srgbClr val="D2F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3300"/>
        </a:dk1>
        <a:lt1>
          <a:srgbClr val="D8E4D8"/>
        </a:lt1>
        <a:dk2>
          <a:srgbClr val="272D2C"/>
        </a:dk2>
        <a:lt2>
          <a:srgbClr val="777777"/>
        </a:lt2>
        <a:accent1>
          <a:srgbClr val="909082"/>
        </a:accent1>
        <a:accent2>
          <a:srgbClr val="55A9D3"/>
        </a:accent2>
        <a:accent3>
          <a:srgbClr val="E9EFE9"/>
        </a:accent3>
        <a:accent4>
          <a:srgbClr val="002A00"/>
        </a:accent4>
        <a:accent5>
          <a:srgbClr val="C6C6C1"/>
        </a:accent5>
        <a:accent6>
          <a:srgbClr val="4C99BF"/>
        </a:accent6>
        <a:hlink>
          <a:srgbClr val="FFCC66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白底藍綠金屬框設計範本">
  <a:themeElements>
    <a:clrScheme name="白底藍綠金屬框設計範本 10">
      <a:dk1>
        <a:srgbClr val="446EB2"/>
      </a:dk1>
      <a:lt1>
        <a:srgbClr val="BDCFA7"/>
      </a:lt1>
      <a:dk2>
        <a:srgbClr val="123E96"/>
      </a:dk2>
      <a:lt2>
        <a:srgbClr val="336699"/>
      </a:lt2>
      <a:accent1>
        <a:srgbClr val="9CC08E"/>
      </a:accent1>
      <a:accent2>
        <a:srgbClr val="3333CC"/>
      </a:accent2>
      <a:accent3>
        <a:srgbClr val="DBE4D0"/>
      </a:accent3>
      <a:accent4>
        <a:srgbClr val="395D97"/>
      </a:accent4>
      <a:accent5>
        <a:srgbClr val="CBDCC6"/>
      </a:accent5>
      <a:accent6>
        <a:srgbClr val="2D2DB9"/>
      </a:accent6>
      <a:hlink>
        <a:srgbClr val="E8FAB0"/>
      </a:hlink>
      <a:folHlink>
        <a:srgbClr val="0B52A1"/>
      </a:folHlink>
    </a:clrScheme>
    <a:fontScheme name="白底藍綠金屬框設計範本">
      <a:majorFont>
        <a:latin typeface="Arial Black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白底藍綠金屬框設計範本 1">
        <a:dk1>
          <a:srgbClr val="006600"/>
        </a:dk1>
        <a:lt1>
          <a:srgbClr val="FFFFFF"/>
        </a:lt1>
        <a:dk2>
          <a:srgbClr val="000000"/>
        </a:dk2>
        <a:lt2>
          <a:srgbClr val="969696"/>
        </a:lt2>
        <a:accent1>
          <a:srgbClr val="84D07E"/>
        </a:accent1>
        <a:accent2>
          <a:srgbClr val="F1B997"/>
        </a:accent2>
        <a:accent3>
          <a:srgbClr val="FFFFFF"/>
        </a:accent3>
        <a:accent4>
          <a:srgbClr val="005600"/>
        </a:accent4>
        <a:accent5>
          <a:srgbClr val="C2E4C0"/>
        </a:accent5>
        <a:accent6>
          <a:srgbClr val="DAA788"/>
        </a:accent6>
        <a:hlink>
          <a:srgbClr val="6600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CBB6D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FDABA"/>
        </a:accent5>
        <a:accent6>
          <a:srgbClr val="B9B9E7"/>
        </a:accent6>
        <a:hlink>
          <a:srgbClr val="3333CC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3">
        <a:dk1>
          <a:srgbClr val="336666"/>
        </a:dk1>
        <a:lt1>
          <a:srgbClr val="D7D7EA"/>
        </a:lt1>
        <a:dk2>
          <a:srgbClr val="333399"/>
        </a:dk2>
        <a:lt2>
          <a:srgbClr val="25252F"/>
        </a:lt2>
        <a:accent1>
          <a:srgbClr val="B8E1A1"/>
        </a:accent1>
        <a:accent2>
          <a:srgbClr val="9797DD"/>
        </a:accent2>
        <a:accent3>
          <a:srgbClr val="E8E8F3"/>
        </a:accent3>
        <a:accent4>
          <a:srgbClr val="2A5656"/>
        </a:accent4>
        <a:accent5>
          <a:srgbClr val="D8EECD"/>
        </a:accent5>
        <a:accent6>
          <a:srgbClr val="8888C8"/>
        </a:accent6>
        <a:hlink>
          <a:srgbClr val="6633CC"/>
        </a:hlink>
        <a:folHlink>
          <a:srgbClr val="6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4">
        <a:dk1>
          <a:srgbClr val="3E8E3E"/>
        </a:dk1>
        <a:lt1>
          <a:srgbClr val="99CC00"/>
        </a:lt1>
        <a:dk2>
          <a:srgbClr val="000099"/>
        </a:dk2>
        <a:lt2>
          <a:srgbClr val="3E3E5C"/>
        </a:lt2>
        <a:accent1>
          <a:srgbClr val="BEDC8C"/>
        </a:accent1>
        <a:accent2>
          <a:srgbClr val="CCECFF"/>
        </a:accent2>
        <a:accent3>
          <a:srgbClr val="CAE2AA"/>
        </a:accent3>
        <a:accent4>
          <a:srgbClr val="347834"/>
        </a:accent4>
        <a:accent5>
          <a:srgbClr val="DBEBC5"/>
        </a:accent5>
        <a:accent6>
          <a:srgbClr val="B9D6E7"/>
        </a:accent6>
        <a:hlink>
          <a:srgbClr val="6600FF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5">
        <a:dk1>
          <a:srgbClr val="333399"/>
        </a:dk1>
        <a:lt1>
          <a:srgbClr val="FFFFFF"/>
        </a:lt1>
        <a:dk2>
          <a:srgbClr val="0000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A4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6">
        <a:dk1>
          <a:srgbClr val="000000"/>
        </a:dk1>
        <a:lt1>
          <a:srgbClr val="DEF6F1"/>
        </a:lt1>
        <a:dk2>
          <a:srgbClr val="000066"/>
        </a:dk2>
        <a:lt2>
          <a:srgbClr val="969696"/>
        </a:lt2>
        <a:accent1>
          <a:srgbClr val="E1F3F3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8F8"/>
        </a:accent5>
        <a:accent6>
          <a:srgbClr val="7FB3E7"/>
        </a:accent6>
        <a:hlink>
          <a:srgbClr val="6600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D2EE6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129D0"/>
        </a:accent6>
        <a:hlink>
          <a:srgbClr val="1BBD0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8">
        <a:dk1>
          <a:srgbClr val="5A5A86"/>
        </a:dk1>
        <a:lt1>
          <a:srgbClr val="F0FFCD"/>
        </a:lt1>
        <a:dk2>
          <a:srgbClr val="8AA2D2"/>
        </a:dk2>
        <a:lt2>
          <a:srgbClr val="2D2015"/>
        </a:lt2>
        <a:accent1>
          <a:srgbClr val="D8DAFC"/>
        </a:accent1>
        <a:accent2>
          <a:srgbClr val="CC99CC"/>
        </a:accent2>
        <a:accent3>
          <a:srgbClr val="F6FFE3"/>
        </a:accent3>
        <a:accent4>
          <a:srgbClr val="4C4C72"/>
        </a:accent4>
        <a:accent5>
          <a:srgbClr val="E9EAFD"/>
        </a:accent5>
        <a:accent6>
          <a:srgbClr val="B98AB9"/>
        </a:accent6>
        <a:hlink>
          <a:srgbClr val="2AA22D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9">
        <a:dk1>
          <a:srgbClr val="57ABFF"/>
        </a:dk1>
        <a:lt1>
          <a:srgbClr val="CCECFF"/>
        </a:lt1>
        <a:dk2>
          <a:srgbClr val="000099"/>
        </a:dk2>
        <a:lt2>
          <a:srgbClr val="003366"/>
        </a:lt2>
        <a:accent1>
          <a:srgbClr val="225EA6"/>
        </a:accent1>
        <a:accent2>
          <a:srgbClr val="6600CC"/>
        </a:accent2>
        <a:accent3>
          <a:srgbClr val="E2F4FF"/>
        </a:accent3>
        <a:accent4>
          <a:srgbClr val="4991DA"/>
        </a:accent4>
        <a:accent5>
          <a:srgbClr val="ABB6D0"/>
        </a:accent5>
        <a:accent6>
          <a:srgbClr val="5C00B9"/>
        </a:accent6>
        <a:hlink>
          <a:srgbClr val="C1E64C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10">
        <a:dk1>
          <a:srgbClr val="446EB2"/>
        </a:dk1>
        <a:lt1>
          <a:srgbClr val="BDCFA7"/>
        </a:lt1>
        <a:dk2>
          <a:srgbClr val="123E96"/>
        </a:dk2>
        <a:lt2>
          <a:srgbClr val="336699"/>
        </a:lt2>
        <a:accent1>
          <a:srgbClr val="9CC08E"/>
        </a:accent1>
        <a:accent2>
          <a:srgbClr val="3333CC"/>
        </a:accent2>
        <a:accent3>
          <a:srgbClr val="DBE4D0"/>
        </a:accent3>
        <a:accent4>
          <a:srgbClr val="395D97"/>
        </a:accent4>
        <a:accent5>
          <a:srgbClr val="CBDCC6"/>
        </a:accent5>
        <a:accent6>
          <a:srgbClr val="2D2DB9"/>
        </a:accent6>
        <a:hlink>
          <a:srgbClr val="E8FAB0"/>
        </a:hlink>
        <a:folHlink>
          <a:srgbClr val="0B52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格紋設計範本</Template>
  <TotalTime>926</TotalTime>
  <Words>2347</Words>
  <Application>Microsoft Office PowerPoint</Application>
  <PresentationFormat>如螢幕大小 (4:3)</PresentationFormat>
  <Paragraphs>603</Paragraphs>
  <Slides>40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40</vt:i4>
      </vt:variant>
    </vt:vector>
  </HeadingPairs>
  <TitlesOfParts>
    <vt:vector size="43" baseType="lpstr">
      <vt:lpstr>Default Design</vt:lpstr>
      <vt:lpstr>白底藍綠金屬框設計範本</vt:lpstr>
      <vt:lpstr>WritingDesignTemplate</vt:lpstr>
      <vt:lpstr>牧養計畫 與 門徒訓練</vt:lpstr>
      <vt:lpstr>第一章、 教會管理的原則</vt:lpstr>
      <vt:lpstr>Discipleship Ministry</vt:lpstr>
      <vt:lpstr>Discipleship Ministry</vt:lpstr>
      <vt:lpstr>Discipleship Ministry</vt:lpstr>
      <vt:lpstr>第二章、 方向比速度重要</vt:lpstr>
      <vt:lpstr>Discipleship Ministry</vt:lpstr>
      <vt:lpstr>第三章、 牧養策略</vt:lpstr>
      <vt:lpstr>Discipleship Ministry</vt:lpstr>
      <vt:lpstr>Discipleship Ministry</vt:lpstr>
      <vt:lpstr>Discipleship Ministry</vt:lpstr>
      <vt:lpstr>Discipleship Ministry</vt:lpstr>
      <vt:lpstr>PowerPoint 簡報</vt:lpstr>
      <vt:lpstr>Discipleship Ministry</vt:lpstr>
      <vt:lpstr>Discipleship Ministry</vt:lpstr>
      <vt:lpstr>Discipleship Ministry</vt:lpstr>
      <vt:lpstr>Discipleship Ministry</vt:lpstr>
      <vt:lpstr>Discipleship Ministry</vt:lpstr>
      <vt:lpstr>Discipleship Ministry</vt:lpstr>
      <vt:lpstr>PowerPoint 簡報</vt:lpstr>
      <vt:lpstr>第四章、 牧養的執行</vt:lpstr>
      <vt:lpstr>Discipleship Ministry</vt:lpstr>
      <vt:lpstr>Discipleship Ministry</vt:lpstr>
      <vt:lpstr>Discipleship Ministry</vt:lpstr>
      <vt:lpstr>Discipleship Ministry</vt:lpstr>
      <vt:lpstr>Discipleship Ministry</vt:lpstr>
      <vt:lpstr>Discipleship Ministry</vt:lpstr>
      <vt:lpstr>第五章、監督</vt:lpstr>
      <vt:lpstr>Discipleship Ministry</vt:lpstr>
      <vt:lpstr>Discipleship Ministry</vt:lpstr>
      <vt:lpstr>Discipleship Ministry</vt:lpstr>
      <vt:lpstr>Discipleship Ministry</vt:lpstr>
      <vt:lpstr>Discipleship Ministry</vt:lpstr>
      <vt:lpstr>Discipleship Ministry</vt:lpstr>
      <vt:lpstr>Discipleship Ministry</vt:lpstr>
      <vt:lpstr>Discipleship Ministry</vt:lpstr>
      <vt:lpstr>Discipleship Ministry</vt:lpstr>
      <vt:lpstr>Discipleship Ministry</vt:lpstr>
      <vt:lpstr>Discipleship Ministry</vt:lpstr>
      <vt:lpstr>Discipleship Ministry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獎勵宗教團體興辦社會教化事業 請獎績優事蹟表 </dc:title>
  <dc:creator>Acer Power</dc:creator>
  <cp:lastModifiedBy>user1</cp:lastModifiedBy>
  <cp:revision>55</cp:revision>
  <dcterms:created xsi:type="dcterms:W3CDTF">2006-02-22T12:27:51Z</dcterms:created>
  <dcterms:modified xsi:type="dcterms:W3CDTF">2013-09-30T14:15:08Z</dcterms:modified>
</cp:coreProperties>
</file>