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  <p:sldMasterId id="2147483792" r:id="rId3"/>
    <p:sldMasterId id="2147483804" r:id="rId4"/>
    <p:sldMasterId id="2147483816" r:id="rId5"/>
    <p:sldMasterId id="2147483828" r:id="rId6"/>
    <p:sldMasterId id="2147483840" r:id="rId7"/>
    <p:sldMasterId id="2147483852" r:id="rId8"/>
    <p:sldMasterId id="2147483864" r:id="rId9"/>
    <p:sldMasterId id="2147483876" r:id="rId10"/>
    <p:sldMasterId id="2147483888" r:id="rId11"/>
    <p:sldMasterId id="2147483900" r:id="rId12"/>
    <p:sldMasterId id="2147483912" r:id="rId13"/>
    <p:sldMasterId id="2147483948" r:id="rId14"/>
  </p:sldMasterIdLst>
  <p:notesMasterIdLst>
    <p:notesMasterId r:id="rId98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351" r:id="rId24"/>
    <p:sldId id="350" r:id="rId25"/>
    <p:sldId id="267" r:id="rId26"/>
    <p:sldId id="342" r:id="rId27"/>
    <p:sldId id="341" r:id="rId28"/>
    <p:sldId id="265" r:id="rId29"/>
    <p:sldId id="346" r:id="rId30"/>
    <p:sldId id="347" r:id="rId31"/>
    <p:sldId id="348" r:id="rId32"/>
    <p:sldId id="349" r:id="rId33"/>
    <p:sldId id="269" r:id="rId34"/>
    <p:sldId id="270" r:id="rId35"/>
    <p:sldId id="271" r:id="rId36"/>
    <p:sldId id="272" r:id="rId37"/>
    <p:sldId id="273" r:id="rId38"/>
    <p:sldId id="345" r:id="rId39"/>
    <p:sldId id="275" r:id="rId40"/>
    <p:sldId id="276" r:id="rId41"/>
    <p:sldId id="282" r:id="rId42"/>
    <p:sldId id="283" r:id="rId43"/>
    <p:sldId id="284" r:id="rId44"/>
    <p:sldId id="293" r:id="rId45"/>
    <p:sldId id="285" r:id="rId46"/>
    <p:sldId id="286" r:id="rId47"/>
    <p:sldId id="289" r:id="rId48"/>
    <p:sldId id="288" r:id="rId49"/>
    <p:sldId id="290" r:id="rId50"/>
    <p:sldId id="291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52" r:id="rId69"/>
    <p:sldId id="312" r:id="rId70"/>
    <p:sldId id="313" r:id="rId71"/>
    <p:sldId id="315" r:id="rId72"/>
    <p:sldId id="316" r:id="rId73"/>
    <p:sldId id="317" r:id="rId74"/>
    <p:sldId id="318" r:id="rId75"/>
    <p:sldId id="319" r:id="rId76"/>
    <p:sldId id="320" r:id="rId77"/>
    <p:sldId id="330" r:id="rId78"/>
    <p:sldId id="321" r:id="rId79"/>
    <p:sldId id="322" r:id="rId80"/>
    <p:sldId id="323" r:id="rId81"/>
    <p:sldId id="326" r:id="rId82"/>
    <p:sldId id="327" r:id="rId83"/>
    <p:sldId id="328" r:id="rId84"/>
    <p:sldId id="329" r:id="rId85"/>
    <p:sldId id="331" r:id="rId86"/>
    <p:sldId id="332" r:id="rId87"/>
    <p:sldId id="333" r:id="rId88"/>
    <p:sldId id="334" r:id="rId89"/>
    <p:sldId id="335" r:id="rId90"/>
    <p:sldId id="336" r:id="rId91"/>
    <p:sldId id="324" r:id="rId92"/>
    <p:sldId id="325" r:id="rId93"/>
    <p:sldId id="337" r:id="rId94"/>
    <p:sldId id="338" r:id="rId95"/>
    <p:sldId id="339" r:id="rId96"/>
    <p:sldId id="340" r:id="rId9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D8164-16A8-4B02-8601-4DC7482D49FF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4C1B6-4643-4E4A-B2FC-51F3BA5A15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667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4C1B6-4643-4E4A-B2FC-51F3BA5A158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1895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61582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0816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44825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89030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8029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90981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4052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45506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924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5074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0511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8" name="直線接點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直線接點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684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AD0E6C7-6AD2-45B8-9B6E-FB2F1A01EEDE}" type="datetimeFigureOut">
              <a:rPr lang="zh-TW" altLang="en-US" smtClean="0"/>
              <a:t>2015/7/30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3B340EB-4A05-4FC2-AFC2-9EDC1A9DA6B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55576" y="2060848"/>
            <a:ext cx="7632848" cy="432048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prstClr val="black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+mj-cs"/>
              </a:rPr>
              <a:t>生命教育教材校園推廣的</a:t>
            </a:r>
            <a:r>
              <a:rPr lang="en-US" altLang="zh-TW" sz="4800" b="1" dirty="0">
                <a:solidFill>
                  <a:prstClr val="black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+mj-cs"/>
              </a:rPr>
              <a:t/>
            </a:r>
            <a:br>
              <a:rPr lang="en-US" altLang="zh-TW" sz="4800" b="1" dirty="0">
                <a:solidFill>
                  <a:prstClr val="black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+mj-cs"/>
              </a:rPr>
            </a:br>
            <a:r>
              <a:rPr lang="zh-TW" altLang="en-US" sz="4800" b="1" dirty="0">
                <a:solidFill>
                  <a:prstClr val="black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+mj-cs"/>
              </a:rPr>
              <a:t>策略與實務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5356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9552" y="404664"/>
            <a:ext cx="8147248" cy="597666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sz="3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志工團隊組織如下：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3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</a:t>
            </a:r>
            <a:r>
              <a:rPr lang="zh-TW" altLang="zh-TW" sz="3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本會生命教育志工團隊隸屬於傳道部，傳到部長一位，由長老擔任之。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3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</a:t>
            </a:r>
            <a:r>
              <a:rPr lang="zh-TW" altLang="zh-TW" sz="3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傳道部下設生命教育志工團隊召集人及志工。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sz="3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召集人負責志工之組織、督導、訓練與學校接洽或聯絡。</a:t>
            </a:r>
            <a:r>
              <a:rPr lang="en-US" altLang="zh-TW" sz="3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</a:t>
            </a:r>
            <a:endParaRPr lang="zh-TW" altLang="zh-TW" sz="3600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5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9552" y="548680"/>
            <a:ext cx="8147248" cy="547112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1</a:t>
            </a: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、志工來源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教會</a:t>
            </a: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的弟兄姊妹、跨教會的弟兄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姊</a:t>
            </a:r>
            <a:r>
              <a:rPr lang="en-US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妹</a:t>
            </a: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讀書會</a:t>
            </a: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、小組查經、退休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老師、學</a:t>
            </a:r>
            <a:endParaRPr lang="en-US" altLang="zh-TW" sz="32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校</a:t>
            </a: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志工及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學生家長</a:t>
            </a:r>
            <a:endParaRPr lang="en-US" altLang="zh-TW" sz="32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2</a:t>
            </a: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 志工的來源招募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41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457200" y="476672"/>
            <a:ext cx="8229600" cy="60486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304800" algn="l"/>
                <a:tab pos="457200" algn="l"/>
              </a:tabLst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緣 起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30480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○○基督長老教會（以下簡稱本會）推動生命教育工作多年，自○○○○起本會在各學校推動「生命教育」，透過輔導課程和相關活動培養學建立人與人、人自己、人與環境、人與宇宙的關係和提升品格的能力，迄今已○年。自○○○○年起，本會同時進入各國小實施晨光說故事及生命教育，迄今已經進入第○年，希望透過生命教育的推動，幫助兒童認識生命的意義與存在的價值，建構孩子健全的生命品格、進而欣賞生命、珍愛生命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30480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本會本著「教養孩童，使他走當行的道，就是到老他也不偏離。」（箴言二十二：６）這樣的理念，開辦以來超過○人次學童受益，也從學校、學生、家長，獲得支持與肯定。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92696"/>
            <a:ext cx="33147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74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457200" y="476672"/>
            <a:ext cx="8229600" cy="5976664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304800" algn="l"/>
                <a:tab pos="457200" algn="l"/>
              </a:tabLst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計畫目標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</a:t>
            </a: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透過小朋友能理解的故事方式，幫助兒童認識生命的價值與意義，建構孩子健全的生命品格。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304800" algn="l"/>
                <a:tab pos="457200" algn="l"/>
              </a:tabLst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招募對象：有愛心、</a:t>
            </a:r>
            <a:r>
              <a:rPr lang="zh-TW" altLang="zh-TW" b="1" kern="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新細明體"/>
              </a:rPr>
              <a:t>耐心、對兒童有服務的熱忱。（歡迎青少年加入）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304800" algn="l"/>
                <a:tab pos="457200" algn="l"/>
              </a:tabLst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報名方式：即日起請將報名表繳交主辦單位。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304800" algn="l"/>
                <a:tab pos="457200" algn="l"/>
              </a:tabLst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訓練時間：自○○○○年○月○日起，每週○○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304800" algn="l"/>
                <a:tab pos="457200" algn="l"/>
              </a:tabLst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訓練地點：○○基督長老教會（地址）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304800" algn="l"/>
                <a:tab pos="457200" algn="l"/>
              </a:tabLst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活動費用：免 費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304800" algn="l"/>
                <a:tab pos="457200" algn="l"/>
              </a:tabLst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服務時間： ○○學年度第○學期自○○年○月至○○年○月（每週○次）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304800" algn="l"/>
                <a:tab pos="457200" algn="l"/>
              </a:tabLst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服務對象：本計畫以○○鎮各國小學童為主。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304800" algn="l"/>
                <a:tab pos="457200" algn="l"/>
              </a:tabLst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服務內容：晨光說故事及活動帶動志工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304800" algn="l"/>
                <a:tab pos="457200" algn="l"/>
              </a:tabLst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主辦單位：○○基督長老教會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304800" algn="l"/>
                <a:tab pos="457200" algn="l"/>
              </a:tabLst>
            </a:pPr>
            <a:r>
              <a:rPr lang="zh-TW" altLang="zh-TW" b="1" kern="100" dirty="0">
                <a:solidFill>
                  <a:srgbClr val="000000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聯絡電話：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altLang="zh-TW" b="1" kern="100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zh-TW" altLang="zh-TW" b="1" kern="100" dirty="0">
              <a:cs typeface="Times New Roman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359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457200" y="548680"/>
            <a:ext cx="8229600" cy="5832648"/>
          </a:xfrm>
        </p:spPr>
        <p:txBody>
          <a:bodyPr/>
          <a:lstStyle/>
          <a:p>
            <a:pPr marL="0" indent="0">
              <a:buNone/>
            </a:pPr>
            <a:r>
              <a:rPr lang="en-US" altLang="zh-TW" b="1" dirty="0" smtClean="0">
                <a:solidFill>
                  <a:srgbClr val="000000"/>
                </a:solidFill>
                <a:ea typeface="標楷體"/>
                <a:cs typeface="Times New Roman"/>
              </a:rPr>
              <a:t>          </a:t>
            </a:r>
            <a:r>
              <a:rPr lang="zh-TW" altLang="zh-TW" b="1" dirty="0" smtClean="0">
                <a:solidFill>
                  <a:srgbClr val="000000"/>
                </a:solidFill>
                <a:ea typeface="標楷體"/>
                <a:cs typeface="Times New Roman"/>
              </a:rPr>
              <a:t>○○教會晨光</a:t>
            </a:r>
            <a:r>
              <a:rPr lang="zh-TW" altLang="zh-TW" b="1" dirty="0">
                <a:solidFill>
                  <a:srgbClr val="000000"/>
                </a:solidFill>
                <a:ea typeface="標楷體"/>
                <a:cs typeface="Times New Roman"/>
              </a:rPr>
              <a:t>講故事</a:t>
            </a:r>
            <a:r>
              <a:rPr lang="zh-TW" altLang="zh-TW" b="1" dirty="0" smtClean="0">
                <a:solidFill>
                  <a:srgbClr val="000000"/>
                </a:solidFill>
                <a:ea typeface="標楷體"/>
                <a:cs typeface="Times New Roman"/>
              </a:rPr>
              <a:t>報名表</a:t>
            </a:r>
            <a:endParaRPr lang="en-US" altLang="zh-TW" b="1" dirty="0" smtClean="0">
              <a:solidFill>
                <a:srgbClr val="000000"/>
              </a:solidFill>
              <a:ea typeface="標楷體"/>
              <a:cs typeface="Times New Roman"/>
            </a:endParaRPr>
          </a:p>
          <a:p>
            <a:pPr marL="0" indent="0">
              <a:buNone/>
            </a:pPr>
            <a:endParaRPr lang="en-US" altLang="zh-TW" b="1" dirty="0">
              <a:solidFill>
                <a:srgbClr val="000000"/>
              </a:solidFill>
              <a:ea typeface="標楷體"/>
              <a:cs typeface="Times New Roman"/>
            </a:endParaRPr>
          </a:p>
          <a:p>
            <a:pPr marL="0" indent="0">
              <a:buNone/>
            </a:pP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719140"/>
              </p:ext>
            </p:extLst>
          </p:nvPr>
        </p:nvGraphicFramePr>
        <p:xfrm>
          <a:off x="1331640" y="1772816"/>
          <a:ext cx="6048668" cy="3150959"/>
        </p:xfrm>
        <a:graphic>
          <a:graphicData uri="http://schemas.openxmlformats.org/drawingml/2006/table">
            <a:tbl>
              <a:tblPr/>
              <a:tblGrid>
                <a:gridCol w="621866"/>
                <a:gridCol w="1475829"/>
                <a:gridCol w="907572"/>
                <a:gridCol w="1022358"/>
                <a:gridCol w="903157"/>
                <a:gridCol w="43180"/>
                <a:gridCol w="1074706"/>
              </a:tblGrid>
              <a:tr h="1315671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姓名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性別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□男□女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出生日期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655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電話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手機 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專長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5978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住址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志工手冊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□有□無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14655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備註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1550541" y="5189666"/>
            <a:ext cx="1826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711835" algn="just"/>
            <a:r>
              <a:rPr lang="zh-TW" altLang="zh-TW" b="1" kern="100" dirty="0">
                <a:solidFill>
                  <a:srgbClr val="000000"/>
                </a:solidFill>
                <a:ea typeface="標楷體"/>
                <a:cs typeface="Times New Roman"/>
              </a:rPr>
              <a:t>經手人：</a:t>
            </a:r>
            <a:endParaRPr lang="zh-TW" altLang="zh-TW" sz="1600" kern="100" dirty="0">
              <a:solidFill>
                <a:prstClr val="black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297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四、執行方式：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1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、拜會學校：檢送「生命教育教學活動計畫書」拜會校長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</a:t>
            </a:r>
            <a:endParaRPr lang="en-US" altLang="zh-TW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</a:t>
            </a: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輔導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室主任。 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2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、編寫教案：利用寒暑假期間規劃次一學期教材，並寫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編寫</a:t>
            </a:r>
            <a:endParaRPr lang="en-US" altLang="zh-TW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每一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單元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教案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。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3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、定期辦理師資訓練。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4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、定期召開同工會議。每學期召開三次同工會議，分別為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開</a:t>
            </a:r>
            <a:endParaRPr lang="en-US" altLang="zh-TW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學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前、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期中及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期末檢討會。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5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、同工會議：每週或每兩週辦理同工會一次，藉由彼此的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聚</a:t>
            </a:r>
            <a:endParaRPr lang="en-US" altLang="zh-TW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集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討論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分享相互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鼓勵。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50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832648"/>
          </a:xfrm>
        </p:spPr>
        <p:txBody>
          <a:bodyPr>
            <a:normAutofit/>
          </a:bodyPr>
          <a:lstStyle/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6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、配合節期活動：復活節、母親節、聖誕節安排戲劇演出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。</a:t>
            </a:r>
            <a:endParaRPr lang="en-US" altLang="zh-TW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（</a:t>
            </a: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1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）、舉辦「聖誕嘉年華」活動，邀請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各合</a:t>
            </a:r>
            <a:endParaRPr lang="en-US" altLang="zh-TW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作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學校，聯合舉辦溫馨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聖誕節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。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（</a:t>
            </a: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2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）、期末問卷調查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：課程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接近尾聲時，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製</a:t>
            </a:r>
            <a:endParaRPr lang="en-US" altLang="zh-TW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作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老師、學生問卷調查表，透過問卷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可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以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瞭解教師及學生對生命教育課程的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看</a:t>
            </a:r>
            <a:endParaRPr lang="en-US" altLang="zh-TW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法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與意見。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39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7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</a:t>
            </a: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代禱：校園事工是一場爭戰，多禱告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多</a:t>
            </a:r>
            <a:endParaRPr lang="en-US" altLang="zh-TW" sz="32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有</a:t>
            </a: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力量，每日為學生提名禱告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、兒童心</a:t>
            </a:r>
            <a:endParaRPr lang="en-US" altLang="zh-TW" sz="32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靈</a:t>
            </a: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成長學習、與學校老師的互動代禱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，</a:t>
            </a:r>
            <a:endParaRPr lang="en-US" altLang="zh-TW" sz="32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為</a:t>
            </a: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每位志工的身體健康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、課程</a:t>
            </a: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準備及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靈</a:t>
            </a:r>
            <a:endParaRPr lang="en-US" altLang="zh-TW" sz="32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命</a:t>
            </a: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成長代禱。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975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/>
          </a:bodyPr>
          <a:lstStyle/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8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、期末結業式活動：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舉辦聯合結業式，邀請校長、輔導室主任頒獎與致詞，並安排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學生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分享或表演。其目的：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（</a:t>
            </a: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1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） 藉由成果發表，呈現課程完整的結束，讓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師</a:t>
            </a:r>
            <a:endParaRPr lang="en-US" altLang="zh-TW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生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互相祝福。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（</a:t>
            </a: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2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） 藉由正式的結業式表揚來鼓勵學生。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（</a:t>
            </a: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3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） 藉由學生的分享或成果展示讓校方看到成果。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（</a:t>
            </a: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4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） 藉由結業式宣揚福音，認識教會、邀請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學生</a:t>
            </a:r>
            <a:endParaRPr lang="en-US" altLang="zh-TW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星期日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到教會。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077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/>
          <a:lstStyle/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kern="100" dirty="0" smtClean="0">
                <a:cs typeface="Times New Roman"/>
              </a:rPr>
              <a:t>         </a:t>
            </a:r>
            <a:r>
              <a:rPr lang="zh-TW" altLang="zh-TW" sz="36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學校</a:t>
            </a:r>
            <a:r>
              <a:rPr lang="zh-TW" altLang="zh-TW" sz="3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教育是知識的傳遞，生命教育是分享生命的體驗，把經驗分享傳遞出去。透過陪伴、鼓勵，遊戲互動等的方式，教導孩子欣賞、尊重生命，讓孩童在愛中經歷改變，孩子的改變自然就會提昇學校對生命教育的認知，有利於落實學校生命教育之教學成效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29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229600" cy="597666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sz="3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一、「生命教育」與「基督教教育」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3600" b="1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</a:t>
            </a:r>
            <a:r>
              <a:rPr lang="zh-TW" altLang="zh-TW" sz="3600" b="1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「基督教教育」就是一種關乎生命的教育，藉著耶穌基督裡的能力去改變人的生命。透過基督教教育可以幫助學生共同探索有關生命的問題、追尋人生意義和價值、並活得更豐盛的生命。</a:t>
            </a:r>
            <a:endParaRPr lang="zh-TW" altLang="en-US" sz="3600" b="1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98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76064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zh-TW" altLang="en-US" sz="114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計畫書</a:t>
            </a:r>
            <a:endParaRPr lang="en-US" altLang="zh-TW" sz="11400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zh-TW" altLang="zh-TW" sz="51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國小生命教育教學活動計劃</a:t>
            </a:r>
            <a:endParaRPr lang="zh-TW" altLang="zh-TW" sz="51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70000"/>
              </a:lnSpc>
              <a:buFont typeface="+mj-lt"/>
              <a:buAutoNum type="arabicPeriod"/>
              <a:tabLst>
                <a:tab pos="304800" algn="l"/>
                <a:tab pos="457200" algn="l"/>
              </a:tabLst>
            </a:pPr>
            <a:r>
              <a:rPr lang="zh-TW" altLang="zh-TW" sz="51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計畫宗旨：有鑒於近年來自殺案件、家庭悲劇及各樣社會事件頻傳，令社會大眾感到</a:t>
            </a:r>
            <a:r>
              <a:rPr lang="zh-TW" altLang="zh-TW" sz="51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憂心</a:t>
            </a:r>
            <a:r>
              <a:rPr lang="zh-TW" altLang="zh-TW" sz="51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與無力，依據教育部在各級學校推動「生命教育」的理念，從培養學童</a:t>
            </a:r>
            <a:r>
              <a:rPr lang="zh-TW" altLang="zh-TW" sz="51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對生命</a:t>
            </a:r>
            <a:r>
              <a:rPr lang="zh-TW" altLang="zh-TW" sz="51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的尊重開始做起，共同致力推展國小生命教育，深深期盼能從教育體制紮根、在學校落實足夠的自我生命價值與品格道德的教導。</a:t>
            </a:r>
            <a:endParaRPr lang="zh-TW" altLang="zh-TW" sz="51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TW" sz="51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 </a:t>
            </a:r>
            <a:endParaRPr lang="zh-TW" altLang="zh-TW" sz="51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buNone/>
            </a:pPr>
            <a:endParaRPr lang="en-US" altLang="zh-TW" sz="4800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zh-TW" altLang="en-US" sz="4800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557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5894115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2</a:t>
            </a:r>
            <a:r>
              <a:rPr lang="zh-TW" altLang="en-US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計畫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目標：以融入課程的教學及多元方式進行，包括繪本、遊戲、詩歌教唱、體驗活動、 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影片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欣賞、角色扮演等方式，以不說教的方式，幫助兒童認識生命的意義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與存在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的價值，建構孩子健全的生命品格、進而欣賞生命、珍愛生命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3</a:t>
            </a:r>
            <a:r>
              <a:rPr lang="zh-TW" altLang="en-US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適用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對象：本計畫以國小級學童為主。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 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466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04656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4</a:t>
            </a:r>
            <a:r>
              <a:rPr lang="zh-TW" altLang="en-US" b="1" kern="100" dirty="0" smtClean="0">
                <a:latin typeface="新細明體"/>
                <a:ea typeface="新細明體"/>
                <a:cs typeface="Times New Roman"/>
              </a:rPr>
              <a:t>、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上課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時段：</a:t>
            </a:r>
          </a:p>
          <a:p>
            <a:pPr lvl="1">
              <a:lnSpc>
                <a:spcPct val="150000"/>
              </a:lnSpc>
              <a:buFont typeface="+mj-lt"/>
              <a:buAutoNum type="arabicPeriod"/>
              <a:tabLst>
                <a:tab pos="533400" algn="l"/>
                <a:tab pos="914400" algn="l"/>
              </a:tabLst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綜合活動學習領域。</a:t>
            </a:r>
          </a:p>
          <a:p>
            <a:pPr lvl="1">
              <a:lnSpc>
                <a:spcPct val="150000"/>
              </a:lnSpc>
              <a:buFont typeface="+mj-lt"/>
              <a:buAutoNum type="arabicPeriod"/>
              <a:tabLst>
                <a:tab pos="533400" algn="l"/>
                <a:tab pos="914400" algn="l"/>
              </a:tabLst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國民小學晨光時間、導師時間、彈性課程時間、融入各學習領域教學時間。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5</a:t>
            </a:r>
            <a:r>
              <a:rPr lang="zh-TW" altLang="en-US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</a:t>
            </a: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. 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自開學第二週以後開始上課，每週上課一次，共計十二次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。</a:t>
            </a: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6</a:t>
            </a:r>
            <a:r>
              <a:rPr lang="zh-TW" altLang="en-US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活動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時間：本計畫以一個學期為原則。</a:t>
            </a:r>
          </a:p>
          <a:p>
            <a:endParaRPr lang="zh-TW" altLang="en-US" b="1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15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7</a:t>
            </a:r>
            <a:r>
              <a:rPr lang="zh-TW" altLang="en-US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舉辦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地點：各合作學校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。</a:t>
            </a: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 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8</a:t>
            </a:r>
            <a:r>
              <a:rPr lang="zh-TW" altLang="en-US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課程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介紹：生命教育教材共有</a:t>
            </a: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2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套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第一套教材：發現生命之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美</a:t>
            </a:r>
            <a:endParaRPr lang="en-US" altLang="zh-TW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第二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套教材：為生命加分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第一套課程：發現生命之美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目 標：引導孩子發現生命之美，進而欣賞生命、珍愛生命。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816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666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第二套課程：為生命加分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目標：「紮根愈深，樹愈茁壯」讓我們看見再深耕的結果，生命在加分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。</a:t>
            </a:r>
            <a:endParaRPr lang="en-US" altLang="zh-TW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8</a:t>
            </a:r>
            <a:r>
              <a:rPr lang="zh-TW" altLang="en-US" b="1" kern="100" dirty="0" smtClean="0">
                <a:latin typeface="新細明體"/>
                <a:ea typeface="新細明體"/>
                <a:cs typeface="Times New Roman"/>
              </a:rPr>
              <a:t>、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執行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方式：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1">
              <a:lnSpc>
                <a:spcPct val="150000"/>
              </a:lnSpc>
              <a:buFont typeface="+mj-lt"/>
              <a:buAutoNum type="arabicPeriod"/>
              <a:tabLst>
                <a:tab pos="533400" algn="l"/>
                <a:tab pos="914400" algn="l"/>
              </a:tabLst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辦理服務說明會與拜會學校，促進瞭解和參與。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1">
              <a:lnSpc>
                <a:spcPct val="150000"/>
              </a:lnSpc>
              <a:buFont typeface="+mj-lt"/>
              <a:buAutoNum type="arabicPeriod"/>
              <a:tabLst>
                <a:tab pos="533400" algn="l"/>
                <a:tab pos="914400" algn="l"/>
              </a:tabLst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辦理志工招募訓練，提升輔導知能及專業倫理。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1">
              <a:lnSpc>
                <a:spcPct val="150000"/>
              </a:lnSpc>
              <a:buFont typeface="+mj-lt"/>
              <a:buAutoNum type="arabicPeriod"/>
              <a:tabLst>
                <a:tab pos="533400" algn="l"/>
                <a:tab pos="914400" algn="l"/>
              </a:tabLst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期末評估實施成效，調查分析和回饋改進。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1">
              <a:lnSpc>
                <a:spcPct val="150000"/>
              </a:lnSpc>
              <a:buFont typeface="+mj-lt"/>
              <a:buAutoNum type="arabicPeriod"/>
              <a:tabLst>
                <a:tab pos="533400" algn="l"/>
                <a:tab pos="914400" algn="l"/>
              </a:tabLst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辦理成果發表會。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endParaRPr lang="zh-TW" altLang="zh-TW" b="1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buNone/>
            </a:pP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2321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20680"/>
          </a:xfrm>
        </p:spPr>
        <p:txBody>
          <a:bodyPr>
            <a:normAutofit fontScale="92500"/>
          </a:bodyPr>
          <a:lstStyle/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9</a:t>
            </a:r>
            <a:r>
              <a:rPr lang="zh-TW" altLang="en-US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人力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運用：本會設有生命教育志工團隊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督導</a:t>
            </a:r>
            <a:endParaRPr lang="en-US" altLang="zh-TW" sz="28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           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人員，負責進行志工之組織、訓練</a:t>
            </a:r>
            <a:endParaRPr lang="en-US" altLang="zh-TW" sz="28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           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與學校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接洽、聯絡。生命教育志工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團</a:t>
            </a:r>
            <a:endParaRPr lang="en-US" altLang="zh-TW" sz="28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          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隊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除本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會主日學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校教師外，並由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社區</a:t>
            </a:r>
            <a:endParaRPr lang="en-US" altLang="zh-TW" sz="28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          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志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工組成，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志工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的審核挑選，必須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接</a:t>
            </a:r>
            <a:endParaRPr lang="en-US" altLang="zh-TW" sz="28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          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受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志工基礎訓練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、課程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教學訓練、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與</a:t>
            </a:r>
            <a:endParaRPr lang="en-US" altLang="zh-TW" sz="28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         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輔導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知能訓練。生命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教育志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工團隊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召</a:t>
            </a:r>
            <a:endParaRPr lang="en-US" altLang="zh-TW" sz="28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        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集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人負責志工督導，透過志工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團隊固</a:t>
            </a:r>
            <a:endParaRPr lang="en-US" altLang="zh-TW" sz="28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        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定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會議與備課，進行督導和支援的工作。</a:t>
            </a:r>
            <a:endParaRPr lang="zh-TW" altLang="zh-TW" sz="28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endParaRPr lang="zh-TW" altLang="en-US" sz="2800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447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04656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10.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經費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預算：本輔導計畫為志願服務，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實施經費</a:t>
            </a:r>
            <a:endParaRPr lang="en-US" altLang="zh-TW" sz="28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          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由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主辦單位自行籌措，不向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學生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及</a:t>
            </a:r>
            <a:endParaRPr lang="en-US" altLang="zh-TW" sz="28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           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申請學校收取任何費用。</a:t>
            </a:r>
            <a:endParaRPr lang="zh-TW" altLang="zh-TW" sz="2800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11</a:t>
            </a: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.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預期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成效：透過輔導課程教學和相關活動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，培</a:t>
            </a:r>
            <a:endParaRPr lang="en-US" altLang="zh-TW" sz="28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          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養學童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有健全的品格，讓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他們在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愛</a:t>
            </a:r>
            <a:endParaRPr lang="en-US" altLang="zh-TW" sz="28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            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的關懷和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正確的引導裡，活潑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健康</a:t>
            </a:r>
            <a:endParaRPr lang="en-US" altLang="zh-TW" sz="2800" b="1" kern="100" dirty="0" smtClean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en-US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             </a:t>
            </a:r>
            <a:r>
              <a:rPr lang="zh-TW" altLang="zh-TW" sz="28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快樂</a:t>
            </a:r>
            <a:r>
              <a:rPr lang="zh-TW" altLang="zh-TW" sz="28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的成長。</a:t>
            </a:r>
            <a:endParaRPr lang="zh-TW" altLang="zh-TW" sz="28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buNone/>
            </a:pPr>
            <a:endParaRPr lang="zh-TW" altLang="en-US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14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  <a:tabLst>
                <a:tab pos="304800" algn="l"/>
                <a:tab pos="457200" algn="l"/>
              </a:tabLst>
            </a:pPr>
            <a:r>
              <a:rPr lang="en-US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12.</a:t>
            </a:r>
            <a:r>
              <a:rPr lang="zh-TW" altLang="zh-TW" sz="32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辦理</a:t>
            </a: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單位</a:t>
            </a:r>
            <a:endParaRPr lang="zh-TW" altLang="zh-TW" sz="32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指 導 單 位：台灣○○○○協會</a:t>
            </a:r>
            <a:endParaRPr lang="zh-TW" altLang="zh-TW" sz="32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主 辦 單 位：○○基督長老教會</a:t>
            </a:r>
            <a:endParaRPr lang="zh-TW" altLang="zh-TW" sz="32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承 辦 單 位：○○教會生命教育志工團隊</a:t>
            </a:r>
            <a:endParaRPr lang="zh-TW" altLang="zh-TW" sz="32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sz="32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協 辦 單 位：各合作學校</a:t>
            </a:r>
            <a:endParaRPr lang="zh-TW" altLang="zh-TW" sz="32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40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b="1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     大甲</a:t>
            </a:r>
            <a:r>
              <a:rPr lang="zh-TW" altLang="en-US" sz="2800" b="1" dirty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教會在</a:t>
            </a:r>
            <a:r>
              <a:rPr lang="zh-TW" altLang="en-US" sz="2800" b="1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文昌</a:t>
            </a:r>
            <a:r>
              <a:rPr lang="zh-TW" altLang="en-US" sz="2800" b="1" dirty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國小與順天</a:t>
            </a:r>
            <a:r>
              <a:rPr lang="zh-TW" altLang="en-US" sz="2800" b="1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國小的生命教育</a:t>
            </a:r>
            <a:endParaRPr lang="en-US" altLang="zh-TW" sz="2800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en-US" altLang="zh-TW" sz="2800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zh-TW" altLang="en-US" sz="2800" b="1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  <p:pic>
        <p:nvPicPr>
          <p:cNvPr id="1026" name="Picture 2" descr="D:\2015總會生命教育\相片\IMG_08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592392" cy="51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48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620688"/>
            <a:ext cx="8229600" cy="576064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詩歌</a:t>
            </a:r>
            <a:endParaRPr lang="en-US" altLang="zh-TW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zh-TW" altLang="en-US" b="1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  <p:pic>
        <p:nvPicPr>
          <p:cNvPr id="2050" name="Picture 2" descr="D:\2015總會生命教育\相片\IMG_09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66440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8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zh-TW" sz="3600" b="1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「生命教育」是關懷生命的由來及生命成長的問題。人生的意義和價值必須是經過對生命的思考和反省而來的。基督教教育是要幫助人透過對生命的思考、反省，尋找出現代人生的意義和價值。</a:t>
            </a:r>
            <a:endParaRPr lang="zh-TW" altLang="en-US" sz="3600" b="1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4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83264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體驗遊戲</a:t>
            </a:r>
            <a:endParaRPr lang="en-US" altLang="zh-TW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zh-TW" altLang="en-US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  <p:pic>
        <p:nvPicPr>
          <p:cNvPr id="3074" name="Picture 2" descr="D:\2015總會生命教育\相片\IMG_0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24744"/>
            <a:ext cx="8128000" cy="53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18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83568" y="548680"/>
            <a:ext cx="7776864" cy="5976664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1266" name="Picture 2" descr="D:\2015總會生命教育\相片\P10909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4887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體驗遊戲</a:t>
            </a:r>
            <a:endParaRPr lang="en-US" altLang="zh-TW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zh-TW" altLang="en-US" b="1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  <p:pic>
        <p:nvPicPr>
          <p:cNvPr id="4099" name="Picture 3" descr="D:\2015總會生命教育\相片\特別之美 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03596"/>
            <a:ext cx="7848872" cy="494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73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體驗遊戲</a:t>
            </a:r>
            <a:endParaRPr lang="en-US" altLang="zh-TW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zh-TW" altLang="en-US" b="1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  <p:pic>
        <p:nvPicPr>
          <p:cNvPr id="5122" name="Picture 2" descr="D:\2015總會生命教育\相片\特別之美 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57995"/>
            <a:ext cx="7956376" cy="51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96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229600" cy="612068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課程結業給學生的禮物</a:t>
            </a:r>
            <a:endParaRPr lang="en-US" altLang="zh-TW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zh-TW" altLang="en-US" b="1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  <p:pic>
        <p:nvPicPr>
          <p:cNvPr id="7170" name="Picture 2" descr="D:\2015總會生命教育\相片\特別之美 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41682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9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229600" cy="5976664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結業式</a:t>
            </a:r>
            <a:endParaRPr lang="en-US" altLang="zh-TW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zh-TW" altLang="en-US" b="1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  <p:pic>
        <p:nvPicPr>
          <p:cNvPr id="8194" name="Picture 2" descr="D:\2015總會生命教育\相片\P1070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92088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8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2015總會生命教育\相片\P107017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1" y="332656"/>
            <a:ext cx="813690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7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2015總會生命教育\相片\P105069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32656"/>
            <a:ext cx="813690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2015總會生命教育\相片\P107018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3" y="620688"/>
            <a:ext cx="813690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75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2015總會生命教育\相片\P107017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476672"/>
            <a:ext cx="82089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5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97666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基督教教育是要幫助人透過對生命的思考、反省，尋找出現代人生的意義和價值。在基督教教育的內涵是可以協助落實生命教育課程的設計；在開闊課程的領域上，如：「生命」、「人生」、「生死」、「倫理」等課題的探究，及生命成長中所需的「時間」、「空間」、「素質」上的超越，及對如何面對多元社會所發生的問題。幫助學生學習尊重、珍惜自己的生命及接納別人的生命，塑造一個祥和、寬容的社會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971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2015總會生命教育\相片\P107017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76672"/>
            <a:ext cx="806489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7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2015總會生命教育\相片\100_08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548680"/>
            <a:ext cx="770485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8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2015總會生命教育\相片\P107017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731838"/>
            <a:ext cx="8064896" cy="557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84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2015總會生命教育\相片\P107015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5" y="404664"/>
            <a:ext cx="82809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07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2015總會生命教育\相片\IMG_037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5" y="404664"/>
            <a:ext cx="835292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0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2015總會生命教育\相片\IMG_038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3" y="476672"/>
            <a:ext cx="820891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9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2015總會生命教育\相片\P101003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9" y="404664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8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2015總會生命教育\相片\特別之美 1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5" y="404664"/>
            <a:ext cx="828092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2015總會生命教育\相片\特別之美 1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404664"/>
            <a:ext cx="835292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2015總會生命教育\相片\特別之美 1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3" y="404664"/>
            <a:ext cx="820891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1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一、師資培訓：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（一）認識生命教育教材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1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、發現命之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美</a:t>
            </a:r>
            <a:r>
              <a:rPr lang="zh-TW" altLang="en-US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</a:t>
            </a: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2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、為生命加分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為要進入校園參與生命教育的事工，教會要開始舉辦師資培訓及課程研 </a:t>
            </a: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討會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。</a:t>
            </a:r>
          </a:p>
          <a:p>
            <a:pPr marL="49530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1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、總會生命教育課程培訓：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      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為使志工老師熟悉總會所編「發現生命之美」、「為生命加分」生命教育教材，更讓所有參與的生命教育服事的同工對生命教育有更進一步的認識。</a:t>
            </a:r>
          </a:p>
          <a:p>
            <a:pPr marL="49530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2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、參加總會舉辦之「生命教育種子講師培訓營」</a:t>
            </a:r>
            <a:r>
              <a:rPr lang="zh-TW" altLang="zh-TW" kern="100" dirty="0">
                <a:cs typeface="Times New Roman"/>
              </a:rPr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91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457200" y="332656"/>
            <a:ext cx="8229600" cy="6264696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   </a:t>
            </a:r>
            <a:r>
              <a:rPr lang="zh-TW" altLang="en-US" b="1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公英教會在大同學小與崇明國小生命教育</a:t>
            </a:r>
            <a:endParaRPr lang="en-US" altLang="zh-TW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26626" name="Picture 2" descr="D:\2015總會生命教育\相片\100_9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57" y="1097905"/>
            <a:ext cx="6950075" cy="52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6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2015總會生命教育\相片\100_914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5" y="404664"/>
            <a:ext cx="813690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1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2015總會生命教育\相片\100_914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1" y="476672"/>
            <a:ext cx="806489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6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2015總會生命教育\相片\100_096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32656"/>
            <a:ext cx="828092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1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2015總會生命教育\相片\100_096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32656"/>
            <a:ext cx="820891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92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8064896" cy="6480720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公英教會在大同國小生命</a:t>
            </a:r>
            <a:r>
              <a:rPr lang="zh-TW" altLang="en-US" sz="3600" b="1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教育</a:t>
            </a:r>
            <a:endParaRPr lang="en-US" altLang="zh-TW" sz="3600" b="1" dirty="0" smtClean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  <a:p>
            <a:endParaRPr lang="zh-TW" altLang="en-US" sz="3600" b="1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268760"/>
            <a:ext cx="8059737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5732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2015總會生命教育\相片\P604338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332656"/>
            <a:ext cx="835292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8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2015總會生命教育\相片\P604339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04664"/>
            <a:ext cx="820891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1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1078056"/>
          </a:xfrm>
        </p:spPr>
        <p:txBody>
          <a:bodyPr/>
          <a:lstStyle/>
          <a:p>
            <a:r>
              <a:rPr lang="zh-TW" altLang="en-US" b="1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大甲教會聖誕嘉年華</a:t>
            </a:r>
            <a:endParaRPr lang="zh-TW" altLang="en-US" b="1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  <p:pic>
        <p:nvPicPr>
          <p:cNvPr id="34818" name="Picture 2" descr="D:\2015總會生命教育\相片\DSC0002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96752"/>
            <a:ext cx="842493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1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2015總會生命教育\相片\100_131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76672"/>
            <a:ext cx="849694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55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8229600" cy="597666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二、成立生命教育志工隊： 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　</a:t>
            </a: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1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、志工來源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2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 志工的來源招募（製作傳單）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3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、志工團隊組織如下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①生命教育志工團隊隸屬於傳道部，傳道部長一位，由長老擔任之。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②傳道部下設生命教育志工團隊召集人及志工。</a:t>
            </a: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</a:t>
            </a:r>
            <a:r>
              <a:rPr lang="zh-TW" altLang="zh-TW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③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召集人負責志工之組織、督導、訓練與學校接洽或聯絡。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430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2015總會生命教育\相片\100_135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404664"/>
            <a:ext cx="856895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96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2015總會生命教育\相片\100_135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404664"/>
            <a:ext cx="835292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90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2015總會生命教育\相片\100_135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04664"/>
            <a:ext cx="828092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99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664639" cy="11430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大同學校生命教育體驗營</a:t>
            </a:r>
            <a:endParaRPr lang="zh-TW" altLang="en-US" b="1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  <p:pic>
        <p:nvPicPr>
          <p:cNvPr id="40962" name="Picture 2" descr="D:\2015總會生命教育\相片\DSCF427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980728"/>
            <a:ext cx="828092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57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2015總會生命教育\相片\DSCF459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476672"/>
            <a:ext cx="828092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9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2015總會生命教育\相片\DSCF425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548680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2015總會生命教育\相片\DSCF426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76672"/>
            <a:ext cx="835292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7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2015總會生命教育\相片\DSCF445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76672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58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2015總會生命教育\相片\DSCF43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45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2015總會生命教育\相片\DSCF445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476672"/>
            <a:ext cx="820891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1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626469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○○教會生命教育志工團隊章程</a:t>
            </a: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總 則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第一條 ：本生命教育團隊名稱為「○○教會生命教育志工團隊」。（以下簡稱本隊）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第二條：本隊以「關心兒童、青少年之生命教育推廣，淨化心靈」為宗旨。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第三條：本隊隸屬於○○教會小會管理。會址設於大甲教會。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第四條：本隊任務如下：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819150" algn="l"/>
              </a:tabLst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依據教育部推動生命教育的理念，強調「生命的價值」，希望透過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生命教育課程規劃，幫助學生、成人認知生命的意義，看重生命價值， 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</a:t>
            </a: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從而認識接納自己和他人的生命價值。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819150" algn="l"/>
              </a:tabLst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配合教育部國民教育九年一貫課程舉辦校園、社區「生命教育講座」、或相關「親職講座」活動系列。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819150" algn="l"/>
              </a:tabLst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在校園與社區推動「生命教育講座」、或相關「親職講座」。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819150" algn="l"/>
              </a:tabLst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辦理生命教育研習、研討及訓練活動。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819150" algn="l"/>
              </a:tabLst>
            </a:pPr>
            <a:r>
              <a:rPr lang="zh-TW" altLang="zh-TW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其他符合本會宗旨之相關事項。</a:t>
            </a:r>
            <a:endParaRPr lang="zh-TW" altLang="zh-TW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buNone/>
            </a:pPr>
            <a:endParaRPr lang="zh-TW" altLang="en-US" dirty="0"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53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2015總會生命教育\相片\DSCF448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5" y="476672"/>
            <a:ext cx="820891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56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2015總會生命教育\相片\DSCF452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1" y="548680"/>
            <a:ext cx="806489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85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2015總會生命教育\相片\DSCF486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5" y="548680"/>
            <a:ext cx="835292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4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2015總會生命教育\相片\DSCF474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476672"/>
            <a:ext cx="813690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1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2015總會生命教育\相片\DSCF430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476672"/>
            <a:ext cx="828092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46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2015總會生命教育\相片\DSCF430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5" y="476672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56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2015總會生命教育\相片\DSCF489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404664"/>
            <a:ext cx="828092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8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2015總會生命教育\相片\DSCF484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3" y="404664"/>
            <a:ext cx="813690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97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2015總會生命教育\相片\DSCF428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32656"/>
            <a:ext cx="828092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8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2015總會生命教育\相片\DSCF428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04664"/>
            <a:ext cx="813690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33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95536" y="476672"/>
            <a:ext cx="8229600" cy="612068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第二章 組織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第五條：凡屬教會之會員或慕道友，年滿二十歲，贊同本隊宗旨者，得加入為生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</a:t>
            </a: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命教育志工團隊會員。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第六條：會員得享受本團隊及總會、中會，各種生命教育事工所賦予之一切權利，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</a:t>
            </a: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並應盡所規定的義務。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第七條：本隊置團長（召集人）一人，從曾任主日學教員的陪餐會員中經小會聘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        </a:t>
            </a: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任，任期二年，連聘得連任。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第八條：為推行生命教育事工視實際需要得設教務、書記、會計、總務各一人。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第九條：團長（召集人）的職責如下；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838200" algn="l"/>
              </a:tabLst>
            </a:pP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儲備並培訓志工。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838200" algn="l"/>
              </a:tabLst>
            </a:pP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召開志工會議。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838200" algn="l"/>
              </a:tabLst>
            </a:pP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負責擬訂生命教育事工及預算，經小會通過後執行。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838200" algn="l"/>
              </a:tabLst>
            </a:pP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負責接洽各級學校、安排輔導志工等。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  <a:tabLst>
                <a:tab pos="838200" algn="l"/>
              </a:tabLst>
            </a:pPr>
            <a:r>
              <a:rPr lang="zh-TW" altLang="zh-TW" sz="1600" b="1" kern="100" dirty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對外代表本團隊</a:t>
            </a:r>
            <a:r>
              <a:rPr lang="zh-TW" altLang="zh-TW" sz="1600" b="1" kern="100" dirty="0" smtClean="0"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。</a:t>
            </a:r>
            <a:endParaRPr lang="zh-TW" altLang="zh-TW" sz="1600" kern="100" dirty="0"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173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2015總會生命教育\相片\DSCF464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404664"/>
            <a:ext cx="849694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9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2015總會生命教育\相片\DSCF458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60648"/>
            <a:ext cx="828092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91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457200" y="548680"/>
            <a:ext cx="8229600" cy="5976664"/>
          </a:xfrm>
        </p:spPr>
        <p:txBody>
          <a:bodyPr/>
          <a:lstStyle/>
          <a:p>
            <a:pPr marL="0" lvl="0" indent="0">
              <a:buNone/>
            </a:pPr>
            <a:endParaRPr lang="zh-TW" altLang="en-US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61442" name="Picture 2" descr="D:\2015總會生命教育\相片\DSCF4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790"/>
            <a:ext cx="8712968" cy="64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79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2015總會生命教育\相片\DSCF478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404664"/>
            <a:ext cx="82809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50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620688"/>
            <a:ext cx="8229600" cy="5904656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zh-TW" altLang="zh-TW" sz="2400" b="1" kern="100" dirty="0">
                <a:solidFill>
                  <a:prstClr val="black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第十條：小會得派小會員為顧問、指導、關懷。</a:t>
            </a:r>
            <a:endParaRPr lang="zh-TW" altLang="zh-TW" sz="2400" kern="100" dirty="0">
              <a:solidFill>
                <a:prstClr val="black"/>
              </a:solidFill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TW" altLang="zh-TW" sz="2400" b="1" kern="100" dirty="0">
                <a:solidFill>
                  <a:prstClr val="black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第三章 會 議</a:t>
            </a:r>
            <a:endParaRPr lang="zh-TW" altLang="zh-TW" sz="2400" kern="100" dirty="0">
              <a:solidFill>
                <a:prstClr val="black"/>
              </a:solidFill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TW" altLang="zh-TW" sz="2400" b="1" kern="100" dirty="0">
                <a:solidFill>
                  <a:prstClr val="black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第十一條：每年召開定期會議兩次，期初及期末檢討會，必要時得召開臨時會。</a:t>
            </a:r>
            <a:endParaRPr lang="zh-TW" altLang="zh-TW" sz="2400" kern="100" dirty="0">
              <a:solidFill>
                <a:prstClr val="black"/>
              </a:solidFill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TW" altLang="zh-TW" sz="2400" b="1" kern="100" dirty="0">
                <a:solidFill>
                  <a:prstClr val="black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第四章 經 費</a:t>
            </a:r>
            <a:endParaRPr lang="zh-TW" altLang="zh-TW" sz="2400" kern="100" dirty="0">
              <a:solidFill>
                <a:prstClr val="black"/>
              </a:solidFill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TW" altLang="zh-TW" sz="2400" b="1" kern="100" dirty="0">
                <a:solidFill>
                  <a:prstClr val="black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第十二條；本團隊每年得向小會申請經費補助。</a:t>
            </a:r>
            <a:endParaRPr lang="zh-TW" altLang="zh-TW" sz="2400" kern="100" dirty="0">
              <a:solidFill>
                <a:prstClr val="black"/>
              </a:solidFill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TW" altLang="zh-TW" sz="2400" b="1" kern="100" dirty="0">
                <a:solidFill>
                  <a:prstClr val="black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第五章 附 則</a:t>
            </a:r>
            <a:endParaRPr lang="zh-TW" altLang="zh-TW" sz="2400" kern="100" dirty="0">
              <a:solidFill>
                <a:prstClr val="black"/>
              </a:solidFill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TW" altLang="zh-TW" sz="2400" b="1" kern="100" dirty="0">
                <a:solidFill>
                  <a:prstClr val="black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Times New Roman"/>
              </a:rPr>
              <a:t>第十三條：本章程經小會核定後實施，變更時亦同。</a:t>
            </a:r>
            <a:endParaRPr lang="zh-TW" altLang="zh-TW" sz="2400" kern="100" dirty="0">
              <a:solidFill>
                <a:prstClr val="black"/>
              </a:solidFill>
              <a:latin typeface="華康楷書體W7(P)" panose="03000700000000000000" pitchFamily="66" charset="-120"/>
              <a:ea typeface="華康楷書體W7(P)" panose="03000700000000000000" pitchFamily="66" charset="-120"/>
              <a:cs typeface="Times New Roman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566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清晰度">
  <a:themeElements>
    <a:clrScheme name="清晰度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清晰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原創">
  <a:themeElements>
    <a:clrScheme name="原創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原創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原創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氣流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氣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基本">
  <a:themeElements>
    <a:clrScheme name="基本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基本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</TotalTime>
  <Words>2322</Words>
  <Application>Microsoft Office PowerPoint</Application>
  <PresentationFormat>如螢幕大小 (4:3)</PresentationFormat>
  <Paragraphs>194</Paragraphs>
  <Slides>83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14</vt:i4>
      </vt:variant>
      <vt:variant>
        <vt:lpstr>投影片標題</vt:lpstr>
      </vt:variant>
      <vt:variant>
        <vt:i4>83</vt:i4>
      </vt:variant>
    </vt:vector>
  </HeadingPairs>
  <TitlesOfParts>
    <vt:vector size="97" baseType="lpstr">
      <vt:lpstr>公正</vt:lpstr>
      <vt:lpstr>1_公正</vt:lpstr>
      <vt:lpstr>2_公正</vt:lpstr>
      <vt:lpstr>3_公正</vt:lpstr>
      <vt:lpstr>4_公正</vt:lpstr>
      <vt:lpstr>壁窗</vt:lpstr>
      <vt:lpstr>5_公正</vt:lpstr>
      <vt:lpstr>6_公正</vt:lpstr>
      <vt:lpstr>基本</vt:lpstr>
      <vt:lpstr>清晰度</vt:lpstr>
      <vt:lpstr>原創</vt:lpstr>
      <vt:lpstr>7_公正</vt:lpstr>
      <vt:lpstr>Office 佈景主題</vt:lpstr>
      <vt:lpstr>氣流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大甲教會聖誕嘉年華</vt:lpstr>
      <vt:lpstr>PowerPoint 簡報</vt:lpstr>
      <vt:lpstr>PowerPoint 簡報</vt:lpstr>
      <vt:lpstr>PowerPoint 簡報</vt:lpstr>
      <vt:lpstr>PowerPoint 簡報</vt:lpstr>
      <vt:lpstr>大同學校生命教育體驗營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user1</dc:creator>
  <cp:lastModifiedBy>user1</cp:lastModifiedBy>
  <cp:revision>35</cp:revision>
  <dcterms:created xsi:type="dcterms:W3CDTF">2015-07-20T03:22:03Z</dcterms:created>
  <dcterms:modified xsi:type="dcterms:W3CDTF">2015-07-30T11:52:36Z</dcterms:modified>
</cp:coreProperties>
</file>