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69" r:id="rId6"/>
    <p:sldId id="275" r:id="rId7"/>
    <p:sldId id="368" r:id="rId8"/>
    <p:sldId id="258" r:id="rId9"/>
    <p:sldId id="259" r:id="rId10"/>
    <p:sldId id="270" r:id="rId11"/>
    <p:sldId id="375" r:id="rId12"/>
    <p:sldId id="376" r:id="rId13"/>
    <p:sldId id="261" r:id="rId14"/>
    <p:sldId id="374" r:id="rId15"/>
    <p:sldId id="381" r:id="rId16"/>
    <p:sldId id="260" r:id="rId17"/>
    <p:sldId id="271" r:id="rId18"/>
    <p:sldId id="262" r:id="rId19"/>
    <p:sldId id="273" r:id="rId20"/>
    <p:sldId id="274" r:id="rId21"/>
    <p:sldId id="301" r:id="rId22"/>
    <p:sldId id="302" r:id="rId23"/>
    <p:sldId id="305" r:id="rId24"/>
    <p:sldId id="303" r:id="rId25"/>
    <p:sldId id="304" r:id="rId26"/>
    <p:sldId id="272" r:id="rId27"/>
    <p:sldId id="370" r:id="rId28"/>
    <p:sldId id="306" r:id="rId29"/>
    <p:sldId id="361" r:id="rId30"/>
    <p:sldId id="263" r:id="rId31"/>
    <p:sldId id="264" r:id="rId32"/>
    <p:sldId id="265" r:id="rId33"/>
    <p:sldId id="266" r:id="rId34"/>
    <p:sldId id="267" r:id="rId35"/>
    <p:sldId id="268" r:id="rId36"/>
    <p:sldId id="276" r:id="rId37"/>
    <p:sldId id="277" r:id="rId38"/>
    <p:sldId id="322" r:id="rId39"/>
    <p:sldId id="309" r:id="rId40"/>
    <p:sldId id="283" r:id="rId41"/>
    <p:sldId id="284" r:id="rId42"/>
    <p:sldId id="310" r:id="rId43"/>
    <p:sldId id="311" r:id="rId44"/>
    <p:sldId id="312" r:id="rId45"/>
    <p:sldId id="313" r:id="rId46"/>
    <p:sldId id="314" r:id="rId47"/>
    <p:sldId id="316" r:id="rId48"/>
    <p:sldId id="315" r:id="rId49"/>
    <p:sldId id="307" r:id="rId50"/>
    <p:sldId id="285" r:id="rId51"/>
    <p:sldId id="280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23" r:id="rId67"/>
    <p:sldId id="324" r:id="rId68"/>
    <p:sldId id="325" r:id="rId69"/>
    <p:sldId id="353" r:id="rId70"/>
    <p:sldId id="354" r:id="rId71"/>
    <p:sldId id="355" r:id="rId72"/>
    <p:sldId id="356" r:id="rId73"/>
    <p:sldId id="326" r:id="rId74"/>
    <p:sldId id="358" r:id="rId75"/>
    <p:sldId id="359" r:id="rId76"/>
    <p:sldId id="357" r:id="rId77"/>
    <p:sldId id="333" r:id="rId78"/>
    <p:sldId id="327" r:id="rId79"/>
    <p:sldId id="335" r:id="rId80"/>
    <p:sldId id="334" r:id="rId81"/>
    <p:sldId id="349" r:id="rId82"/>
    <p:sldId id="336" r:id="rId83"/>
    <p:sldId id="328" r:id="rId84"/>
    <p:sldId id="331" r:id="rId85"/>
    <p:sldId id="341" r:id="rId86"/>
    <p:sldId id="337" r:id="rId87"/>
    <p:sldId id="338" r:id="rId88"/>
    <p:sldId id="339" r:id="rId89"/>
    <p:sldId id="344" r:id="rId90"/>
    <p:sldId id="362" r:id="rId91"/>
    <p:sldId id="363" r:id="rId92"/>
    <p:sldId id="364" r:id="rId93"/>
    <p:sldId id="340" r:id="rId94"/>
    <p:sldId id="332" r:id="rId95"/>
    <p:sldId id="351" r:id="rId96"/>
    <p:sldId id="317" r:id="rId97"/>
    <p:sldId id="318" r:id="rId98"/>
    <p:sldId id="329" r:id="rId99"/>
    <p:sldId id="330" r:id="rId100"/>
    <p:sldId id="345" r:id="rId101"/>
    <p:sldId id="350" r:id="rId102"/>
    <p:sldId id="346" r:id="rId103"/>
    <p:sldId id="319" r:id="rId104"/>
    <p:sldId id="352" r:id="rId105"/>
    <p:sldId id="365" r:id="rId106"/>
    <p:sldId id="367" r:id="rId107"/>
    <p:sldId id="373" r:id="rId108"/>
    <p:sldId id="377" r:id="rId109"/>
    <p:sldId id="378" r:id="rId110"/>
    <p:sldId id="371" r:id="rId111"/>
    <p:sldId id="366" r:id="rId112"/>
    <p:sldId id="379" r:id="rId113"/>
    <p:sldId id="380" r:id="rId114"/>
    <p:sldId id="372" r:id="rId115"/>
    <p:sldId id="320" r:id="rId116"/>
    <p:sldId id="321" r:id="rId1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757" autoAdjust="0"/>
    <p:restoredTop sz="94660"/>
  </p:normalViewPr>
  <p:slideViewPr>
    <p:cSldViewPr>
      <p:cViewPr varScale="1">
        <p:scale>
          <a:sx n="109" d="100"/>
          <a:sy n="109" d="100"/>
        </p:scale>
        <p:origin x="-20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058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8324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03251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化對角線角落矩形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5FC12BA-5FB9-4D01-8D4A-8D96B59B0E49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93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544C58-5F67-45A1-887F-99AB38FE91FC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13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E74D7AC-26F2-4510-BCFD-8F3D065F6AB1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02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967C33-1858-4349-9DBD-B36C0285952B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695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9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AB6E18A-CA40-4FDD-9B29-12DB07F93DEC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75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C386B7-EEC2-445B-ADC3-891037C9296C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358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A003-278B-4584-93D9-AAA258FB405E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480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投影片編號版面配置區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12DDE9C-805B-41DA-9631-32B40420F5E7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頁尾版面配置區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136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495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3F46635-7A1A-453B-AEE5-ACF0430E0649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810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C491-828D-492F-9767-4748A0A7E46F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938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C2FD3-D50F-4576-B9B5-22B9F8EB6ABE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184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4996-3119-4168-A768-46643756C3D1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86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化對角線角落矩形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5FC12BA-5FB9-4D01-8D4A-8D96B59B0E49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848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544C58-5F67-45A1-887F-99AB38FE91FC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160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E74D7AC-26F2-4510-BCFD-8F3D065F6AB1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811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967C33-1858-4349-9DBD-B36C0285952B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067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9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AB6E18A-CA40-4FDD-9B29-12DB07F93DEC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352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C386B7-EEC2-445B-ADC3-891037C9296C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27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3522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A003-278B-4584-93D9-AAA258FB405E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497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投影片編號版面配置區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12DDE9C-805B-41DA-9631-32B40420F5E7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頁尾版面配置區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907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3F46635-7A1A-453B-AEE5-ACF0430E0649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頁尾版面配置區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961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C491-828D-492F-9767-4748A0A7E46F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79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C2FD3-D50F-4576-B9B5-22B9F8EB6ABE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362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日期版面配置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4996-3119-4168-A768-46643756C3D1}" type="slidenum">
              <a:rPr lang="zh-TW" altLang="en-US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1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2734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1119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5532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7794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0365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8278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378A9-3D6F-46FB-97C8-F94870CA1DDC}" type="datetimeFigureOut">
              <a:rPr lang="zh-TW" altLang="en-US" smtClean="0"/>
              <a:pPr/>
              <a:t>2017/8/11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C3C6-2091-40EF-9D75-081DB3B332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153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50981-ADB3-4B55-BBC2-1FBDF42A66EA}" type="slidenum">
              <a:rPr lang="zh-TW" altLang="en-US">
                <a:solidFill>
                  <a:srgbClr val="EAEBDE">
                    <a:shade val="90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33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3921601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676A55">
                  <a:tint val="60000"/>
                  <a:satMod val="15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50981-ADB3-4B55-BBC2-1FBDF42A66EA}" type="slidenum">
              <a:rPr lang="zh-TW" altLang="en-US">
                <a:solidFill>
                  <a:srgbClr val="EAEBDE">
                    <a:shade val="90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EAEBDE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33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1257549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884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89461" y="4700345"/>
            <a:ext cx="4812949" cy="834216"/>
          </a:xfrm>
        </p:spPr>
        <p:txBody>
          <a:bodyPr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生命教育在中學的推動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95936" y="5534561"/>
            <a:ext cx="513441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台灣基督長老教會第二屆生命教育種籽教師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臺灣大學生命教育學分班第六期結業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長榮中學 校牧室暨生命教育中心 主任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朱忠宏牧師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9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化對角線角落矩形 3"/>
          <p:cNvSpPr/>
          <p:nvPr/>
        </p:nvSpPr>
        <p:spPr>
          <a:xfrm>
            <a:off x="179512" y="116632"/>
            <a:ext cx="8856984" cy="6552728"/>
          </a:xfrm>
          <a:prstGeom prst="round2Diag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3204" y="404664"/>
            <a:ext cx="8229600" cy="597666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現場遺書一份，分為三段，由兩人共同書寫。內容為：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親愛的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家人：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　　當你們讀到這封信時，請不要為我們難過，這是經過長時間考慮之後的抉擇。我們拋棄了所擁有的一切的原因很難解釋，以下不精確的言詞，希望你們能稍微了解。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當人是很辛苦的，使我們覺得困難的，不是一般人所想像的挫折或壓力，而是在社會生存的本質就不適合我們，每日在生活上，都覺得不容易，而經常陷入無法自拔的自暴自棄的境地。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我們的生命是這麼地微不足道，在世界上消失應該不會造成什麼影響。我們是在平靜而安詳的心情下，完成了最後一件事。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以上為林青慧筆跡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　帳單、我的所有東西請送給別人或燒掉，教室裡的糖果還給秀薇，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先知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還麗芬。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以上為石濟雅的筆跡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　房間裡頭，除了籃球好好擺著，書桌（有擺電腦的桌子）的大抽屜，右邊第二個抽屜和有門的櫃子第一節裡面的信和日記，請全幫我燒掉外，其他的東西都留給弟弟，希望弟弟好好學習，誠心誠意地感覺個中三昧，如果人死了以後還有軀殼以外的東西，我會常常記起你們和祝福你們，盡我所能的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以上為林青慧筆跡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7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5842" name="Picture 2" descr="http://file.zanmeishi.com/store/2013/04/11/5166078300769e981900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917"/>
            <a:ext cx="6336704" cy="670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21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465387" y="437853"/>
            <a:ext cx="2160240" cy="1080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聖經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0" name="Picture 2" descr="F:\總會生命教育分享\IMG_9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28664">
            <a:off x="1044957" y="2495745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總會生命教育分享\IMG_9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44465">
            <a:off x="4509424" y="2495745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19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836712"/>
            <a:ext cx="2448272" cy="3024336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基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甸會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每年到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長榮中學贈送聖經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6866" name="Picture 2" descr="F:\總會生命教育分享\新增資料夾\IMG_95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0819" y="420229"/>
            <a:ext cx="6624736" cy="62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80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.qiantucdn.com/58pic/14/73/04/40258PICwHh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47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11818" y="620688"/>
            <a:ext cx="786463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200" kern="100" dirty="0">
                <a:ea typeface="標楷體"/>
                <a:cs typeface="Times New Roman"/>
              </a:rPr>
              <a:t>校園「非正式課程」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1)</a:t>
            </a:r>
            <a:r>
              <a:rPr lang="zh-TW" altLang="zh-TW" sz="3200" kern="100" dirty="0">
                <a:ea typeface="標楷體"/>
                <a:cs typeface="Times New Roman"/>
                <a:hlinkClick r:id="rId3" action="ppaction://hlinksldjump"/>
              </a:rPr>
              <a:t>早禱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2)</a:t>
            </a:r>
            <a:r>
              <a:rPr lang="zh-TW" altLang="zh-TW" sz="3200" kern="100" dirty="0">
                <a:ea typeface="標楷體"/>
                <a:cs typeface="Times New Roman"/>
              </a:rPr>
              <a:t>團契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3)</a:t>
            </a:r>
            <a:r>
              <a:rPr lang="zh-TW" altLang="zh-TW" sz="3200" kern="100" dirty="0">
                <a:ea typeface="標楷體"/>
                <a:cs typeface="Times New Roman"/>
              </a:rPr>
              <a:t>社團</a:t>
            </a:r>
            <a:r>
              <a:rPr lang="en-US" altLang="zh-TW" sz="3200" kern="100" dirty="0">
                <a:ea typeface="標楷體"/>
                <a:cs typeface="Times New Roman"/>
              </a:rPr>
              <a:t>(</a:t>
            </a:r>
            <a:r>
              <a:rPr lang="zh-TW" altLang="zh-TW" sz="3200" kern="100" dirty="0">
                <a:ea typeface="標楷體"/>
                <a:cs typeface="Times New Roman"/>
              </a:rPr>
              <a:t>合唱團、敬拜讚美社、少年團契</a:t>
            </a:r>
            <a:r>
              <a:rPr lang="en-US" altLang="zh-TW" sz="3200" kern="100" dirty="0">
                <a:ea typeface="標楷體"/>
                <a:cs typeface="Times New Roman"/>
              </a:rPr>
              <a:t>)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4)</a:t>
            </a:r>
            <a:r>
              <a:rPr lang="zh-TW" altLang="zh-TW" sz="3200" kern="100" dirty="0">
                <a:ea typeface="標楷體"/>
                <a:cs typeface="Times New Roman"/>
              </a:rPr>
              <a:t>禱告會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5)</a:t>
            </a:r>
            <a:r>
              <a:rPr lang="zh-TW" altLang="zh-TW" sz="3200" kern="100" dirty="0">
                <a:ea typeface="標楷體"/>
                <a:cs typeface="Times New Roman"/>
              </a:rPr>
              <a:t>行前禱告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6)</a:t>
            </a:r>
            <a:r>
              <a:rPr lang="zh-TW" altLang="zh-TW" sz="3200" kern="100" dirty="0">
                <a:ea typeface="標楷體"/>
                <a:cs typeface="Times New Roman"/>
              </a:rPr>
              <a:t>詩歌比賽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7)</a:t>
            </a:r>
            <a:r>
              <a:rPr lang="zh-TW" altLang="zh-TW" sz="3200" kern="100" dirty="0">
                <a:ea typeface="標楷體"/>
                <a:cs typeface="Times New Roman"/>
              </a:rPr>
              <a:t>講聖經故事及背誦經文比賽</a:t>
            </a:r>
            <a:endParaRPr lang="zh-TW" altLang="zh-TW" sz="32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/>
                <a:cs typeface="Times New Roman"/>
              </a:rPr>
              <a:t>  8)</a:t>
            </a:r>
            <a:r>
              <a:rPr lang="zh-TW" altLang="zh-TW" sz="3200" kern="100" dirty="0">
                <a:ea typeface="標楷體"/>
                <a:cs typeface="Times New Roman"/>
              </a:rPr>
              <a:t>舉辦寒暑假生活營</a:t>
            </a:r>
            <a:endParaRPr lang="zh-TW" altLang="zh-TW" sz="3200" kern="100" dirty="0">
              <a:cs typeface="Times New Roman"/>
            </a:endParaRPr>
          </a:p>
          <a:p>
            <a:pPr indent="152400">
              <a:spcAft>
                <a:spcPts val="0"/>
              </a:spcAft>
            </a:pPr>
            <a:r>
              <a:rPr lang="zh-TW" altLang="en-US" sz="3200" kern="100" dirty="0" smtClean="0">
                <a:latin typeface="標楷體"/>
                <a:cs typeface="Times New Roman"/>
              </a:rPr>
              <a:t> </a:t>
            </a:r>
            <a:r>
              <a:rPr lang="en-US" altLang="zh-TW" sz="3200" kern="100" dirty="0" smtClean="0">
                <a:latin typeface="標楷體"/>
                <a:cs typeface="Times New Roman"/>
              </a:rPr>
              <a:t>9</a:t>
            </a:r>
            <a:r>
              <a:rPr lang="en-US" altLang="zh-TW" sz="3200" kern="100" dirty="0">
                <a:latin typeface="標楷體"/>
                <a:cs typeface="Times New Roman"/>
              </a:rPr>
              <a:t>)</a:t>
            </a:r>
            <a:r>
              <a:rPr lang="zh-TW" altLang="zh-TW" sz="3200" kern="100" dirty="0">
                <a:ea typeface="標楷體"/>
                <a:cs typeface="Times New Roman"/>
              </a:rPr>
              <a:t>生命教育課程</a:t>
            </a:r>
            <a:r>
              <a:rPr lang="zh-TW" altLang="zh-TW" sz="3200" kern="100" dirty="0" smtClean="0">
                <a:ea typeface="標楷體"/>
                <a:cs typeface="Times New Roman"/>
              </a:rPr>
              <a:t>研習</a:t>
            </a:r>
            <a:r>
              <a:rPr lang="en-US" altLang="zh-TW" sz="3200" kern="100" dirty="0" smtClean="0">
                <a:ea typeface="標楷體"/>
                <a:cs typeface="Times New Roman"/>
              </a:rPr>
              <a:t>(</a:t>
            </a:r>
            <a:r>
              <a:rPr lang="zh-TW" altLang="en-US" sz="3200" kern="100" dirty="0" smtClean="0">
                <a:ea typeface="標楷體"/>
                <a:cs typeface="Times New Roman"/>
              </a:rPr>
              <a:t>前往鄰近國中分享生命教育</a:t>
            </a:r>
            <a:endParaRPr lang="zh-TW" altLang="zh-TW" sz="3200" kern="1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0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.qiantucdn.com/58pic/14/73/04/40258PICwHh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47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11818" y="620688"/>
            <a:ext cx="78646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kern="100" dirty="0">
                <a:solidFill>
                  <a:prstClr val="black"/>
                </a:solidFill>
                <a:ea typeface="標楷體"/>
                <a:cs typeface="Times New Roman"/>
              </a:rPr>
              <a:t>校園「非正式課程」</a:t>
            </a:r>
            <a:endParaRPr lang="zh-TW" altLang="zh-TW" sz="3200" kern="100" dirty="0">
              <a:solidFill>
                <a:prstClr val="black"/>
              </a:solidFill>
              <a:cs typeface="Times New Roman"/>
            </a:endParaRPr>
          </a:p>
          <a:p>
            <a:r>
              <a:rPr lang="en-US" altLang="zh-TW" sz="3200" kern="100" dirty="0">
                <a:solidFill>
                  <a:prstClr val="black"/>
                </a:solidFill>
                <a:latin typeface="標楷體"/>
                <a:cs typeface="Times New Roman"/>
              </a:rPr>
              <a:t>  </a:t>
            </a:r>
            <a:r>
              <a:rPr lang="zh-TW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生命</a:t>
            </a:r>
            <a:r>
              <a:rPr lang="zh-TW" altLang="zh-TW" sz="3200" kern="100" dirty="0">
                <a:solidFill>
                  <a:prstClr val="black"/>
                </a:solidFill>
                <a:ea typeface="標楷體"/>
                <a:cs typeface="Times New Roman"/>
              </a:rPr>
              <a:t>教育課程</a:t>
            </a:r>
            <a:r>
              <a:rPr lang="zh-TW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研習</a:t>
            </a:r>
            <a:endParaRPr lang="en-US" altLang="zh-TW" sz="3200" kern="1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r>
              <a:rPr lang="zh-TW" altLang="en-US" sz="3200" kern="1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1)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辦理生命教育課程研習</a:t>
            </a:r>
            <a:endParaRPr lang="en-US" altLang="zh-TW" sz="3200" kern="1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r>
              <a:rPr lang="zh-TW" altLang="en-US" sz="3200" kern="1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2)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辦理生命教育共備，然後前往鄰近國</a:t>
            </a:r>
            <a:endParaRPr lang="en-US" altLang="zh-TW" sz="3200" kern="1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r>
              <a:rPr lang="zh-TW" altLang="en-US" sz="3200" kern="1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        中分享生命教育</a:t>
            </a:r>
            <a:endParaRPr lang="en-US" altLang="zh-TW" sz="3200" kern="1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r>
              <a:rPr lang="zh-TW" altLang="en-US" sz="3200" kern="1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3)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與社區合作</a:t>
            </a:r>
            <a:endParaRPr lang="en-US" altLang="zh-TW" sz="3200" kern="100" dirty="0" smtClean="0">
              <a:solidFill>
                <a:prstClr val="black"/>
              </a:solidFill>
              <a:ea typeface="標楷體"/>
              <a:cs typeface="Times New Roman"/>
            </a:endParaRPr>
          </a:p>
          <a:p>
            <a:r>
              <a:rPr lang="zh-TW" altLang="en-US" sz="3200" kern="100" dirty="0">
                <a:solidFill>
                  <a:prstClr val="black"/>
                </a:solidFill>
                <a:ea typeface="標楷體"/>
                <a:cs typeface="Times New Roman"/>
              </a:rPr>
              <a:t> 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     </a:t>
            </a:r>
            <a:r>
              <a:rPr lang="en-US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4)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鼓勵學生參加</a:t>
            </a:r>
            <a:r>
              <a:rPr lang="en-US" altLang="zh-TW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Shine</a:t>
            </a:r>
            <a:r>
              <a:rPr lang="zh-TW" altLang="en-US" sz="3200" kern="100" dirty="0" smtClean="0">
                <a:solidFill>
                  <a:prstClr val="black"/>
                </a:solidFill>
                <a:ea typeface="標楷體"/>
                <a:cs typeface="Times New Roman"/>
              </a:rPr>
              <a:t>營會</a:t>
            </a:r>
            <a:endParaRPr lang="zh-TW" altLang="zh-TW" sz="3200" kern="100" dirty="0">
              <a:solidFill>
                <a:prstClr val="black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2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" descr="868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79"/>
            <a:ext cx="4032448" cy="333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圖片 2" descr="長中生命教育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392488" cy="36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46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總會生命教育分享\圖片檔\IMG_51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0918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總會生命教育分享\圖片檔\IMG_52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887"/>
            <a:ext cx="896448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403648" y="4358233"/>
            <a:ext cx="30180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shine</a:t>
            </a:r>
            <a:endParaRPr lang="zh-TW" altLang="en-US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2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基甸會送聖經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032448" cy="548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基甸會贈送聖經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490462" cy="43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716016" y="620688"/>
            <a:ext cx="442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基甸會贈送聖經</a:t>
            </a:r>
          </a:p>
        </p:txBody>
      </p:sp>
    </p:spTree>
    <p:extLst>
      <p:ext uri="{BB962C8B-B14F-4D97-AF65-F5344CB8AC3E}">
        <p14:creationId xmlns:p14="http://schemas.microsoft.com/office/powerpoint/2010/main" xmlns="" val="178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9045679"/>
              </p:ext>
            </p:extLst>
          </p:nvPr>
        </p:nvGraphicFramePr>
        <p:xfrm>
          <a:off x="611560" y="188640"/>
          <a:ext cx="3312370" cy="6120680"/>
        </p:xfrm>
        <a:graphic>
          <a:graphicData uri="http://schemas.openxmlformats.org/drawingml/2006/table">
            <a:tbl>
              <a:tblPr firstRow="1" firstCol="1" bandRow="1"/>
              <a:tblGrid>
                <a:gridCol w="389853"/>
                <a:gridCol w="194926"/>
                <a:gridCol w="350537"/>
                <a:gridCol w="350537"/>
                <a:gridCol w="428617"/>
                <a:gridCol w="428617"/>
                <a:gridCol w="389577"/>
                <a:gridCol w="389853"/>
                <a:gridCol w="389853"/>
              </a:tblGrid>
              <a:tr h="510740">
                <a:tc gridSpan="8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r>
                        <a:rPr lang="en-US" sz="1200" b="1" kern="0" dirty="0" smtClean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105-2</a:t>
                      </a:r>
                      <a:r>
                        <a:rPr lang="zh-TW" sz="12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學期期高中職適性學習社區教育資源均質化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700" b="1" kern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5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757">
                <a:tc gridSpan="8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05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國中端生命教育實務教學時間表</a:t>
                      </a:r>
                      <a:r>
                        <a:rPr lang="en-US" sz="105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106.3.</a:t>
                      </a:r>
                      <a:endParaRPr lang="zh-TW" sz="105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105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校名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班級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時間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節次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時段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導師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課程主題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b="1" ker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任課老師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金城國中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4/19(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4/19(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8:30</a:t>
                      </a: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～</a:t>
                      </a: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9:15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朱瓊芳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蕭怡君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9:25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～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10:10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邱信人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蕭怡君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4/20(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四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8:30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～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9:15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邱信人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蕭怡君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113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9:25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～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10:10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朱瓊芳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蕭怡君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row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崇明</a:t>
                      </a:r>
                      <a:r>
                        <a:rPr lang="zh-TW" sz="900" kern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國中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5/15(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5/15(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14:25-15:10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蔡淑麗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蔡淑麗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116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4/17(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14:25-15:10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林忱薇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8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林忱薇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9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5/15(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14:25-15:10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唐雯雅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翁健宏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唐雯雅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翁健宏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209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11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4/10(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劉佳穎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翁健宏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12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5/22(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13:30-14:15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湯佳珍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朱忠宏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13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粘慧蓉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朱忠宏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5/22(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13:30-14:15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徐嘉莉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宋承祐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4/17(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蔡育錚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219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16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13:30-14:15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楊雅婷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哲學思考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宋承祐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213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5/22(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15:20-16:05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許凱嵐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翁健宏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5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218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18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5/8(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13:30-14:15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黃靜慧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宋承祐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60700" y="-2408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2219389"/>
              </p:ext>
            </p:extLst>
          </p:nvPr>
        </p:nvGraphicFramePr>
        <p:xfrm>
          <a:off x="4932040" y="78144"/>
          <a:ext cx="3600400" cy="6889080"/>
        </p:xfrm>
        <a:graphic>
          <a:graphicData uri="http://schemas.openxmlformats.org/drawingml/2006/table">
            <a:tbl>
              <a:tblPr firstRow="1" firstCol="1" bandRow="1"/>
              <a:tblGrid>
                <a:gridCol w="360040"/>
                <a:gridCol w="360040"/>
                <a:gridCol w="277919"/>
                <a:gridCol w="514169"/>
                <a:gridCol w="197232"/>
                <a:gridCol w="450840"/>
                <a:gridCol w="360040"/>
                <a:gridCol w="576064"/>
                <a:gridCol w="504056"/>
              </a:tblGrid>
              <a:tr h="360040">
                <a:tc row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仁德國中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304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304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19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5/23(</a:t>
                      </a: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二</a:t>
                      </a: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13:05-13:50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楊家華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許株蓉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14:00-14:45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楊家華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哲學思考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許株蓉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8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202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4/6(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四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14:00-14:45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葉雅玲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5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22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14:55-15:40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203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23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4/5(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14:00-14:45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陳美娟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24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7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14:55-15:40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6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4/24(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13:05-13:50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許淑清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宋承祐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14:00:14:45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宋承祐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5/26(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13:05-13:50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傅怡菁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28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14:00:14:45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44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29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5/26(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08:15-09:00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陳玉貞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09:10-09:55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安平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國中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211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4/6(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四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13:20-14:05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徐梓葳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4/7(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14:15-15:00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朱忠宏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209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33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4/11(</a:t>
                      </a: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二</a:t>
                      </a: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08:25-09:10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莊惠寬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哲學探索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34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09:20-10:05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謝溫淑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rowSpan="6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復興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國中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216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5/22(</a:t>
                      </a: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13:25-14:05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高曉雯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14:10-15:05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朱美妍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226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37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4/13(</a:t>
                      </a: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13:25-14:05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陳若幸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翁健宏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312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38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5/25(</a:t>
                      </a: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2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09:20-10:05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張仰薰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許株蓉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39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3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10;10-11;00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許株蓉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 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3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101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40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5/11(</a:t>
                      </a:r>
                      <a:r>
                        <a:rPr lang="zh-TW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sz="900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900" kern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新細明體" panose="02020500000000000000" pitchFamily="18" charset="-120"/>
                        </a:rPr>
                        <a:t>1</a:t>
                      </a:r>
                      <a:endParaRPr lang="zh-TW" sz="9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206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</a:rPr>
                        <a:t>08:25-09:10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王淑娟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人學探索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9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朱忠宏</a:t>
                      </a:r>
                      <a:endParaRPr lang="zh-TW" sz="9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7022" marR="70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74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ic.qiantucdn.com/58pic/14/73/04/40258PICwHh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63688" y="692696"/>
            <a:ext cx="59584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潛在課程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1)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校園布置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2)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聖誕節活動與傳單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3)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分發耕心、公報、蒲公英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4)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校牧室提供關懷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5)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學校跑馬燈經文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6)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晨間詩歌撥放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7)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補助學生參加校外福音營會</a:t>
            </a:r>
          </a:p>
          <a:p>
            <a:pPr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  8)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提供弱勢關懷基金</a:t>
            </a:r>
          </a:p>
        </p:txBody>
      </p:sp>
    </p:spTree>
    <p:extLst>
      <p:ext uri="{BB962C8B-B14F-4D97-AF65-F5344CB8AC3E}">
        <p14:creationId xmlns:p14="http://schemas.microsoft.com/office/powerpoint/2010/main" xmlns="" val="1181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邊形 1"/>
          <p:cNvSpPr/>
          <p:nvPr/>
        </p:nvSpPr>
        <p:spPr>
          <a:xfrm>
            <a:off x="0" y="-1"/>
            <a:ext cx="9169177" cy="6807671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332656"/>
            <a:ext cx="7848872" cy="626469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zh-TW" altLang="en-US" sz="1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台灣生命教育的緣起</a:t>
            </a:r>
            <a:endParaRPr lang="en-US" altLang="zh-TW" sz="1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1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教育的推動，始自前省教育廳於</a:t>
            </a:r>
            <a:r>
              <a:rPr lang="en-US" altLang="zh-TW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86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年推動的中等學校生命教育計畫。自</a:t>
            </a:r>
            <a:r>
              <a:rPr lang="en-US" altLang="zh-TW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88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年精省後，</a:t>
            </a:r>
            <a:r>
              <a:rPr lang="zh-TW" altLang="en-US" sz="1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教育部承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續原教育廳生命教育推動業務。本部為宣示對生命教育推動之重視，於</a:t>
            </a:r>
            <a:r>
              <a:rPr lang="zh-TW" altLang="en-US" sz="1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民國</a:t>
            </a:r>
            <a:r>
              <a:rPr lang="en-US" altLang="zh-TW" sz="1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90</a:t>
            </a:r>
            <a:r>
              <a:rPr lang="zh-TW" altLang="en-US" sz="1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年宣布該年為「生命教育年」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，並函頒「教育部推動生命教育中程計畫」（</a:t>
            </a:r>
            <a:r>
              <a:rPr lang="en-US" altLang="zh-TW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90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93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年），</a:t>
            </a:r>
            <a:r>
              <a:rPr lang="zh-TW" altLang="en-US" sz="1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規劃從小學至大學十六年一貫的生命教育實施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，奠</a:t>
            </a:r>
            <a:r>
              <a:rPr lang="zh-TW" altLang="en-US" sz="1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下生命教育推動的里程碑</a:t>
            </a:r>
            <a:r>
              <a:rPr lang="zh-TW" altLang="en-US" sz="1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，更重要的是，將生命教育活動列為九年一貫課程「綜合活動學習領域」之指定內涵。</a:t>
            </a:r>
          </a:p>
        </p:txBody>
      </p:sp>
    </p:spTree>
    <p:extLst>
      <p:ext uri="{BB962C8B-B14F-4D97-AF65-F5344CB8AC3E}">
        <p14:creationId xmlns:p14="http://schemas.microsoft.com/office/powerpoint/2010/main" xmlns="" val="30129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「長榮中學聖誕樹」的圖片搜尋結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6173259" cy="462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1224625_1184251581589605_3786384961226477088_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39"/>
            <a:ext cx="4045267" cy="3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33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「長榮中學聖誕樹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24" y="260648"/>
            <a:ext cx="33513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長榮中學聖誕樹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247" y="3717934"/>
            <a:ext cx="5165168" cy="30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長榮中學聖誕樹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752" y="249807"/>
            <a:ext cx="5211663" cy="34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52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所賜的，有使徒，有先知，有傳福音的，有牧師和教師，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為要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成全聖徒，各盡其職，建立基督的身體，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直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等到我們眾人在真道上同歸於一，認識上帝的兒子，得以長大成人，滿有基督長成的身量，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我們不再作小孩子，中了人的詭計和欺騙的法術，被一切異教之風搖動，飄來飄去，就隨從各樣的異端；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惟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用愛心說誠實話，凡事長進，連於元首基督，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全身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都靠他聯絡得合式，百節各按各職，照各體的功用彼此相助，便叫身體漸漸增長，在愛中建立自己。 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(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以弗所四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11-16)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9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04686"/>
            <a:ext cx="2448272" cy="26829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相關圖片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471208" cy="2906285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相關圖片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31427"/>
            <a:ext cx="4588767" cy="3056191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相關圖片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620688"/>
            <a:ext cx="3692228" cy="2769171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96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長榮中學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7187" cy="68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7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404665"/>
            <a:ext cx="7344816" cy="18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箴於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，以自殺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結束了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年璀璨精彩的生命，辭世時就讀建中一年級，是全校第一名的資優生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87824" y="2204864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日的寒假作業「生活札記」，維箴引用羅馬書</a:t>
            </a:r>
            <a:r>
              <a:rPr lang="en-US" altLang="zh-TW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r>
              <a:rPr lang="en-US" altLang="zh-TW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「這就如罪是從一人入了世界，死又是從罪來的；於是死就臨到眾人，因為眾人都犯了罪。」他說「原本還應該把其希臘原文引出來的」，接著說「不過最重要的事還是我想看得懂摩西五經的原文，這也是我想學希臘文以及希伯來文的唯一目的。」可見他很有興趣深入瞭解聖經和信仰。然而，一個多月後，自己結束生命，用自己的方式「堅持在混沌中找尋自己的顏色」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生命」的圖片搜尋結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80929"/>
            <a:ext cx="23042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915525" y="338613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523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維箴塗鴉 書」的圖片搜尋結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1051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954189" y="1988840"/>
            <a:ext cx="4572000" cy="41536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>
                <a:latin typeface="華康布丁體W7" panose="040B0709000000000000" pitchFamily="81" charset="-120"/>
                <a:ea typeface="華康布丁體W7" panose="040B0709000000000000" pitchFamily="81" charset="-120"/>
              </a:rPr>
              <a:t>「維箴塗鴉」──這是建中高一資優班、學業成績全校第一名的林維箴同學過世後，其導師廖老師及同學所為他編輯的紀念集，其中收錄了林維箴同學自小學至高一的作品、週記、書信，及其師長、同學的追思。</a:t>
            </a:r>
          </a:p>
        </p:txBody>
      </p:sp>
      <p:pic>
        <p:nvPicPr>
          <p:cNvPr id="1030" name="Picture 6" descr="「線條.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19016" y="602809"/>
            <a:ext cx="4242346" cy="120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49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04664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教育部於</a:t>
            </a:r>
            <a:r>
              <a:rPr lang="en-US" altLang="zh-TW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2001</a:t>
            </a:r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年公佈的「教育部推動生命教育中程計劃」所提及的展望與目標為</a:t>
            </a:r>
            <a:r>
              <a:rPr lang="zh-TW" altLang="en-US" sz="2800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 smtClean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有一顆柔軟的心，不做傷害生命的事。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有積極的人生觀，終身學習，讓自己活得更有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價值</a:t>
            </a:r>
            <a:endParaRPr lang="zh-TW" altLang="en-US" sz="28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有一顆愛人的心，珍惜自己、尊重別人並關懷弱勢團體。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珍惜家人、重視友誼並熱愛所屬的團體。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尊重大自然並養成惜福簡樸的生活態度。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會思考生死問題，並探討人生終極關懷的課題。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能立志做個文化人、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道德人，</a:t>
            </a: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擇善固執，追求生命的理想。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具備成為世界公民的</a:t>
            </a:r>
            <a:r>
              <a:rPr lang="zh-TW" altLang="en-US" sz="28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修養。</a:t>
            </a:r>
            <a:endParaRPr lang="en-US" altLang="zh-TW" sz="2800" b="0" i="0" dirty="0">
              <a:solidFill>
                <a:srgbClr val="333333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框架 2"/>
          <p:cNvSpPr/>
          <p:nvPr/>
        </p:nvSpPr>
        <p:spPr>
          <a:xfrm>
            <a:off x="-684584" y="-744847"/>
            <a:ext cx="10441160" cy="7992888"/>
          </a:xfrm>
          <a:prstGeom prst="frame">
            <a:avLst/>
          </a:prstGeom>
          <a:solidFill>
            <a:srgbClr val="FFFF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0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bftp.cogsh.tp.edu.tw/sophyia/plan/picture-1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79" y="0"/>
            <a:ext cx="9127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2086370"/>
            <a:ext cx="8064896" cy="2710781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生命教育是以「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核心的研究議題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，有關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教育的定義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與內涵，國內外學者以多面向的觀點來界定，而提出多元性的立論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主張並強調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三大領域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42008"/>
            <a:ext cx="47609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vitao.com/wp-content/uploads/2014/03/20140326_533234cd54ce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13074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890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17848" y="404664"/>
            <a:ext cx="55983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0" i="0" u="none" strike="noStrike" kern="0" cap="none" spc="0" normalizeH="0" baseline="0" noProof="0" dirty="0" smtClean="0">
                <a:ln>
                  <a:noFill/>
                </a:ln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三大領域之生命教育</a:t>
            </a:r>
            <a:endParaRPr kumimoji="0" lang="zh-TW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化對角線角落矩形 4"/>
          <p:cNvSpPr/>
          <p:nvPr/>
        </p:nvSpPr>
        <p:spPr>
          <a:xfrm>
            <a:off x="755576" y="1340768"/>
            <a:ext cx="7848872" cy="4993491"/>
          </a:xfrm>
          <a:prstGeom prst="round2Diag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43608" y="1582602"/>
            <a:ext cx="7128792" cy="43666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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spcAft>
                <a:spcPts val="13"/>
              </a:spcAft>
            </a:pP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終極課題的探索與實踐</a:t>
            </a:r>
          </a:p>
          <a:p>
            <a:pPr lvl="1" eaLnBrk="1" hangingPunct="1">
              <a:spcAft>
                <a:spcPts val="13"/>
              </a:spcAft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人生觀、生死觀、宗教觀之反省</a:t>
            </a:r>
          </a:p>
          <a:p>
            <a:pPr lvl="1" eaLnBrk="1" hangingPunct="1">
              <a:spcAft>
                <a:spcPts val="13"/>
              </a:spcAft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終極關懷、生死關懷、臨終關懷等之實踐</a:t>
            </a:r>
          </a:p>
          <a:p>
            <a:pPr eaLnBrk="1" hangingPunct="1">
              <a:spcAft>
                <a:spcPts val="13"/>
              </a:spcAft>
            </a:pP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倫理思考與反省</a:t>
            </a:r>
          </a:p>
          <a:p>
            <a:pPr lvl="1" eaLnBrk="1" hangingPunct="1">
              <a:spcAft>
                <a:spcPts val="13"/>
              </a:spcAft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倫理本質的探索</a:t>
            </a:r>
          </a:p>
          <a:p>
            <a:pPr lvl="1" eaLnBrk="1" hangingPunct="1">
              <a:spcAft>
                <a:spcPts val="13"/>
              </a:spcAft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重大倫理議題的反省</a:t>
            </a:r>
          </a:p>
          <a:p>
            <a:pPr eaLnBrk="1" hangingPunct="1">
              <a:spcAft>
                <a:spcPts val="13"/>
              </a:spcAft>
            </a:pP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人格統整與靈性提升</a:t>
            </a:r>
          </a:p>
          <a:p>
            <a:pPr lvl="1" eaLnBrk="1" hangingPunct="1">
              <a:spcAft>
                <a:spcPts val="13"/>
              </a:spcAft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知情意行的合一</a:t>
            </a:r>
          </a:p>
          <a:p>
            <a:pPr lvl="1" eaLnBrk="1" hangingPunct="1">
              <a:spcAft>
                <a:spcPts val="13"/>
              </a:spcAft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身心靈的統整與超升</a:t>
            </a:r>
          </a:p>
        </p:txBody>
      </p:sp>
    </p:spTree>
    <p:extLst>
      <p:ext uri="{BB962C8B-B14F-4D97-AF65-F5344CB8AC3E}">
        <p14:creationId xmlns:p14="http://schemas.microsoft.com/office/powerpoint/2010/main" xmlns="" val="41496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zh-TW" altLang="en-US" sz="400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生命教育三主軸領域的交互關係</a:t>
            </a: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5292725" y="4652963"/>
            <a:ext cx="1936750" cy="1063625"/>
          </a:xfrm>
          <a:custGeom>
            <a:avLst/>
            <a:gdLst>
              <a:gd name="T0" fmla="*/ 351420490 w 9111"/>
              <a:gd name="T1" fmla="*/ 18180270 h 9111"/>
              <a:gd name="T2" fmla="*/ 351420490 w 9111"/>
              <a:gd name="T3" fmla="*/ 105988096 h 9111"/>
              <a:gd name="T4" fmla="*/ 60279670 w 9111"/>
              <a:gd name="T5" fmla="*/ 105988096 h 9111"/>
              <a:gd name="T6" fmla="*/ 60279670 w 9111"/>
              <a:gd name="T7" fmla="*/ 18180270 h 9111"/>
              <a:gd name="T8" fmla="*/ 351420490 w 9111"/>
              <a:gd name="T9" fmla="*/ 18180270 h 91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11"/>
              <a:gd name="T16" fmla="*/ 0 h 9111"/>
              <a:gd name="T17" fmla="*/ 9111 w 9111"/>
              <a:gd name="T18" fmla="*/ 9111 h 91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11" h="9111">
                <a:moveTo>
                  <a:pt x="7777" y="1334"/>
                </a:moveTo>
                <a:cubicBezTo>
                  <a:pt x="9556" y="3113"/>
                  <a:pt x="9556" y="5998"/>
                  <a:pt x="7777" y="7777"/>
                </a:cubicBezTo>
                <a:cubicBezTo>
                  <a:pt x="5998" y="9556"/>
                  <a:pt x="3113" y="9556"/>
                  <a:pt x="1334" y="7777"/>
                </a:cubicBezTo>
                <a:cubicBezTo>
                  <a:pt x="-444" y="5998"/>
                  <a:pt x="-444" y="3113"/>
                  <a:pt x="1334" y="1334"/>
                </a:cubicBezTo>
                <a:cubicBezTo>
                  <a:pt x="3113" y="-444"/>
                  <a:pt x="5998" y="-444"/>
                  <a:pt x="7777" y="1334"/>
                </a:cubicBezTo>
              </a:path>
            </a:pathLst>
          </a:custGeom>
          <a:solidFill>
            <a:schemeClr val="accent1">
              <a:alpha val="14902"/>
            </a:schemeClr>
          </a:solidFill>
          <a:ln w="25400">
            <a:solidFill>
              <a:srgbClr val="6E361D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1748" name="Freeform 6"/>
          <p:cNvSpPr>
            <a:spLocks/>
          </p:cNvSpPr>
          <p:nvPr/>
        </p:nvSpPr>
        <p:spPr bwMode="auto">
          <a:xfrm>
            <a:off x="3563938" y="2276475"/>
            <a:ext cx="1936750" cy="1062038"/>
          </a:xfrm>
          <a:custGeom>
            <a:avLst/>
            <a:gdLst>
              <a:gd name="T0" fmla="*/ 351420490 w 9111"/>
              <a:gd name="T1" fmla="*/ 18126101 h 9111"/>
              <a:gd name="T2" fmla="*/ 351420490 w 9111"/>
              <a:gd name="T3" fmla="*/ 105672007 h 9111"/>
              <a:gd name="T4" fmla="*/ 60279670 w 9111"/>
              <a:gd name="T5" fmla="*/ 105672007 h 9111"/>
              <a:gd name="T6" fmla="*/ 60279670 w 9111"/>
              <a:gd name="T7" fmla="*/ 18126101 h 9111"/>
              <a:gd name="T8" fmla="*/ 351420490 w 9111"/>
              <a:gd name="T9" fmla="*/ 18126101 h 91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11"/>
              <a:gd name="T16" fmla="*/ 0 h 9111"/>
              <a:gd name="T17" fmla="*/ 9111 w 9111"/>
              <a:gd name="T18" fmla="*/ 9111 h 91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11" h="9111">
                <a:moveTo>
                  <a:pt x="7777" y="1334"/>
                </a:moveTo>
                <a:cubicBezTo>
                  <a:pt x="9556" y="3113"/>
                  <a:pt x="9556" y="5998"/>
                  <a:pt x="7777" y="7777"/>
                </a:cubicBezTo>
                <a:cubicBezTo>
                  <a:pt x="5998" y="9556"/>
                  <a:pt x="3113" y="9556"/>
                  <a:pt x="1334" y="7777"/>
                </a:cubicBezTo>
                <a:cubicBezTo>
                  <a:pt x="-444" y="5998"/>
                  <a:pt x="-444" y="3113"/>
                  <a:pt x="1334" y="1334"/>
                </a:cubicBezTo>
                <a:cubicBezTo>
                  <a:pt x="3113" y="-444"/>
                  <a:pt x="5998" y="-444"/>
                  <a:pt x="7777" y="1334"/>
                </a:cubicBezTo>
              </a:path>
            </a:pathLst>
          </a:custGeom>
          <a:solidFill>
            <a:schemeClr val="accent1">
              <a:alpha val="14902"/>
            </a:schemeClr>
          </a:solidFill>
          <a:ln w="25400">
            <a:solidFill>
              <a:srgbClr val="6E361D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1749" name="Freeform 8"/>
          <p:cNvSpPr>
            <a:spLocks/>
          </p:cNvSpPr>
          <p:nvPr/>
        </p:nvSpPr>
        <p:spPr bwMode="auto">
          <a:xfrm>
            <a:off x="2089150" y="4687888"/>
            <a:ext cx="1936750" cy="1063625"/>
          </a:xfrm>
          <a:custGeom>
            <a:avLst/>
            <a:gdLst>
              <a:gd name="T0" fmla="*/ 351420490 w 9111"/>
              <a:gd name="T1" fmla="*/ 18180270 h 9111"/>
              <a:gd name="T2" fmla="*/ 351420490 w 9111"/>
              <a:gd name="T3" fmla="*/ 105988096 h 9111"/>
              <a:gd name="T4" fmla="*/ 60279670 w 9111"/>
              <a:gd name="T5" fmla="*/ 105988096 h 9111"/>
              <a:gd name="T6" fmla="*/ 60279670 w 9111"/>
              <a:gd name="T7" fmla="*/ 18180270 h 9111"/>
              <a:gd name="T8" fmla="*/ 351420490 w 9111"/>
              <a:gd name="T9" fmla="*/ 18180270 h 91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11"/>
              <a:gd name="T16" fmla="*/ 0 h 9111"/>
              <a:gd name="T17" fmla="*/ 9111 w 9111"/>
              <a:gd name="T18" fmla="*/ 9111 h 91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11" h="9111">
                <a:moveTo>
                  <a:pt x="7777" y="1334"/>
                </a:moveTo>
                <a:cubicBezTo>
                  <a:pt x="9556" y="3113"/>
                  <a:pt x="9556" y="5998"/>
                  <a:pt x="7777" y="7777"/>
                </a:cubicBezTo>
                <a:cubicBezTo>
                  <a:pt x="5998" y="9556"/>
                  <a:pt x="3113" y="9556"/>
                  <a:pt x="1334" y="7777"/>
                </a:cubicBezTo>
                <a:cubicBezTo>
                  <a:pt x="-444" y="5998"/>
                  <a:pt x="-444" y="3113"/>
                  <a:pt x="1334" y="1334"/>
                </a:cubicBezTo>
                <a:cubicBezTo>
                  <a:pt x="3113" y="-444"/>
                  <a:pt x="5998" y="-444"/>
                  <a:pt x="7777" y="1334"/>
                </a:cubicBezTo>
              </a:path>
            </a:pathLst>
          </a:custGeom>
          <a:solidFill>
            <a:schemeClr val="accent1">
              <a:alpha val="14902"/>
            </a:schemeClr>
          </a:solidFill>
          <a:ln w="25400">
            <a:solidFill>
              <a:srgbClr val="6E361D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5435600" y="4797425"/>
            <a:ext cx="15462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marL="80963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smtClean="0">
                <a:solidFill>
                  <a:prstClr val="white"/>
                </a:solidFill>
                <a:latin typeface="Hoefler Text" charset="0"/>
                <a:ea typeface="新細明體" pitchFamily="18" charset="-120"/>
              </a:rPr>
              <a:t>人格統整與靈性發展</a:t>
            </a:r>
            <a:endParaRPr kumimoji="0" lang="zh-TW" altLang="en-US" sz="2000" smtClean="0">
              <a:solidFill>
                <a:prstClr val="white"/>
              </a:solidFill>
              <a:latin typeface="Apple LiGothic Medium" charset="0"/>
              <a:ea typeface="新細明體" pitchFamily="18" charset="-120"/>
            </a:endParaRP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2195513" y="4868863"/>
            <a:ext cx="16240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marL="80963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smtClean="0">
                <a:solidFill>
                  <a:prstClr val="white"/>
                </a:solidFill>
                <a:latin typeface="Hoefler Text" charset="0"/>
                <a:ea typeface="新細明體" pitchFamily="18" charset="-120"/>
              </a:rPr>
              <a:t>倫理思考與反省</a:t>
            </a:r>
            <a:endParaRPr kumimoji="0" lang="zh-TW" altLang="en-US" sz="2000" smtClean="0">
              <a:solidFill>
                <a:prstClr val="white"/>
              </a:solidFill>
              <a:latin typeface="Apple LiGothic Medium" charset="0"/>
              <a:ea typeface="新細明體" pitchFamily="18" charset="-120"/>
            </a:endParaRP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3708400" y="2492375"/>
            <a:ext cx="15700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marL="80963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000" smtClean="0">
                <a:solidFill>
                  <a:prstClr val="white"/>
                </a:solidFill>
                <a:latin typeface="Hoefler Text" charset="0"/>
                <a:ea typeface="新細明體" pitchFamily="18" charset="-120"/>
              </a:rPr>
              <a:t>終極關懷與實踐</a:t>
            </a:r>
            <a:endParaRPr kumimoji="0" lang="zh-TW" altLang="en-US" sz="2000" smtClean="0">
              <a:solidFill>
                <a:prstClr val="white"/>
              </a:solidFill>
              <a:latin typeface="Apple LiGothic Medium" charset="0"/>
              <a:ea typeface="新細明體" pitchFamily="18" charset="-120"/>
            </a:endParaRPr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>
            <a:off x="5292725" y="3213100"/>
            <a:ext cx="1109663" cy="1501775"/>
          </a:xfrm>
          <a:prstGeom prst="line">
            <a:avLst/>
          </a:prstGeom>
          <a:noFill/>
          <a:ln w="25400">
            <a:solidFill>
              <a:srgbClr val="6E361D"/>
            </a:solidFill>
            <a:round/>
            <a:headEnd/>
            <a:tailEnd/>
          </a:ln>
          <a:effectLst>
            <a:outerShdw dist="12699" dir="5400000" algn="ctr" rotWithShape="0">
              <a:schemeClr val="bg2">
                <a:alpha val="20000"/>
              </a:scheme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>
            <a:off x="4010025" y="5259388"/>
            <a:ext cx="1293813" cy="9525"/>
          </a:xfrm>
          <a:prstGeom prst="line">
            <a:avLst/>
          </a:prstGeom>
          <a:noFill/>
          <a:ln w="25400">
            <a:solidFill>
              <a:srgbClr val="6E361D"/>
            </a:solidFill>
            <a:round/>
            <a:headEnd/>
            <a:tailEnd/>
          </a:ln>
          <a:effectLst>
            <a:outerShdw dist="12699" dir="5400000" algn="ctr" rotWithShape="0">
              <a:schemeClr val="bg2">
                <a:alpha val="20000"/>
              </a:scheme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2700338" y="3213100"/>
            <a:ext cx="1150937" cy="1511300"/>
          </a:xfrm>
          <a:prstGeom prst="line">
            <a:avLst/>
          </a:prstGeom>
          <a:noFill/>
          <a:ln w="25400">
            <a:solidFill>
              <a:srgbClr val="6E361D"/>
            </a:solidFill>
            <a:round/>
            <a:headEnd/>
            <a:tailEnd/>
          </a:ln>
          <a:effectLst>
            <a:outerShdw dist="12699" dir="5400000" algn="ctr" rotWithShape="0">
              <a:schemeClr val="bg2">
                <a:alpha val="20000"/>
              </a:scheme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2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2"/>
          <p:cNvSpPr>
            <a:spLocks/>
          </p:cNvSpPr>
          <p:nvPr/>
        </p:nvSpPr>
        <p:spPr bwMode="auto">
          <a:xfrm>
            <a:off x="252413" y="441325"/>
            <a:ext cx="8797925" cy="5813425"/>
          </a:xfrm>
          <a:custGeom>
            <a:avLst/>
            <a:gdLst>
              <a:gd name="T0" fmla="*/ 2147483647 w 10000"/>
              <a:gd name="T1" fmla="*/ 0 h 10000"/>
              <a:gd name="T2" fmla="*/ 0 w 10000"/>
              <a:gd name="T3" fmla="*/ 1689795142 h 10000"/>
              <a:gd name="T4" fmla="*/ 2147483647 w 10000"/>
              <a:gd name="T5" fmla="*/ 2147483647 h 10000"/>
              <a:gd name="T6" fmla="*/ 2147483647 w 10000"/>
              <a:gd name="T7" fmla="*/ 1689795142 h 10000"/>
              <a:gd name="T8" fmla="*/ 2147483647 w 10000"/>
              <a:gd name="T9" fmla="*/ 0 h 10000"/>
              <a:gd name="T10" fmla="*/ 2147483647 w 10000"/>
              <a:gd name="T11" fmla="*/ 0 h 1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0"/>
              <a:gd name="T19" fmla="*/ 0 h 10000"/>
              <a:gd name="T20" fmla="*/ 10000 w 10000"/>
              <a:gd name="T21" fmla="*/ 10000 h 1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0" h="10000">
                <a:moveTo>
                  <a:pt x="5000" y="0"/>
                </a:moveTo>
                <a:cubicBezTo>
                  <a:pt x="2238" y="0"/>
                  <a:pt x="0" y="2238"/>
                  <a:pt x="0" y="5000"/>
                </a:cubicBezTo>
                <a:cubicBezTo>
                  <a:pt x="0" y="7761"/>
                  <a:pt x="2238" y="10000"/>
                  <a:pt x="5000" y="10000"/>
                </a:cubicBezTo>
                <a:cubicBezTo>
                  <a:pt x="7761" y="10000"/>
                  <a:pt x="10000" y="7761"/>
                  <a:pt x="10000" y="5000"/>
                </a:cubicBezTo>
                <a:cubicBezTo>
                  <a:pt x="10000" y="2238"/>
                  <a:pt x="7761" y="0"/>
                  <a:pt x="5000" y="0"/>
                </a:cubicBezTo>
                <a:close/>
                <a:moveTo>
                  <a:pt x="5000" y="0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413250" y="1368425"/>
            <a:ext cx="809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zh-TW" altLang="en-US" sz="800" smtClean="0">
              <a:solidFill>
                <a:prstClr val="white"/>
              </a:solidFill>
              <a:latin typeface="Optima" charset="0"/>
              <a:ea typeface="新細明體" pitchFamily="18" charset="-120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919163" y="1938338"/>
            <a:ext cx="3760787" cy="14366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4664075" y="3384550"/>
            <a:ext cx="1255713" cy="27416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4652963" y="2071688"/>
            <a:ext cx="3857625" cy="13128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973638" y="3273425"/>
            <a:ext cx="4170362" cy="38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246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100" b="1" dirty="0" smtClean="0">
                <a:solidFill>
                  <a:srgbClr val="4C0875"/>
                </a:solidFill>
                <a:ea typeface="新細明體" pitchFamily="18" charset="-120"/>
              </a:rPr>
              <a:t>  </a:t>
            </a:r>
            <a:r>
              <a:rPr kumimoji="0" lang="zh-TW" altLang="en-US" sz="2100" b="1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人格統整，靈性發展</a:t>
            </a:r>
            <a:r>
              <a:rPr kumimoji="0" lang="zh-TW" altLang="en-US" sz="2100" b="1" dirty="0" smtClean="0">
                <a:solidFill>
                  <a:srgbClr val="903638"/>
                </a:solidFill>
                <a:latin typeface="Apple LiGothic Medium" charset="0"/>
                <a:ea typeface="新細明體" pitchFamily="18" charset="-120"/>
              </a:rPr>
              <a:t>，愛與被愛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534025" y="3732213"/>
            <a:ext cx="24622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心靈傷害與治癒、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情緒成熟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148263" y="3716338"/>
            <a:ext cx="16668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zh-TW" altLang="en-US" sz="800" smtClean="0">
              <a:solidFill>
                <a:prstClr val="white"/>
              </a:solidFill>
              <a:latin typeface="Optima" charset="0"/>
              <a:ea typeface="新細明體" pitchFamily="18" charset="-12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534025" y="3986213"/>
            <a:ext cx="28114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ts val="363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道德發展、情慾處理、仁慈與正義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534025" y="4187825"/>
            <a:ext cx="30892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206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誠信、體貼、善於傾聽、有責任感、</a:t>
            </a:r>
          </a:p>
          <a:p>
            <a:pPr eaLnBrk="0" fontAlgn="base" hangingPunct="0">
              <a:lnSpc>
                <a:spcPts val="206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尊重別人、不吝鼓勵、樂觀熱忱、</a:t>
            </a:r>
          </a:p>
          <a:p>
            <a:pPr eaLnBrk="0" fontAlgn="base" hangingPunct="0">
              <a:lnSpc>
                <a:spcPts val="206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感恩、寬恕、謙遜、忍耐、慈悲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5707063" y="4495800"/>
            <a:ext cx="11303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zh-TW" altLang="en-US" sz="800" smtClean="0">
              <a:solidFill>
                <a:prstClr val="white"/>
              </a:solidFill>
              <a:latin typeface="Optima" charset="0"/>
              <a:ea typeface="新細明體" pitchFamily="18" charset="-12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33610" y="2903969"/>
            <a:ext cx="2958604" cy="37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238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100" b="1" dirty="0" smtClean="0">
                <a:solidFill>
                  <a:srgbClr val="903638"/>
                </a:solidFill>
                <a:latin typeface="Apple LiGothic Medium" charset="0"/>
                <a:ea typeface="新細明體" pitchFamily="18" charset="-120"/>
              </a:rPr>
              <a:t>倫理思考與生活美學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71438" y="3298825"/>
            <a:ext cx="4232275" cy="32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95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700" dirty="0" smtClean="0">
                <a:solidFill>
                  <a:srgbClr val="1A18D1"/>
                </a:solidFill>
                <a:ea typeface="新細明體" pitchFamily="18" charset="-120"/>
              </a:rPr>
              <a:t>                         </a:t>
            </a:r>
            <a:r>
              <a:rPr kumimoji="0" lang="zh-TW" altLang="en-US" sz="17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基本倫理</a:t>
            </a:r>
            <a:r>
              <a:rPr kumimoji="0" lang="zh-TW" altLang="en-US" sz="1700" b="1" dirty="0" smtClean="0">
                <a:solidFill>
                  <a:srgbClr val="1A18D1"/>
                </a:solidFill>
                <a:ea typeface="新細明體" pitchFamily="18" charset="-120"/>
              </a:rPr>
              <a:t>              </a:t>
            </a:r>
            <a:r>
              <a:rPr kumimoji="0" lang="zh-TW" altLang="en-US" sz="1700" dirty="0" smtClean="0">
                <a:solidFill>
                  <a:srgbClr val="903638"/>
                </a:solidFill>
                <a:latin typeface="Apple LiGothic Medium" charset="0"/>
                <a:ea typeface="新細明體" pitchFamily="18" charset="-120"/>
              </a:rPr>
              <a:t>應用倫理</a:t>
            </a:r>
            <a:r>
              <a:rPr kumimoji="0" lang="zh-TW" altLang="en-US" sz="1700" dirty="0" smtClean="0">
                <a:solidFill>
                  <a:srgbClr val="1A18D1"/>
                </a:solidFill>
                <a:ea typeface="新細明體" pitchFamily="18" charset="-120"/>
              </a:rPr>
              <a:t>               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1214438" y="3603625"/>
            <a:ext cx="3286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dirty="0" smtClean="0">
                <a:solidFill>
                  <a:prstClr val="white"/>
                </a:solidFill>
                <a:ea typeface="新細明體" pitchFamily="18" charset="-120"/>
              </a:rPr>
              <a:t>      </a:t>
            </a: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為何道德</a:t>
            </a:r>
            <a:r>
              <a:rPr kumimoji="0" lang="zh-TW" altLang="en-US" sz="1300" dirty="0" smtClean="0">
                <a:solidFill>
                  <a:srgbClr val="676A55"/>
                </a:solidFill>
                <a:ea typeface="新細明體" pitchFamily="18" charset="-120"/>
              </a:rPr>
              <a:t>                        </a:t>
            </a:r>
            <a:r>
              <a:rPr kumimoji="0" lang="zh-TW" altLang="en-US" sz="13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生命與醫學倫理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1089025" y="3798888"/>
            <a:ext cx="3376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dirty="0" smtClean="0">
                <a:solidFill>
                  <a:prstClr val="white"/>
                </a:solidFill>
                <a:ea typeface="新細明體" pitchFamily="18" charset="-120"/>
              </a:rPr>
              <a:t>         </a:t>
            </a: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善惡與規範的本質</a:t>
            </a:r>
            <a:r>
              <a:rPr kumimoji="0" lang="zh-TW" altLang="en-US" sz="1300" dirty="0" smtClean="0">
                <a:solidFill>
                  <a:srgbClr val="676A55"/>
                </a:solidFill>
                <a:ea typeface="新細明體" pitchFamily="18" charset="-120"/>
              </a:rPr>
              <a:t>        </a:t>
            </a:r>
            <a:r>
              <a:rPr kumimoji="0" lang="zh-TW" altLang="en-US" sz="13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性愛婚姻與家庭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160463" y="3978275"/>
            <a:ext cx="295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prstClr val="white"/>
                </a:solidFill>
                <a:ea typeface="新細明體" pitchFamily="18" charset="-120"/>
              </a:rPr>
              <a:t> 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道德判斷的所以然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財物倫理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179513" y="4165600"/>
            <a:ext cx="3740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prstClr val="white"/>
                </a:solidFill>
                <a:ea typeface="新細明體" pitchFamily="18" charset="-120"/>
              </a:rPr>
              <a:t> 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自律和他律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          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職場倫理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動物倫理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295400" y="4370388"/>
            <a:ext cx="3490913" cy="26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  <a:tab pos="257175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dirty="0" smtClean="0">
                <a:solidFill>
                  <a:prstClr val="white"/>
                </a:solidFill>
                <a:ea typeface="新細明體" pitchFamily="18" charset="-120"/>
              </a:rPr>
              <a:t>    </a:t>
            </a: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善惡的分辨</a:t>
            </a:r>
            <a:r>
              <a:rPr kumimoji="0" lang="zh-TW" altLang="en-US" sz="1300" dirty="0" smtClean="0">
                <a:solidFill>
                  <a:srgbClr val="676A55"/>
                </a:solidFill>
                <a:ea typeface="新細明體" pitchFamily="18" charset="-120"/>
              </a:rPr>
              <a:t>                    </a:t>
            </a:r>
            <a:r>
              <a:rPr kumimoji="0" lang="zh-TW" altLang="en-US" sz="13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網路倫理</a:t>
            </a:r>
            <a:r>
              <a:rPr kumimoji="0" lang="zh-TW" altLang="en-US" sz="1300" dirty="0" smtClean="0">
                <a:solidFill>
                  <a:srgbClr val="00B0F0"/>
                </a:solidFill>
                <a:ea typeface="新細明體" pitchFamily="18" charset="-120"/>
              </a:rPr>
              <a:t>    </a:t>
            </a: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專業倫理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1214438" y="4549775"/>
            <a:ext cx="3517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prstClr val="white"/>
                </a:solidFill>
                <a:ea typeface="新細明體" pitchFamily="18" charset="-120"/>
              </a:rPr>
              <a:t>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主觀與客觀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          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商業倫理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政治倫理</a:t>
            </a:r>
            <a:r>
              <a:rPr kumimoji="0" lang="zh-TW" altLang="en-US" sz="1300" smtClean="0">
                <a:solidFill>
                  <a:prstClr val="white"/>
                </a:solidFill>
                <a:ea typeface="新細明體" pitchFamily="18" charset="-120"/>
              </a:rPr>
              <a:t>   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1304925" y="4941888"/>
            <a:ext cx="361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prstClr val="white"/>
                </a:solidFill>
                <a:ea typeface="新細明體" pitchFamily="18" charset="-120"/>
              </a:rPr>
              <a:t>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意識型態與偏見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    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運動倫理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  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環境倫理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2608263" y="4710113"/>
            <a:ext cx="2255837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zh-TW" altLang="en-US" sz="800" smtClean="0">
              <a:solidFill>
                <a:prstClr val="white"/>
              </a:solidFill>
              <a:latin typeface="Optima" charset="0"/>
              <a:ea typeface="新細明體" pitchFamily="18" charset="-120"/>
            </a:endParaRP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1533525" y="5157788"/>
            <a:ext cx="3416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道德與幸福之間</a:t>
            </a:r>
            <a:r>
              <a:rPr kumimoji="0" lang="zh-TW" altLang="en-US" sz="1300" dirty="0" smtClean="0">
                <a:solidFill>
                  <a:srgbClr val="676A55"/>
                </a:solidFill>
                <a:ea typeface="新細明體" pitchFamily="18" charset="-120"/>
              </a:rPr>
              <a:t>            </a:t>
            </a: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媒體倫理</a:t>
            </a:r>
            <a:r>
              <a:rPr kumimoji="0" lang="zh-TW" altLang="en-US" sz="1300" dirty="0" smtClean="0">
                <a:solidFill>
                  <a:srgbClr val="676A55"/>
                </a:solidFill>
                <a:ea typeface="新細明體" pitchFamily="18" charset="-120"/>
              </a:rPr>
              <a:t>    </a:t>
            </a:r>
            <a:r>
              <a:rPr kumimoji="0" lang="zh-TW" altLang="en-US" sz="13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科技倫理</a:t>
            </a:r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4037013" y="5353050"/>
            <a:ext cx="809625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01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800" smtClean="0">
                <a:solidFill>
                  <a:srgbClr val="FFFF00"/>
                </a:solidFill>
                <a:ea typeface="新細明體" pitchFamily="18" charset="-120"/>
              </a:rPr>
              <a:t> 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3635375" y="2636838"/>
            <a:ext cx="2417763" cy="38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  <a:tab pos="1928813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100" b="1" dirty="0" smtClean="0">
                <a:solidFill>
                  <a:srgbClr val="903638"/>
                </a:solidFill>
                <a:latin typeface="Apple LiGothic Medium" charset="0"/>
                <a:ea typeface="新細明體" pitchFamily="18" charset="-120"/>
              </a:rPr>
              <a:t>終極關懷與實踐</a:t>
            </a: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1992313" y="1317625"/>
            <a:ext cx="1212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人生目標設定</a:t>
            </a: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2036763" y="1576388"/>
            <a:ext cx="1382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生命意義探索</a:t>
            </a: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2027238" y="1862138"/>
            <a:ext cx="1465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dirty="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終極關懷的省思</a:t>
            </a:r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2108200" y="2155825"/>
            <a:ext cx="10779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91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700" b="1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人生哲學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3708400" y="2276475"/>
            <a:ext cx="1163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91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7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宗教教育</a:t>
            </a: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5340350" y="977900"/>
            <a:ext cx="1722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生死意義，互相發明</a:t>
            </a:r>
          </a:p>
        </p:txBody>
      </p:sp>
      <p:sp>
        <p:nvSpPr>
          <p:cNvPr id="32800" name="Text Box 32"/>
          <p:cNvSpPr txBox="1">
            <a:spLocks noChangeArrowheads="1"/>
          </p:cNvSpPr>
          <p:nvPr/>
        </p:nvSpPr>
        <p:spPr bwMode="auto">
          <a:xfrm>
            <a:off x="5348288" y="1227138"/>
            <a:ext cx="1714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生死無常的省思</a:t>
            </a:r>
          </a:p>
        </p:txBody>
      </p:sp>
      <p:sp>
        <p:nvSpPr>
          <p:cNvPr id="32801" name="Text Box 33"/>
          <p:cNvSpPr txBox="1">
            <a:spLocks noChangeArrowheads="1"/>
          </p:cNvSpPr>
          <p:nvPr/>
        </p:nvSpPr>
        <p:spPr bwMode="auto">
          <a:xfrm>
            <a:off x="5375275" y="1477963"/>
            <a:ext cx="195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死亡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</a:t>
            </a:r>
            <a:r>
              <a:rPr kumimoji="0" lang="en-US" altLang="zh-TW" sz="1300" smtClean="0">
                <a:solidFill>
                  <a:srgbClr val="676A55"/>
                </a:solidFill>
                <a:ea typeface="新細明體" pitchFamily="18" charset="-120"/>
              </a:rPr>
              <a:t>---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最後成長階段</a:t>
            </a:r>
          </a:p>
        </p:txBody>
      </p:sp>
      <p:sp>
        <p:nvSpPr>
          <p:cNvPr id="32802" name="Text Box 34"/>
          <p:cNvSpPr txBox="1">
            <a:spLocks noChangeArrowheads="1"/>
          </p:cNvSpPr>
          <p:nvPr/>
        </p:nvSpPr>
        <p:spPr bwMode="auto">
          <a:xfrm>
            <a:off x="5348288" y="1736725"/>
            <a:ext cx="1150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臨終關懷</a:t>
            </a:r>
          </a:p>
        </p:txBody>
      </p:sp>
      <p:sp>
        <p:nvSpPr>
          <p:cNvPr id="32803" name="Text Box 35"/>
          <p:cNvSpPr txBox="1">
            <a:spLocks noChangeArrowheads="1"/>
          </p:cNvSpPr>
          <p:nvPr/>
        </p:nvSpPr>
        <p:spPr bwMode="auto">
          <a:xfrm>
            <a:off x="5348288" y="1968500"/>
            <a:ext cx="1546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  <a:tab pos="128587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安寧照顧</a:t>
            </a:r>
            <a:r>
              <a:rPr kumimoji="0" lang="zh-TW" altLang="en-US" sz="1300" smtClean="0">
                <a:solidFill>
                  <a:srgbClr val="676A55"/>
                </a:solidFill>
                <a:ea typeface="新細明體" pitchFamily="18" charset="-120"/>
              </a:rPr>
              <a:t> </a:t>
            </a:r>
            <a:r>
              <a:rPr kumimoji="0" lang="en-US" altLang="zh-TW" sz="1300" smtClean="0">
                <a:solidFill>
                  <a:srgbClr val="676A55"/>
                </a:solidFill>
                <a:ea typeface="新細明體" pitchFamily="18" charset="-120"/>
              </a:rPr>
              <a:t>--- </a:t>
            </a: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全人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5330825" y="2182813"/>
            <a:ext cx="17510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438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全家全隊全程之安頓</a:t>
            </a:r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5381625" y="2416175"/>
            <a:ext cx="147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4293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lnSpc>
                <a:spcPts val="1913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700" dirty="0" smtClean="0">
                <a:solidFill>
                  <a:srgbClr val="00B0F0"/>
                </a:solidFill>
                <a:latin typeface="Apple LiGothic Medium" charset="0"/>
                <a:ea typeface="新細明體" pitchFamily="18" charset="-120"/>
              </a:rPr>
              <a:t>   生死教育</a:t>
            </a:r>
          </a:p>
        </p:txBody>
      </p:sp>
      <p:sp>
        <p:nvSpPr>
          <p:cNvPr id="32806" name="Text Box 38"/>
          <p:cNvSpPr txBox="1">
            <a:spLocks noChangeArrowheads="1"/>
          </p:cNvSpPr>
          <p:nvPr/>
        </p:nvSpPr>
        <p:spPr bwMode="auto">
          <a:xfrm>
            <a:off x="471488" y="441325"/>
            <a:ext cx="18748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500" b="1" smtClean="0">
                <a:solidFill>
                  <a:srgbClr val="FFE601"/>
                </a:solidFill>
                <a:latin typeface="Apple LiGothic Medium" charset="0"/>
                <a:ea typeface="新細明體" pitchFamily="18" charset="-120"/>
              </a:rPr>
              <a:t>生命教育</a:t>
            </a:r>
          </a:p>
        </p:txBody>
      </p:sp>
      <p:sp>
        <p:nvSpPr>
          <p:cNvPr id="32807" name="Text Box 39"/>
          <p:cNvSpPr txBox="1">
            <a:spLocks noChangeArrowheads="1"/>
          </p:cNvSpPr>
          <p:nvPr/>
        </p:nvSpPr>
        <p:spPr bwMode="auto">
          <a:xfrm>
            <a:off x="3625850" y="763588"/>
            <a:ext cx="13573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信仰的重要性</a:t>
            </a:r>
          </a:p>
        </p:txBody>
      </p:sp>
      <p:sp>
        <p:nvSpPr>
          <p:cNvPr id="32808" name="Text Box 40"/>
          <p:cNvSpPr txBox="1">
            <a:spLocks noChangeArrowheads="1"/>
          </p:cNvSpPr>
          <p:nvPr/>
        </p:nvSpPr>
        <p:spPr bwMode="auto">
          <a:xfrm>
            <a:off x="3616325" y="977900"/>
            <a:ext cx="1374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什麼是宗教信仰</a:t>
            </a:r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3635375" y="1268413"/>
            <a:ext cx="15795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世界大宗教之智慧</a:t>
            </a:r>
          </a:p>
        </p:txBody>
      </p:sp>
      <p:sp>
        <p:nvSpPr>
          <p:cNvPr id="32810" name="Text Box 42"/>
          <p:cNvSpPr txBox="1">
            <a:spLocks noChangeArrowheads="1"/>
          </p:cNvSpPr>
          <p:nvPr/>
        </p:nvSpPr>
        <p:spPr bwMode="auto">
          <a:xfrm>
            <a:off x="3609975" y="1504950"/>
            <a:ext cx="1108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正信與迷信</a:t>
            </a: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3633788" y="1736725"/>
            <a:ext cx="1108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包容與欣賞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3625850" y="1978025"/>
            <a:ext cx="1651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信仰與理性之平衡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1476375" y="4724400"/>
            <a:ext cx="3467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道德原則之批判建構   經濟倫理   全球倫理</a:t>
            </a:r>
          </a:p>
        </p:txBody>
      </p:sp>
      <p:sp>
        <p:nvSpPr>
          <p:cNvPr id="32814" name="Text Box 46"/>
          <p:cNvSpPr txBox="1">
            <a:spLocks noChangeArrowheads="1"/>
          </p:cNvSpPr>
          <p:nvPr/>
        </p:nvSpPr>
        <p:spPr bwMode="auto">
          <a:xfrm>
            <a:off x="5534025" y="4999038"/>
            <a:ext cx="2511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defTabSz="642938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300" smtClean="0">
                <a:solidFill>
                  <a:srgbClr val="676A55"/>
                </a:solidFill>
                <a:latin typeface="Apple LiGothic Medium" charset="0"/>
                <a:ea typeface="新細明體" pitchFamily="18" charset="-120"/>
              </a:rPr>
              <a:t>回到真我、肯定自我、超越小我</a:t>
            </a:r>
          </a:p>
        </p:txBody>
      </p:sp>
    </p:spTree>
    <p:extLst>
      <p:ext uri="{BB962C8B-B14F-4D97-AF65-F5344CB8AC3E}">
        <p14:creationId xmlns:p14="http://schemas.microsoft.com/office/powerpoint/2010/main" xmlns="" val="23576820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5400600" cy="638944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年起的生命教育方針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透過行政機制、課程教學、師資人力、宣導推廣、研究發展等 </a:t>
            </a:r>
            <a:r>
              <a:rPr lang="en-US" altLang="zh-TW" dirty="0"/>
              <a:t>5 </a:t>
            </a:r>
            <a:r>
              <a:rPr lang="zh-TW" altLang="en-US" dirty="0"/>
              <a:t>大層</a:t>
            </a:r>
          </a:p>
          <a:p>
            <a:r>
              <a:rPr lang="zh-TW" altLang="en-US" dirty="0"/>
              <a:t>面推動，其目標如下：</a:t>
            </a:r>
          </a:p>
          <a:p>
            <a:r>
              <a:rPr lang="zh-TW" altLang="en-US" dirty="0"/>
              <a:t>一、整合各級教育行政機關及學校，共同型塑以生命教育為核心之校園文化。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二</a:t>
            </a:r>
            <a:r>
              <a:rPr lang="zh-TW" altLang="en-US" dirty="0"/>
              <a:t>、透過</a:t>
            </a:r>
            <a:r>
              <a:rPr lang="zh-TW" altLang="en-US" dirty="0">
                <a:solidFill>
                  <a:srgbClr val="FF0000"/>
                </a:solidFill>
              </a:rPr>
              <a:t>正式課程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非正式課程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FF0000"/>
                </a:solidFill>
              </a:rPr>
              <a:t>潛在課程</a:t>
            </a:r>
            <a:r>
              <a:rPr lang="zh-TW" altLang="en-US" dirty="0"/>
              <a:t>，協助學生探索與認識生命的意義。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208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548680"/>
            <a:ext cx="5976664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一、總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生命教育的啟航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http://www.pct.org.tw/image/eduu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9540"/>
            <a:ext cx="6840760" cy="54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48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63480"/>
          </a:xfrm>
        </p:spPr>
        <p:txBody>
          <a:bodyPr/>
          <a:lstStyle/>
          <a:p>
            <a:r>
              <a:rPr lang="zh-TW" altLang="en-US" dirty="0"/>
              <a:t>三、強化職前及在職教育訓練，使校長及教師具備生命教育之理念與素養。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四</a:t>
            </a:r>
            <a:r>
              <a:rPr lang="zh-TW" altLang="en-US" dirty="0"/>
              <a:t>、結合民間資源並透過多元管道，強化各界對生命教育之認知。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五</a:t>
            </a:r>
            <a:r>
              <a:rPr lang="zh-TW" altLang="en-US" dirty="0"/>
              <a:t>、強化生命教育之科際整合及創新作法，提升與國際接軌與經驗交流。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719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696744" cy="85496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+mn-ea"/>
                <a:ea typeface="+mn-ea"/>
              </a:rPr>
              <a:t>107</a:t>
            </a:r>
            <a:r>
              <a:rPr lang="zh-TW" altLang="en-US" dirty="0" smtClean="0">
                <a:latin typeface="+mn-ea"/>
                <a:ea typeface="+mn-ea"/>
              </a:rPr>
              <a:t>學年度新推動計畫</a:t>
            </a:r>
            <a:r>
              <a:rPr lang="en-US" altLang="zh-TW" dirty="0" smtClean="0">
                <a:latin typeface="+mn-ea"/>
                <a:ea typeface="+mn-ea"/>
              </a:rPr>
              <a:t>(</a:t>
            </a:r>
            <a:r>
              <a:rPr lang="zh-TW" altLang="en-US" dirty="0" smtClean="0">
                <a:latin typeface="+mn-ea"/>
                <a:ea typeface="+mn-ea"/>
              </a:rPr>
              <a:t>課綱</a:t>
            </a:r>
            <a:r>
              <a:rPr lang="en-US" altLang="zh-TW" dirty="0" smtClean="0">
                <a:latin typeface="+mn-ea"/>
                <a:ea typeface="+mn-ea"/>
              </a:rPr>
              <a:t>)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2120" y="1916832"/>
            <a:ext cx="3070684" cy="3888432"/>
          </a:xfrm>
        </p:spPr>
        <p:txBody>
          <a:bodyPr/>
          <a:lstStyle/>
          <a:p>
            <a:r>
              <a:rPr lang="zh-TW" altLang="en-US" sz="2400" u="sng" dirty="0" smtClean="0"/>
              <a:t>美學</a:t>
            </a:r>
            <a:endParaRPr lang="en-US" altLang="zh-TW" sz="2400" u="sng" dirty="0" smtClean="0"/>
          </a:p>
          <a:p>
            <a:pPr marL="0" indent="0">
              <a:buNone/>
            </a:pPr>
            <a:r>
              <a:rPr lang="zh-TW" altLang="en-US" sz="2400" dirty="0" smtClean="0"/>
              <a:t>    人與人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  人與自然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  人與社會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 </a:t>
            </a:r>
            <a:r>
              <a:rPr lang="zh-TW" altLang="en-US" sz="2400" dirty="0" smtClean="0">
                <a:solidFill>
                  <a:srgbClr val="FF0000"/>
                </a:solidFill>
              </a:rPr>
              <a:t>內容最主要要探討人</a:t>
            </a:r>
            <a:r>
              <a:rPr lang="zh-TW" altLang="en-US" sz="2400" dirty="0">
                <a:solidFill>
                  <a:srgbClr val="FF0000"/>
                </a:solidFill>
              </a:rPr>
              <a:t>的本性、發展、身體與心靈之間的關係、人與世界的關係等問題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34929" y="2348880"/>
            <a:ext cx="5040560" cy="35548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dirty="0" smtClean="0"/>
              <a:t>哲學思考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偏見及錯謬、正確思考的基本邏</a:t>
            </a:r>
            <a:endParaRPr lang="en-US" altLang="zh-TW" sz="2000" dirty="0" smtClean="0"/>
          </a:p>
          <a:p>
            <a:pPr>
              <a:lnSpc>
                <a:spcPts val="3000"/>
              </a:lnSpc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               輯、情意與態度</a:t>
            </a:r>
            <a:endParaRPr lang="en-US" altLang="zh-TW" sz="2000" dirty="0" smtClean="0"/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solidFill>
                  <a:srgbClr val="0070C0"/>
                </a:solidFill>
              </a:rPr>
              <a:t>人學探索</a:t>
            </a:r>
            <a:r>
              <a:rPr lang="en-US" altLang="zh-TW" sz="2000" dirty="0" smtClean="0">
                <a:solidFill>
                  <a:srgbClr val="0070C0"/>
                </a:solidFill>
              </a:rPr>
              <a:t>-</a:t>
            </a:r>
            <a:r>
              <a:rPr lang="zh-TW" altLang="en-US" sz="2000" dirty="0" smtClean="0">
                <a:solidFill>
                  <a:srgbClr val="0070C0"/>
                </a:solidFill>
              </a:rPr>
              <a:t>人的客觀、主觀。我是誰、我的</a:t>
            </a:r>
            <a:endParaRPr lang="en-US" altLang="zh-TW" sz="2000" dirty="0" smtClean="0">
              <a:solidFill>
                <a:srgbClr val="0070C0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sz="2000" dirty="0">
                <a:solidFill>
                  <a:srgbClr val="0070C0"/>
                </a:solidFill>
              </a:rPr>
              <a:t> </a:t>
            </a:r>
            <a:r>
              <a:rPr lang="zh-TW" altLang="en-US" sz="2000" dirty="0" smtClean="0">
                <a:solidFill>
                  <a:srgbClr val="0070C0"/>
                </a:solidFill>
              </a:rPr>
              <a:t>                心理、生理、理性或感性</a:t>
            </a:r>
            <a:endParaRPr lang="en-US" altLang="zh-TW" sz="2000" dirty="0" smtClean="0">
              <a:solidFill>
                <a:srgbClr val="0070C0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/>
              <a:t>終極關懷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哲學對生命的意義，死亡的意義，</a:t>
            </a:r>
            <a:endParaRPr lang="en-US" altLang="zh-TW" sz="2000" dirty="0" smtClean="0"/>
          </a:p>
          <a:p>
            <a:pPr>
              <a:lnSpc>
                <a:spcPts val="3000"/>
              </a:lnSpc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               臨終關懷，宗教核心</a:t>
            </a:r>
            <a:endParaRPr lang="en-US" altLang="zh-TW" sz="2000" dirty="0" smtClean="0"/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solidFill>
                  <a:srgbClr val="7030A0"/>
                </a:solidFill>
              </a:rPr>
              <a:t>價值思辨</a:t>
            </a:r>
            <a:r>
              <a:rPr lang="en-US" altLang="zh-TW" sz="2000" dirty="0" smtClean="0">
                <a:solidFill>
                  <a:srgbClr val="7030A0"/>
                </a:solidFill>
              </a:rPr>
              <a:t>-</a:t>
            </a:r>
            <a:r>
              <a:rPr lang="zh-TW" altLang="en-US" sz="2000" dirty="0" smtClean="0">
                <a:solidFill>
                  <a:srgbClr val="7030A0"/>
                </a:solidFill>
              </a:rPr>
              <a:t>道德判斷、規範與衝突。生活中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sz="2000" dirty="0">
                <a:solidFill>
                  <a:srgbClr val="7030A0"/>
                </a:solidFill>
              </a:rPr>
              <a:t> </a:t>
            </a:r>
            <a:r>
              <a:rPr lang="zh-TW" altLang="en-US" sz="2000" dirty="0" smtClean="0">
                <a:solidFill>
                  <a:srgbClr val="7030A0"/>
                </a:solidFill>
              </a:rPr>
              <a:t>               的美學。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/>
              <a:t>靈性修養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自我喚醒、靈性修養、人格統整。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4533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07496"/>
          </a:xfrm>
        </p:spPr>
        <p:txBody>
          <a:bodyPr/>
          <a:lstStyle/>
          <a:p>
            <a:r>
              <a:rPr lang="zh-TW" altLang="en-US" dirty="0"/>
              <a:t>台大生命教育在職進修學分班</a:t>
            </a:r>
          </a:p>
          <a:p>
            <a:r>
              <a:rPr lang="zh-TW" altLang="en-US" dirty="0"/>
              <a:t>    台灣大學生命教育研發中心推動生命教育以一個願景，即生命教育之永續推動；三個生命課題，</a:t>
            </a:r>
          </a:p>
          <a:p>
            <a:r>
              <a:rPr lang="zh-TW" altLang="en-US" dirty="0"/>
              <a:t>及「人生三問」亦即人生三個最根本的問題為概念架構而展開者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1)</a:t>
            </a:r>
            <a:r>
              <a:rPr lang="zh-TW" altLang="en-US" dirty="0" smtClean="0"/>
              <a:t>人為</a:t>
            </a:r>
            <a:r>
              <a:rPr lang="zh-TW" altLang="en-US" dirty="0"/>
              <a:t>何而活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2)</a:t>
            </a:r>
            <a:r>
              <a:rPr lang="zh-TW" altLang="en-US" dirty="0" smtClean="0"/>
              <a:t>應</a:t>
            </a:r>
            <a:r>
              <a:rPr lang="zh-TW" altLang="en-US" dirty="0"/>
              <a:t>如何生活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3)</a:t>
            </a:r>
            <a:r>
              <a:rPr lang="zh-TW" altLang="en-US" dirty="0" smtClean="0"/>
              <a:t>要</a:t>
            </a:r>
            <a:r>
              <a:rPr lang="zh-TW" altLang="en-US" dirty="0"/>
              <a:t>如何才能活出應活出的</a:t>
            </a:r>
            <a:r>
              <a:rPr lang="zh-TW" altLang="en-US" dirty="0" smtClean="0"/>
              <a:t>生</a:t>
            </a:r>
            <a:r>
              <a:rPr lang="zh-TW" altLang="en-US" dirty="0"/>
              <a:t>命</a:t>
            </a:r>
          </a:p>
        </p:txBody>
      </p:sp>
    </p:spTree>
    <p:extLst>
      <p:ext uri="{BB962C8B-B14F-4D97-AF65-F5344CB8AC3E}">
        <p14:creationId xmlns:p14="http://schemas.microsoft.com/office/powerpoint/2010/main" xmlns="" val="34482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http://www.lec.ntu.edu.tw/upload/fckimages/13980448106523930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048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641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476672"/>
            <a:ext cx="5472608" cy="864096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生命教育與信仰的關係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https://t16.pimg.jp/017/271/956/1/17271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352928" cy="50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化對角線角落矩形 3"/>
          <p:cNvSpPr/>
          <p:nvPr/>
        </p:nvSpPr>
        <p:spPr>
          <a:xfrm>
            <a:off x="467544" y="1196752"/>
            <a:ext cx="8352928" cy="4464496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生命教育與信仰有何關係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生命教育可以不要有信仰嗎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教育與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信仰的關係又如何，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為什麼各大宗教都這麼關心生命教育的議題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又為何生命教育最終離不開宗教信仰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5565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476672"/>
            <a:ext cx="5472608" cy="864096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生命教育與信仰的關係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https://t16.pimg.jp/017/271/956/1/17271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352928" cy="50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化對角線角落矩形 3"/>
          <p:cNvSpPr/>
          <p:nvPr/>
        </p:nvSpPr>
        <p:spPr>
          <a:xfrm>
            <a:off x="467544" y="1196752"/>
            <a:ext cx="8352928" cy="4464496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基督教信仰關心人的生與死，</a:t>
            </a:r>
            <a:endParaRPr lang="en-US" altLang="zh-TW" sz="32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面對死的課題我們如何面對</a:t>
            </a:r>
            <a:endParaRPr lang="en-US" altLang="zh-TW" sz="32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終極的關懷是最重要的議題</a:t>
            </a:r>
            <a:endParaRPr lang="en-US" altLang="zh-TW" sz="32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靈性的修養是終極關懷的重要議題。</a:t>
            </a:r>
            <a:endParaRPr lang="en-US" altLang="zh-TW" sz="32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59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38593" y="476672"/>
            <a:ext cx="7128792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長榮中學生命教育課程的演進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https://t11.pimg.jp/018/597/031/1/18597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65" y="2708920"/>
            <a:ext cx="7632848" cy="43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653903" y="1503393"/>
            <a:ext cx="7632848" cy="38164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altLang="zh-TW" sz="40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000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生命</a:t>
            </a:r>
            <a:r>
              <a:rPr lang="zh-TW" altLang="zh-TW" sz="4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教育可分為三個形式進行</a:t>
            </a:r>
            <a:endParaRPr lang="zh-TW" altLang="zh-TW" sz="4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0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    1)</a:t>
            </a:r>
            <a:r>
              <a:rPr lang="zh-TW" altLang="zh-TW" sz="4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正式課程</a:t>
            </a:r>
            <a:endParaRPr lang="zh-TW" altLang="zh-TW" sz="4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0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    2)</a:t>
            </a:r>
            <a:r>
              <a:rPr lang="zh-TW" altLang="zh-TW" sz="4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非正式課程</a:t>
            </a:r>
            <a:endParaRPr lang="zh-TW" altLang="zh-TW" sz="4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0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    3)</a:t>
            </a:r>
            <a:r>
              <a:rPr lang="zh-TW" altLang="zh-TW" sz="40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潛在課程</a:t>
            </a:r>
            <a:endParaRPr lang="zh-TW" altLang="zh-TW" sz="4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40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endParaRPr lang="zh-TW" altLang="zh-TW" sz="4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960"/>
            <a:ext cx="1872208" cy="22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99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11.pimg.jp/018/597/031/1/18597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564" y="2492896"/>
            <a:ext cx="7848872" cy="46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647564" y="453281"/>
            <a:ext cx="7848872" cy="48245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聖經課程</a:t>
            </a:r>
            <a:endParaRPr lang="en-US" altLang="zh-TW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道義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endParaRPr lang="en-US" altLang="zh-TW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自修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endParaRPr lang="en-US" altLang="zh-TW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校自訂課程</a:t>
            </a:r>
            <a:endParaRPr lang="en-US" altLang="zh-TW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長榮中學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以基督教信仰、耶穌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的腳蹤與門徒訓練為主要課程</a:t>
            </a:r>
            <a:r>
              <a:rPr lang="en-US" altLang="zh-TW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1872208" cy="22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04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60648"/>
            <a:ext cx="5987008" cy="720079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台灣最早的正式生命教育課程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 descr="https://t11.pimg.jp/018/597/031/1/18597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2924944"/>
            <a:ext cx="7416824" cy="41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總會生命教育分享\IMG_9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836712"/>
            <a:ext cx="7416824" cy="48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61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11.pimg.jp/018/597/031/1/18597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404" y="3284984"/>
            <a:ext cx="7710004" cy="38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總會生命教育分享\IMG_94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952"/>
            <a:ext cx="7704856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下箭號 3"/>
          <p:cNvSpPr/>
          <p:nvPr/>
        </p:nvSpPr>
        <p:spPr>
          <a:xfrm>
            <a:off x="3996518" y="-247104"/>
            <a:ext cx="504056" cy="10081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643" y="-304427"/>
            <a:ext cx="5667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63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資料 1"/>
          <p:cNvSpPr/>
          <p:nvPr/>
        </p:nvSpPr>
        <p:spPr>
          <a:xfrm>
            <a:off x="0" y="0"/>
            <a:ext cx="5076056" cy="6858000"/>
          </a:xfrm>
          <a:prstGeom prst="flowChartInputOutp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693270"/>
            <a:ext cx="5328592" cy="863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王漢宗特明體注音" panose="040B0700000000000000" pitchFamily="82" charset="-120"/>
                <a:ea typeface="王漢宗特明體注音" panose="040B0700000000000000" pitchFamily="82" charset="-120"/>
              </a:rPr>
              <a:t>生命教育要教甚麼</a:t>
            </a:r>
            <a:r>
              <a:rPr lang="en-US" altLang="zh-TW" dirty="0" smtClean="0">
                <a:latin typeface="王漢宗特明體注音" panose="040B0700000000000000" pitchFamily="82" charset="-120"/>
                <a:ea typeface="王漢宗特明體注音" panose="040B0700000000000000" pitchFamily="82" charset="-120"/>
              </a:rPr>
              <a:t>?</a:t>
            </a:r>
            <a:endParaRPr lang="zh-TW" altLang="en-US" dirty="0">
              <a:latin typeface="王漢宗特明體注音" panose="040B0700000000000000" pitchFamily="82" charset="-120"/>
              <a:ea typeface="王漢宗特明體注音" panose="040B0700000000000000" pitchFamily="8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95636" y="1772816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「生命教育」（</a:t>
            </a:r>
            <a:r>
              <a:rPr lang="en-US" altLang="zh-TW" sz="32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Life Education</a:t>
            </a:r>
            <a:r>
              <a:rPr lang="zh-TW" altLang="en-US" sz="32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）是教育最核心的議題，為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豐富與提升人的生命意義與價值</a:t>
            </a:r>
            <a:r>
              <a:rPr lang="zh-TW" altLang="en-US" sz="32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，就教育的本質而言，拓展每個人的生命為其最根本的</a:t>
            </a:r>
            <a:r>
              <a:rPr lang="zh-TW" altLang="en-US" sz="32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目的。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http://i.epochtimes.com/assets/uploads/2015/07/14063008210524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27361"/>
            <a:ext cx="3049626" cy="20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92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總會生命教育分享\IMG_9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3708" y="584684"/>
            <a:ext cx="633670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淚滴形 3"/>
          <p:cNvSpPr/>
          <p:nvPr/>
        </p:nvSpPr>
        <p:spPr>
          <a:xfrm rot="3078493">
            <a:off x="251520" y="476672"/>
            <a:ext cx="1872208" cy="2304256"/>
          </a:xfrm>
          <a:prstGeom prst="teardrop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 rot="876238">
            <a:off x="683568" y="659304"/>
            <a:ext cx="1008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明</a:t>
            </a:r>
            <a:endParaRPr lang="en-US" altLang="zh-TW" sz="4000" dirty="0" smtClean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r>
              <a:rPr lang="zh-TW" altLang="en-US" sz="4000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心</a:t>
            </a:r>
            <a:endParaRPr lang="en-US" altLang="zh-TW" sz="4000" dirty="0" smtClean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r>
              <a:rPr lang="zh-TW" altLang="en-US" sz="4000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圖</a:t>
            </a:r>
            <a:endParaRPr lang="zh-TW" altLang="en-US" sz="4000" dirty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1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總會生命教育分享\IMG_9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1699" y="944725"/>
            <a:ext cx="6624739" cy="496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en.pimg.jp/000/574/110/1/574110.jp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456102"/>
            <a:ext cx="2730800" cy="35358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12702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總會生命教育分享\IMG_9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21" y="332656"/>
            <a:ext cx="77768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五邊形 1"/>
          <p:cNvSpPr/>
          <p:nvPr/>
        </p:nvSpPr>
        <p:spPr>
          <a:xfrm>
            <a:off x="0" y="4796753"/>
            <a:ext cx="1979712" cy="82809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總會生命教育分享\IMG_9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73" y="530578"/>
            <a:ext cx="7897011" cy="5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99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總會生命教育分享\IMG_9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443" y="1111650"/>
            <a:ext cx="6231955" cy="46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putiya.com/animal_all/huusen/hs_saru1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2488198" cy="291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04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總會生命教育分享\IMG_9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4531" y="932722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putiya.com/animal_all/huusen/hs_saru1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739089" cy="32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63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3898776" cy="5577483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altLang="zh-TW" kern="100" dirty="0">
                <a:latin typeface="標楷體"/>
                <a:cs typeface="Times New Roman"/>
              </a:rPr>
              <a:t>60</a:t>
            </a:r>
            <a:r>
              <a:rPr lang="zh-TW" altLang="zh-TW" kern="100" dirty="0">
                <a:ea typeface="標楷體"/>
                <a:cs typeface="Times New Roman"/>
              </a:rPr>
              <a:t>年代</a:t>
            </a:r>
            <a:r>
              <a:rPr lang="en-US" altLang="zh-TW" kern="100" dirty="0">
                <a:ea typeface="標楷體"/>
                <a:cs typeface="Times New Roman"/>
              </a:rPr>
              <a:t>(1970)</a:t>
            </a:r>
            <a:r>
              <a:rPr lang="zh-TW" altLang="zh-TW" kern="100" dirty="0">
                <a:ea typeface="標楷體"/>
                <a:cs typeface="Times New Roman"/>
              </a:rPr>
              <a:t>四校</a:t>
            </a:r>
            <a:r>
              <a:rPr lang="en-US" altLang="zh-TW" kern="100" dirty="0">
                <a:ea typeface="標楷體"/>
                <a:cs typeface="Times New Roman"/>
              </a:rPr>
              <a:t>(</a:t>
            </a:r>
            <a:r>
              <a:rPr lang="zh-TW" altLang="zh-TW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長</a:t>
            </a:r>
            <a:r>
              <a:rPr lang="zh-TW" altLang="en-US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榮</a:t>
            </a:r>
            <a:r>
              <a:rPr lang="zh-TW" altLang="zh-TW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中</a:t>
            </a:r>
            <a:r>
              <a:rPr lang="zh-TW" altLang="en-US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學</a:t>
            </a:r>
            <a:r>
              <a:rPr lang="zh-TW" altLang="zh-TW" kern="100" dirty="0" smtClean="0">
                <a:ea typeface="標楷體"/>
                <a:cs typeface="Times New Roman"/>
              </a:rPr>
              <a:t>蘇重仁</a:t>
            </a:r>
            <a:r>
              <a:rPr lang="zh-TW" altLang="zh-TW" kern="100" dirty="0">
                <a:ea typeface="標楷體"/>
                <a:cs typeface="Times New Roman"/>
              </a:rPr>
              <a:t>、</a:t>
            </a:r>
            <a:r>
              <a:rPr lang="zh-TW" altLang="zh-TW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長</a:t>
            </a:r>
            <a:r>
              <a:rPr lang="zh-TW" altLang="en-US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榮</a:t>
            </a:r>
            <a:r>
              <a:rPr lang="zh-TW" altLang="zh-TW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女</a:t>
            </a:r>
            <a:r>
              <a:rPr lang="zh-TW" altLang="en-US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中</a:t>
            </a:r>
            <a:r>
              <a:rPr lang="zh-TW" altLang="zh-TW" kern="100" dirty="0" smtClean="0">
                <a:ea typeface="標楷體"/>
                <a:cs typeface="Times New Roman"/>
              </a:rPr>
              <a:t>謝</a:t>
            </a:r>
            <a:r>
              <a:rPr lang="zh-TW" altLang="zh-TW" kern="100" dirty="0">
                <a:ea typeface="標楷體"/>
                <a:cs typeface="Times New Roman"/>
              </a:rPr>
              <a:t>叔陽、</a:t>
            </a:r>
            <a:r>
              <a:rPr lang="zh-TW" altLang="zh-TW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淡江</a:t>
            </a:r>
            <a:r>
              <a:rPr lang="zh-TW" altLang="en-US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中學</a:t>
            </a:r>
            <a:r>
              <a:rPr lang="zh-TW" altLang="zh-TW" kern="100" dirty="0" smtClean="0">
                <a:ea typeface="標楷體"/>
                <a:cs typeface="Times New Roman"/>
              </a:rPr>
              <a:t>黃</a:t>
            </a:r>
            <a:r>
              <a:rPr lang="zh-TW" altLang="zh-TW" kern="100" dirty="0">
                <a:ea typeface="標楷體"/>
                <a:cs typeface="Times New Roman"/>
              </a:rPr>
              <a:t>奉銘、</a:t>
            </a:r>
            <a:r>
              <a:rPr lang="zh-TW" altLang="zh-TW" kern="100" dirty="0">
                <a:solidFill>
                  <a:srgbClr val="FF0000"/>
                </a:solidFill>
                <a:ea typeface="標楷體"/>
                <a:cs typeface="Times New Roman"/>
              </a:rPr>
              <a:t>馬偕護校</a:t>
            </a:r>
            <a:r>
              <a:rPr lang="zh-TW" altLang="zh-TW" kern="100" dirty="0" smtClean="0">
                <a:ea typeface="標楷體"/>
                <a:cs typeface="Times New Roman"/>
              </a:rPr>
              <a:t>莊淑貞</a:t>
            </a:r>
            <a:r>
              <a:rPr lang="en-US" altLang="zh-TW" kern="100" dirty="0">
                <a:ea typeface="標楷體"/>
                <a:cs typeface="Times New Roman"/>
              </a:rPr>
              <a:t>)</a:t>
            </a:r>
            <a:r>
              <a:rPr lang="zh-TW" altLang="zh-TW" kern="100" dirty="0">
                <a:ea typeface="標楷體"/>
                <a:cs typeface="Times New Roman"/>
              </a:rPr>
              <a:t>共同研討課程內容，</a:t>
            </a:r>
            <a:r>
              <a:rPr lang="zh-TW" altLang="zh-TW" kern="100" dirty="0" smtClean="0">
                <a:ea typeface="標楷體"/>
                <a:cs typeface="Times New Roman"/>
              </a:rPr>
              <a:t>如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 smtClean="0">
                <a:ea typeface="標楷體"/>
                <a:cs typeface="Times New Roman"/>
              </a:rPr>
              <a:t>一</a:t>
            </a:r>
            <a:r>
              <a:rPr lang="zh-TW" altLang="zh-TW" kern="100" dirty="0">
                <a:ea typeface="標楷體"/>
                <a:cs typeface="Times New Roman"/>
              </a:rPr>
              <a:t>年級為新約</a:t>
            </a:r>
            <a:r>
              <a:rPr lang="zh-TW" altLang="zh-TW" kern="100" dirty="0" smtClean="0">
                <a:ea typeface="標楷體"/>
                <a:cs typeface="Times New Roman"/>
              </a:rPr>
              <a:t>、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 smtClean="0">
                <a:ea typeface="標楷體"/>
                <a:cs typeface="Times New Roman"/>
              </a:rPr>
              <a:t>二</a:t>
            </a:r>
            <a:r>
              <a:rPr lang="zh-TW" altLang="zh-TW" kern="100" dirty="0">
                <a:ea typeface="標楷體"/>
                <a:cs typeface="Times New Roman"/>
              </a:rPr>
              <a:t>年級為舊約</a:t>
            </a:r>
            <a:r>
              <a:rPr lang="zh-TW" altLang="zh-TW" kern="100" dirty="0" smtClean="0">
                <a:ea typeface="標楷體"/>
                <a:cs typeface="Times New Roman"/>
              </a:rPr>
              <a:t>、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 smtClean="0">
                <a:ea typeface="標楷體"/>
                <a:cs typeface="Times New Roman"/>
              </a:rPr>
              <a:t>三</a:t>
            </a:r>
            <a:r>
              <a:rPr lang="zh-TW" altLang="zh-TW" kern="100" dirty="0">
                <a:ea typeface="標楷體"/>
                <a:cs typeface="Times New Roman"/>
              </a:rPr>
              <a:t>年級</a:t>
            </a:r>
            <a:r>
              <a:rPr lang="zh-TW" altLang="zh-TW" kern="100" dirty="0" smtClean="0">
                <a:ea typeface="標楷體"/>
                <a:cs typeface="Times New Roman"/>
              </a:rPr>
              <a:t>融合新</a:t>
            </a:r>
            <a:r>
              <a:rPr lang="zh-TW" altLang="zh-TW" kern="100" dirty="0">
                <a:ea typeface="標楷體"/>
                <a:cs typeface="Times New Roman"/>
              </a:rPr>
              <a:t>舊約為信仰生活準則。</a:t>
            </a:r>
            <a:endParaRPr lang="zh-TW" altLang="zh-TW" kern="100" dirty="0">
              <a:cs typeface="Times New Roman"/>
            </a:endParaRPr>
          </a:p>
          <a:p>
            <a:endParaRPr lang="zh-TW" altLang="en-US" dirty="0"/>
          </a:p>
        </p:txBody>
      </p:sp>
      <p:pic>
        <p:nvPicPr>
          <p:cNvPr id="13314" name="Picture 2" descr="https://bible.fhl.net/new/gm.php?fn=b180/800/m00_000_000_000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248472" cy="61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51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836712"/>
            <a:ext cx="2664296" cy="5361098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TW" kern="100" dirty="0">
                <a:latin typeface="標楷體"/>
                <a:cs typeface="Times New Roman"/>
              </a:rPr>
              <a:t>70</a:t>
            </a:r>
            <a:r>
              <a:rPr lang="zh-TW" altLang="zh-TW" kern="100" dirty="0">
                <a:ea typeface="標楷體"/>
                <a:cs typeface="Times New Roman"/>
              </a:rPr>
              <a:t>年代</a:t>
            </a:r>
            <a:r>
              <a:rPr lang="en-US" altLang="zh-TW" kern="100" dirty="0">
                <a:ea typeface="標楷體"/>
                <a:cs typeface="Times New Roman"/>
              </a:rPr>
              <a:t>(1980</a:t>
            </a:r>
            <a:r>
              <a:rPr lang="en-US" altLang="zh-TW" kern="100" dirty="0" smtClean="0">
                <a:ea typeface="標楷體"/>
                <a:cs typeface="Times New Roman"/>
              </a:rPr>
              <a:t>)</a:t>
            </a:r>
          </a:p>
          <a:p>
            <a:pPr marL="0" indent="0">
              <a:spcAft>
                <a:spcPts val="0"/>
              </a:spcAft>
              <a:buNone/>
            </a:pPr>
            <a:r>
              <a:rPr lang="zh-TW" altLang="zh-TW" kern="100" dirty="0" smtClean="0">
                <a:ea typeface="標楷體"/>
                <a:cs typeface="Times New Roman"/>
              </a:rPr>
              <a:t>長</a:t>
            </a:r>
            <a:r>
              <a:rPr lang="zh-TW" altLang="zh-TW" kern="100" dirty="0">
                <a:ea typeface="標楷體"/>
                <a:cs typeface="Times New Roman"/>
              </a:rPr>
              <a:t>中、長女將課程改為「人生哲學」，兩校人生哲學老師</a:t>
            </a:r>
            <a:r>
              <a:rPr lang="zh-TW" altLang="zh-TW" kern="100" dirty="0" smtClean="0">
                <a:ea typeface="標楷體"/>
                <a:cs typeface="Times New Roman"/>
              </a:rPr>
              <a:t>合</a:t>
            </a:r>
            <a:r>
              <a:rPr lang="zh-TW" altLang="zh-TW" dirty="0" smtClean="0">
                <a:ea typeface="標楷體"/>
                <a:cs typeface="Times New Roman"/>
              </a:rPr>
              <a:t>編</a:t>
            </a:r>
            <a:r>
              <a:rPr lang="zh-TW" altLang="zh-TW" dirty="0">
                <a:ea typeface="標楷體"/>
                <a:cs typeface="Times New Roman"/>
              </a:rPr>
              <a:t>教材草本，在時代的巨變，如何將聖經的話融入教材中。</a:t>
            </a:r>
            <a:endParaRPr lang="zh-TW" altLang="en-US" dirty="0"/>
          </a:p>
        </p:txBody>
      </p:sp>
      <p:pic>
        <p:nvPicPr>
          <p:cNvPr id="10242" name="Picture 2" descr="https://t11.pimg.jp/018/597/031/1/18597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4"/>
            <a:ext cx="5760640" cy="44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總會生命教育分享\新增資料夾\IMG_94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54189"/>
            <a:ext cx="5760640" cy="43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0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60232" y="2772533"/>
            <a:ext cx="2304256" cy="151216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第一冊</a:t>
            </a:r>
            <a:endParaRPr lang="en-US" altLang="zh-TW" dirty="0" smtClean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r>
              <a:rPr lang="en-US" altLang="zh-TW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1993</a:t>
            </a:r>
            <a:endParaRPr lang="zh-TW" altLang="en-US" dirty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</p:txBody>
      </p:sp>
      <p:pic>
        <p:nvPicPr>
          <p:cNvPr id="2050" name="Picture 2" descr="F:\總會生命教育分享\新增資料夾\IMG_94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51301">
            <a:off x="294165" y="882838"/>
            <a:ext cx="6369523" cy="52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thumbs.dreamstime.com/z/%E4%B8%8E%E8%8A%B1%E7%9A%84%E5%BD%A9%E8%89%B2%E6%8F%92%E5%9B%BE-448391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876" y="4437112"/>
            <a:ext cx="2839043" cy="22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7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84168" y="1484784"/>
            <a:ext cx="2189932" cy="1152128"/>
          </a:xfrm>
        </p:spPr>
        <p:txBody>
          <a:bodyPr/>
          <a:lstStyle/>
          <a:p>
            <a:r>
              <a:rPr lang="zh-TW" altLang="en-US" dirty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第二</a:t>
            </a:r>
            <a:r>
              <a:rPr lang="zh-TW" altLang="en-US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冊</a:t>
            </a:r>
            <a:r>
              <a:rPr lang="en-US" altLang="zh-TW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1993</a:t>
            </a:r>
            <a:endParaRPr lang="zh-TW" altLang="en-US" dirty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</p:txBody>
      </p:sp>
      <p:pic>
        <p:nvPicPr>
          <p:cNvPr id="3074" name="Picture 2" descr="F:\總會生命教育分享\新增資料夾\IMG_94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24459">
            <a:off x="-148073" y="980496"/>
            <a:ext cx="6607029" cy="495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thumbs.dreamstime.com/z/%E4%B8%8E%E8%8A%B1%E7%9A%84%E5%BD%A9%E8%89%B2%E6%8F%92%E5%9B%BE-448391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979" y="2852936"/>
            <a:ext cx="2839043" cy="22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68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結束點 1"/>
          <p:cNvSpPr/>
          <p:nvPr/>
        </p:nvSpPr>
        <p:spPr>
          <a:xfrm>
            <a:off x="467544" y="332656"/>
            <a:ext cx="7992888" cy="1944216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755576" y="764704"/>
            <a:ext cx="7416824" cy="151216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台灣俗話說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富不過三代，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一代創，二代守，三代耗，四代敗。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 descr="http://s1.ifengimg.com/2015/02/06/a8711bb17226f4293fd24608bf951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47625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77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8144" y="1124744"/>
            <a:ext cx="2448272" cy="1523017"/>
          </a:xfrm>
        </p:spPr>
        <p:txBody>
          <a:bodyPr/>
          <a:lstStyle/>
          <a:p>
            <a:r>
              <a:rPr lang="zh-TW" altLang="en-US" dirty="0"/>
              <a:t>第三</a:t>
            </a:r>
            <a:r>
              <a:rPr lang="zh-TW" altLang="en-US" dirty="0" smtClean="0"/>
              <a:t>冊</a:t>
            </a:r>
            <a:endParaRPr lang="en-US" altLang="zh-TW" dirty="0" smtClean="0"/>
          </a:p>
          <a:p>
            <a:r>
              <a:rPr lang="en-US" altLang="zh-TW" dirty="0" smtClean="0"/>
              <a:t>1993</a:t>
            </a:r>
            <a:endParaRPr lang="zh-TW" altLang="en-US" dirty="0"/>
          </a:p>
        </p:txBody>
      </p:sp>
      <p:pic>
        <p:nvPicPr>
          <p:cNvPr id="4098" name="Picture 2" descr="F:\總會生命教育分享\新增資料夾\IMG_94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98292">
            <a:off x="-119091" y="1124179"/>
            <a:ext cx="6525860" cy="50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thumbs.dreamstime.com/z/%E4%B8%8E%E8%8A%B1%E7%9A%84%E5%BD%A9%E8%89%B2%E6%8F%92%E5%9B%BE-448391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375" y="2647761"/>
            <a:ext cx="2839043" cy="22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80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404664"/>
            <a:ext cx="3384376" cy="5976664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民國</a:t>
            </a:r>
            <a:r>
              <a:rPr lang="en-US" altLang="zh-TW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79</a:t>
            </a: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(1990)3</a:t>
            </a: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29-30</a:t>
            </a: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日四校人生哲學教師，一行</a:t>
            </a:r>
            <a:r>
              <a:rPr lang="en-US" altLang="zh-TW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人舉行</a:t>
            </a:r>
            <a:r>
              <a:rPr lang="zh-TW" altLang="en-US" sz="2400" kern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第一次人生</a:t>
            </a: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哲學課程研習會，以基督教信仰為主軸勾勒出人生哲學課程的</a:t>
            </a:r>
            <a:r>
              <a:rPr lang="zh-TW" altLang="en-US" sz="2400" kern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遠景，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TW" altLang="en-US" sz="2400" kern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並成立四校人生哲學教材編輯會，並研擬出一、二、三年級六冊課綱全面在</a:t>
            </a:r>
            <a:r>
              <a:rPr lang="zh-TW" altLang="en-US" sz="2400" kern="14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校園展開課程的進行</a:t>
            </a:r>
            <a:r>
              <a:rPr lang="zh-TW" altLang="en-US" sz="2400" kern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/>
          </a:p>
        </p:txBody>
      </p:sp>
      <p:pic>
        <p:nvPicPr>
          <p:cNvPr id="5122" name="Picture 2" descr="F:\總會生命教育分享\新增資料夾\IMG_94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3990" y="831141"/>
            <a:ext cx="6231328" cy="511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46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60232" y="1412776"/>
            <a:ext cx="1512168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第一冊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 descr="F:\總會生命教育分享\新增資料夾\IMG_94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612" y="805620"/>
            <a:ext cx="6376000" cy="543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en.pimg.jp/006/716/833/1/6716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0888"/>
            <a:ext cx="2107857" cy="1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31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24745"/>
            <a:ext cx="2098576" cy="792088"/>
          </a:xfrm>
        </p:spPr>
        <p:txBody>
          <a:bodyPr/>
          <a:lstStyle/>
          <a:p>
            <a:r>
              <a:rPr lang="zh-TW" altLang="en-US" dirty="0" smtClean="0">
                <a:ea typeface="書法家豪楷體" panose="02010609000101010101" pitchFamily="49" charset="-120"/>
              </a:rPr>
              <a:t>第二冊</a:t>
            </a:r>
            <a:endParaRPr lang="zh-TW" altLang="en-US" dirty="0">
              <a:ea typeface="書法家豪楷體" panose="02010609000101010101" pitchFamily="49" charset="-120"/>
            </a:endParaRPr>
          </a:p>
        </p:txBody>
      </p:sp>
      <p:pic>
        <p:nvPicPr>
          <p:cNvPr id="7170" name="Picture 2" descr="F:\總會生命教育分享\新增資料夾\IMG_94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3734" y="1136747"/>
            <a:ext cx="6432718" cy="4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.pimg.jp/006/716/833/1/6716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107857" cy="1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20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2386608" cy="1180728"/>
          </a:xfrm>
        </p:spPr>
        <p:txBody>
          <a:bodyPr/>
          <a:lstStyle/>
          <a:p>
            <a:r>
              <a:rPr lang="zh-TW" altLang="en-US" dirty="0" smtClean="0">
                <a:ea typeface="書法家豪楷體" panose="02010609000101010101" pitchFamily="49" charset="-120"/>
              </a:rPr>
              <a:t>第三冊</a:t>
            </a:r>
            <a:endParaRPr lang="zh-TW" altLang="en-US" dirty="0">
              <a:ea typeface="書法家豪楷體" panose="02010609000101010101" pitchFamily="49" charset="-120"/>
            </a:endParaRPr>
          </a:p>
        </p:txBody>
      </p:sp>
      <p:pic>
        <p:nvPicPr>
          <p:cNvPr id="8194" name="Picture 2" descr="F:\總會生命教育分享\新增資料夾\IMG_94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95526">
            <a:off x="2327004" y="1255560"/>
            <a:ext cx="6192600" cy="46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.pimg.jp/006/716/833/1/6716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1668"/>
            <a:ext cx="2107857" cy="1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7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總會生命教育分享\新增資料夾\IMG_94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87737">
            <a:off x="2254222" y="1082407"/>
            <a:ext cx="6433248" cy="48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458894" y="1412776"/>
            <a:ext cx="2386608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ea typeface="書法家豪楷體" panose="02010609000101010101" pitchFamily="49" charset="-120"/>
              </a:rPr>
              <a:t>第四冊</a:t>
            </a:r>
            <a:endParaRPr lang="zh-TW" altLang="en-US" dirty="0">
              <a:ea typeface="書法家豪楷體" panose="02010609000101010101" pitchFamily="49" charset="-120"/>
            </a:endParaRPr>
          </a:p>
        </p:txBody>
      </p:sp>
      <p:pic>
        <p:nvPicPr>
          <p:cNvPr id="5" name="Picture 2" descr="https://en.pimg.jp/006/716/833/1/6716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925" y="2364602"/>
            <a:ext cx="2107857" cy="1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5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總會生命教育分享\新增資料夾\IMG_94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12461">
            <a:off x="2195502" y="1118835"/>
            <a:ext cx="6562368" cy="49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600201"/>
            <a:ext cx="2386608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ea typeface="書法家豪楷體" panose="02010609000101010101" pitchFamily="49" charset="-120"/>
              </a:rPr>
              <a:t>第五冊</a:t>
            </a:r>
            <a:endParaRPr lang="zh-TW" altLang="en-US" dirty="0">
              <a:ea typeface="書法家豪楷體" panose="02010609000101010101" pitchFamily="49" charset="-120"/>
            </a:endParaRPr>
          </a:p>
        </p:txBody>
      </p:sp>
      <p:pic>
        <p:nvPicPr>
          <p:cNvPr id="5" name="Picture 2" descr="https://en.pimg.jp/006/716/833/1/6716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919" y="2739453"/>
            <a:ext cx="2107857" cy="1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53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總會生命教育分享\新增資料夾\IMG_94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04003">
            <a:off x="2494632" y="878116"/>
            <a:ext cx="6068714" cy="52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2386608" cy="1180728"/>
          </a:xfrm>
        </p:spPr>
        <p:txBody>
          <a:bodyPr/>
          <a:lstStyle/>
          <a:p>
            <a:r>
              <a:rPr lang="zh-TW" altLang="en-US" dirty="0" smtClean="0">
                <a:ea typeface="書法家豪楷體" panose="02010609000101010101" pitchFamily="49" charset="-120"/>
              </a:rPr>
              <a:t>第六冊</a:t>
            </a:r>
            <a:endParaRPr lang="zh-TW" altLang="en-US" dirty="0">
              <a:ea typeface="書法家豪楷體" panose="02010609000101010101" pitchFamily="49" charset="-120"/>
            </a:endParaRPr>
          </a:p>
        </p:txBody>
      </p:sp>
      <p:pic>
        <p:nvPicPr>
          <p:cNvPr id="4" name="Picture 2" descr="https://en.pimg.jp/006/716/833/1/67168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156" y="2564904"/>
            <a:ext cx="2107857" cy="16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83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總會生命教育分享\IMG_9442ne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4618446" cy="64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403648" y="1498464"/>
            <a:ext cx="864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5356" y="3573016"/>
            <a:ext cx="2713484" cy="27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4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F:\總會生命教育分享\IMG_94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61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92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476672"/>
            <a:ext cx="7200800" cy="2016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信仰的基石是甚麼</a:t>
            </a:r>
            <a:r>
              <a:rPr lang="en-US" altLang="zh-TW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5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一代</a:t>
            </a:r>
            <a:r>
              <a:rPr lang="zh-TW" altLang="en-US" dirty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清，二代明，三代霧霧不明</a:t>
            </a:r>
            <a:r>
              <a:rPr lang="zh-TW" altLang="en-US" dirty="0" smtClean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solidFill>
                <a:srgbClr val="505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四代</a:t>
            </a:r>
            <a:r>
              <a:rPr lang="zh-TW" altLang="en-US" dirty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你請我沒閒，五代神明滿厝間</a:t>
            </a:r>
            <a:r>
              <a:rPr lang="zh-TW" altLang="en-US" dirty="0" smtClean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solidFill>
                <a:srgbClr val="505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六</a:t>
            </a:r>
            <a:r>
              <a:rPr lang="zh-TW" altLang="en-US" dirty="0">
                <a:solidFill>
                  <a:srgbClr val="50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代行動不明。」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92896"/>
            <a:ext cx="476091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8827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124744"/>
            <a:ext cx="2458616" cy="1108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第一冊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旅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自我</a:t>
            </a:r>
          </a:p>
        </p:txBody>
      </p:sp>
      <p:pic>
        <p:nvPicPr>
          <p:cNvPr id="2050" name="Picture 2" descr="F:\總會生命教育分享\IMG_94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54310">
            <a:off x="2885866" y="1100738"/>
            <a:ext cx="6115205" cy="45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silvitablanco.com.ar/sanvalentin/14-feb-valentin/nancy-kubo/NKubo_TotallySweet_Bea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61" y="2564904"/>
            <a:ext cx="2647254" cy="29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69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總會生命教育分享\IMG_94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28014">
            <a:off x="327484" y="1100769"/>
            <a:ext cx="6169935" cy="49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6160867" y="1124744"/>
            <a:ext cx="2458616" cy="1108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第二冊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構築心橋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0" name="Picture 2" descr="http://onefunnyjoke.com/wp-content/uploads/2014/10/%E5%A4%A2%E5%B9%BB%E7%9A%84%E6%A9%8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0867" y="2584811"/>
            <a:ext cx="2659605" cy="13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445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總會生命教育分享\IMG_94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83195">
            <a:off x="269299" y="871440"/>
            <a:ext cx="6169219" cy="49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6160867" y="1124744"/>
            <a:ext cx="2458616" cy="1108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第三冊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生生不息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554" name="Picture 2" descr="http://www2.ffjh.tyc.edu.tw/BlogEngine/image.axd?picture=980322(%E6%9C%9F)034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8538" y="2924944"/>
            <a:ext cx="2083581" cy="13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總會生命教育分享\IMG_94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9" y="624645"/>
            <a:ext cx="640871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6160867" y="1124744"/>
            <a:ext cx="2458616" cy="1108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第四冊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社會巨輪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578" name="Picture 2" descr="http://images.shobserver.com/news/news/2016/3/2/3d61dba8-ac2a-459d-b99f-1fa70146bca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972" y="2564904"/>
            <a:ext cx="2164405" cy="195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46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總會生命教育分享\IMG_94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73157">
            <a:off x="149463" y="1080189"/>
            <a:ext cx="6317985" cy="471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6156176" y="1556792"/>
            <a:ext cx="2458616" cy="1108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第五冊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超越平凡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602" name="Picture 2" descr="http://www.don1don.com/wp-content/uploads/2015/06/dsc_everest_3_%E5%89%AF%E6%9C%AC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491" y="3068960"/>
            <a:ext cx="2857986" cy="16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03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總會生命教育分享\IMG_9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37279">
            <a:off x="91010" y="1159940"/>
            <a:ext cx="5885235" cy="44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5940152" y="1412776"/>
            <a:ext cx="2520280" cy="1152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第六冊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推陳出新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626" name="Picture 2" descr="http://www.goawesome.com.tw/wp-content/uploads/2015/01/Brain-in-cog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6952"/>
            <a:ext cx="3163280" cy="11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39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14061" y="908720"/>
            <a:ext cx="936104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學</a:t>
            </a:r>
            <a:endParaRPr lang="en-US" altLang="zh-TW" sz="4400" dirty="0" smtClean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生</a:t>
            </a:r>
            <a:endParaRPr lang="en-US" altLang="zh-TW" sz="4400" dirty="0" smtClean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本</a:t>
            </a:r>
            <a:endParaRPr lang="zh-TW" altLang="en-US" sz="4400" dirty="0"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</p:txBody>
      </p:sp>
      <p:pic>
        <p:nvPicPr>
          <p:cNvPr id="8195" name="Picture 3" descr="F:\總會生命教育分享\IMG_9450ne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803092">
            <a:off x="1884310" y="1360489"/>
            <a:ext cx="6542853" cy="42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40352" y="2317204"/>
            <a:ext cx="1306488" cy="4525963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 descr="F:\總會生命教育分享\IMG_94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0781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766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SQ1BSt9SVU1TrxQe425vWxPZnLFpmgHy5-3O_Dwj-RFEDw3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35" y="-21460"/>
            <a:ext cx="9184429" cy="687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總會生命教育分享\IMG_94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80381">
            <a:off x="88313" y="1099784"/>
            <a:ext cx="6182629" cy="463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96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Q1BSt9SVU1TrxQe425vWxPZnLFpmgHy5-3O_Dwj-RFEDw3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213"/>
            <a:ext cx="9036496" cy="67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總會生命教育分享\IMG_94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35164">
            <a:off x="256551" y="1088714"/>
            <a:ext cx="6164082" cy="462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07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圖: 儲存資料 2"/>
          <p:cNvSpPr/>
          <p:nvPr/>
        </p:nvSpPr>
        <p:spPr>
          <a:xfrm>
            <a:off x="395536" y="548680"/>
            <a:ext cx="8748464" cy="5976664"/>
          </a:xfrm>
          <a:prstGeom prst="flowChartOnlineStorag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899592" y="1268760"/>
            <a:ext cx="756084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3600" u="sng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猶太人的生命教育</a:t>
            </a:r>
            <a:endParaRPr lang="en-US" altLang="zh-TW" sz="3600" u="sng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猶太人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的語言為何延續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2500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年。為何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猶太人能富有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年。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讀經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塔木德</a:t>
            </a:r>
            <a:r>
              <a:rPr lang="en-US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、生活教育開始</a:t>
            </a:r>
            <a:r>
              <a:rPr lang="en-US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1)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錢包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2)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看待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財富的價值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 </a:t>
            </a:r>
            <a:endParaRPr lang="en-US" altLang="zh-TW" sz="3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3)</a:t>
            </a:r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用信託契約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來管理遺產。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0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ncrypted-tbn3.gstatic.com/images?q=tbn:ANd9GcSQ1BSt9SVU1TrxQe425vWxPZnLFpmgHy5-3O_Dwj-RFEDw3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448"/>
            <a:ext cx="9193758" cy="68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總會生命教育分享\IMG_94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60486">
            <a:off x="-6807" y="1048200"/>
            <a:ext cx="6256316" cy="46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80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SQ1BSt9SVU1TrxQe425vWxPZnLFpmgHy5-3O_Dwj-RFEDw3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總會生命教育分享\IMG_94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70326">
            <a:off x="220629" y="1068713"/>
            <a:ext cx="6050675" cy="45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85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3.gstatic.com/images?q=tbn:ANd9GcSQ1BSt9SVU1TrxQe425vWxPZnLFpmgHy5-3O_Dwj-RFEDw3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9" y="-26139"/>
            <a:ext cx="9132411" cy="684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總會生命教育分享\IMG_94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06921">
            <a:off x="405533" y="1022052"/>
            <a:ext cx="6215239" cy="46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46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3.gstatic.com/images?q=tbn:ANd9GcSQ1BSt9SVU1TrxQe425vWxPZnLFpmgHy5-3O_Dwj-RFEDw3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30"/>
            <a:ext cx="9150933" cy="68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總會生命教育分享\IMG_94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29958">
            <a:off x="611217" y="1059010"/>
            <a:ext cx="5971790" cy="44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1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延遲 3"/>
          <p:cNvSpPr/>
          <p:nvPr/>
        </p:nvSpPr>
        <p:spPr>
          <a:xfrm>
            <a:off x="467544" y="518705"/>
            <a:ext cx="8352928" cy="5688632"/>
          </a:xfrm>
          <a:prstGeom prst="flowChartDelay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548680"/>
            <a:ext cx="7787208" cy="564949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zh-TW" altLang="zh-TW" kern="100" dirty="0">
                <a:ea typeface="標楷體"/>
                <a:cs typeface="Times New Roman"/>
              </a:rPr>
              <a:t>本課程以基督教信仰為根基</a:t>
            </a:r>
            <a:r>
              <a:rPr lang="zh-TW" altLang="zh-TW" kern="100" dirty="0" smtClean="0">
                <a:ea typeface="標楷體"/>
                <a:cs typeface="Times New Roman"/>
              </a:rPr>
              <a:t>，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 smtClean="0">
                <a:ea typeface="標楷體"/>
                <a:cs typeface="Times New Roman"/>
              </a:rPr>
              <a:t>從</a:t>
            </a:r>
            <a:r>
              <a:rPr lang="zh-TW" altLang="zh-TW" kern="100" dirty="0">
                <a:ea typeface="標楷體"/>
                <a:cs typeface="Times New Roman"/>
              </a:rPr>
              <a:t>自我探索、人際關係、人與自然</a:t>
            </a:r>
            <a:r>
              <a:rPr lang="zh-TW" altLang="zh-TW" kern="100" dirty="0" smtClean="0">
                <a:ea typeface="標楷體"/>
                <a:cs typeface="Times New Roman"/>
              </a:rPr>
              <a:t>、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     </a:t>
            </a:r>
            <a:r>
              <a:rPr lang="zh-TW" altLang="zh-TW" kern="100" dirty="0" smtClean="0">
                <a:ea typeface="標楷體"/>
                <a:cs typeface="Times New Roman"/>
              </a:rPr>
              <a:t>鄉土文化</a:t>
            </a:r>
            <a:r>
              <a:rPr lang="zh-TW" altLang="zh-TW" kern="100" dirty="0">
                <a:ea typeface="標楷體"/>
                <a:cs typeface="Times New Roman"/>
              </a:rPr>
              <a:t>、社會脈動、永恆價值</a:t>
            </a:r>
            <a:r>
              <a:rPr lang="zh-TW" altLang="zh-TW" kern="100" dirty="0" smtClean="0">
                <a:ea typeface="標楷體"/>
                <a:cs typeface="Times New Roman"/>
              </a:rPr>
              <a:t>、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     </a:t>
            </a:r>
            <a:r>
              <a:rPr lang="zh-TW" altLang="zh-TW" kern="100" dirty="0" smtClean="0">
                <a:ea typeface="標楷體"/>
                <a:cs typeface="Times New Roman"/>
              </a:rPr>
              <a:t>推陳出新</a:t>
            </a:r>
            <a:r>
              <a:rPr lang="zh-TW" altLang="zh-TW" kern="100" dirty="0">
                <a:ea typeface="標楷體"/>
                <a:cs typeface="Times New Roman"/>
              </a:rPr>
              <a:t>等七個人生層面，探討</a:t>
            </a:r>
            <a:r>
              <a:rPr lang="zh-TW" altLang="zh-TW" kern="100" dirty="0" smtClean="0">
                <a:ea typeface="標楷體"/>
                <a:cs typeface="Times New Roman"/>
              </a:rPr>
              <a:t>信仰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kern="100" dirty="0">
                <a:ea typeface="標楷體"/>
                <a:cs typeface="Times New Roman"/>
              </a:rPr>
              <a:t> </a:t>
            </a:r>
            <a:r>
              <a:rPr lang="zh-TW" altLang="en-US" kern="100" dirty="0" smtClean="0">
                <a:ea typeface="標楷體"/>
                <a:cs typeface="Times New Roman"/>
              </a:rPr>
              <a:t>       </a:t>
            </a:r>
            <a:r>
              <a:rPr lang="zh-TW" altLang="zh-TW" kern="100" dirty="0" smtClean="0">
                <a:ea typeface="標楷體"/>
                <a:cs typeface="Times New Roman"/>
              </a:rPr>
              <a:t>與</a:t>
            </a:r>
            <a:r>
              <a:rPr lang="zh-TW" altLang="zh-TW" kern="100" dirty="0">
                <a:ea typeface="標楷體"/>
                <a:cs typeface="Times New Roman"/>
              </a:rPr>
              <a:t>生命</a:t>
            </a:r>
            <a:r>
              <a:rPr lang="zh-TW" altLang="zh-TW" kern="100" dirty="0" smtClean="0">
                <a:ea typeface="標楷體"/>
                <a:cs typeface="Times New Roman"/>
              </a:rPr>
              <a:t>的意義。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dirty="0">
                <a:ea typeface="標楷體"/>
                <a:cs typeface="Times New Roman"/>
              </a:rPr>
              <a:t> </a:t>
            </a:r>
            <a:r>
              <a:rPr lang="zh-TW" altLang="en-US" b="1" kern="100" dirty="0" smtClean="0">
                <a:ea typeface="標楷體"/>
                <a:cs typeface="Times New Roman"/>
              </a:rPr>
              <a:t>     </a:t>
            </a:r>
            <a:r>
              <a:rPr lang="zh-TW" altLang="zh-TW" b="1" kern="100" dirty="0" smtClean="0">
                <a:ea typeface="標楷體"/>
                <a:cs typeface="Times New Roman"/>
              </a:rPr>
              <a:t>六</a:t>
            </a:r>
            <a:r>
              <a:rPr lang="zh-TW" altLang="zh-TW" b="1" kern="100" dirty="0">
                <a:ea typeface="標楷體"/>
                <a:cs typeface="Times New Roman"/>
              </a:rPr>
              <a:t>冊課程</a:t>
            </a:r>
            <a:r>
              <a:rPr lang="zh-TW" altLang="zh-TW" b="1" kern="100" dirty="0" smtClean="0">
                <a:ea typeface="標楷體"/>
                <a:cs typeface="Times New Roman"/>
              </a:rPr>
              <a:t>為</a:t>
            </a:r>
            <a:endParaRPr lang="en-US" altLang="zh-TW" b="1" kern="100" dirty="0" smtClean="0">
              <a:ea typeface="標楷體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dirty="0">
                <a:ea typeface="標楷體"/>
                <a:cs typeface="Times New Roman"/>
              </a:rPr>
              <a:t> </a:t>
            </a:r>
            <a:r>
              <a:rPr lang="zh-TW" altLang="en-US" b="1" kern="100" dirty="0" smtClean="0">
                <a:ea typeface="標楷體"/>
                <a:cs typeface="Times New Roman"/>
              </a:rPr>
              <a:t>     </a:t>
            </a:r>
            <a:r>
              <a:rPr lang="zh-TW" altLang="zh-TW" b="1" kern="100" dirty="0" smtClean="0">
                <a:ea typeface="標楷體"/>
                <a:cs typeface="Times New Roman"/>
              </a:rPr>
              <a:t>旅</a:t>
            </a:r>
            <a:r>
              <a:rPr lang="zh-TW" altLang="zh-TW" b="1" kern="100" dirty="0">
                <a:ea typeface="標楷體"/>
                <a:cs typeface="Times New Roman"/>
              </a:rPr>
              <a:t>向自我、構築新橋</a:t>
            </a:r>
            <a:r>
              <a:rPr lang="zh-TW" altLang="zh-TW" b="1" kern="100" dirty="0" smtClean="0">
                <a:ea typeface="標楷體"/>
                <a:cs typeface="Times New Roman"/>
              </a:rPr>
              <a:t>、生生不息、</a:t>
            </a:r>
            <a:endParaRPr lang="en-US" altLang="zh-TW" b="1" kern="100" dirty="0" smtClean="0">
              <a:ea typeface="標楷體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dirty="0">
                <a:ea typeface="標楷體"/>
                <a:cs typeface="Times New Roman"/>
              </a:rPr>
              <a:t> </a:t>
            </a:r>
            <a:r>
              <a:rPr lang="zh-TW" altLang="en-US" b="1" kern="100" dirty="0" smtClean="0">
                <a:ea typeface="標楷體"/>
                <a:cs typeface="Times New Roman"/>
              </a:rPr>
              <a:t>     </a:t>
            </a:r>
            <a:r>
              <a:rPr lang="zh-TW" altLang="zh-TW" b="1" kern="100" dirty="0" smtClean="0">
                <a:ea typeface="標楷體"/>
                <a:cs typeface="Times New Roman"/>
              </a:rPr>
              <a:t>社會</a:t>
            </a:r>
            <a:r>
              <a:rPr lang="zh-TW" altLang="zh-TW" b="1" kern="100" dirty="0">
                <a:ea typeface="標楷體"/>
                <a:cs typeface="Times New Roman"/>
              </a:rPr>
              <a:t>巨輪、超越平凡</a:t>
            </a:r>
            <a:r>
              <a:rPr lang="zh-TW" altLang="zh-TW" b="1" kern="100" dirty="0" smtClean="0">
                <a:ea typeface="標楷體"/>
                <a:cs typeface="Times New Roman"/>
              </a:rPr>
              <a:t>、</a:t>
            </a:r>
            <a:r>
              <a:rPr lang="zh-TW" altLang="zh-TW" b="1" dirty="0" smtClean="0">
                <a:ea typeface="標楷體"/>
                <a:cs typeface="Times New Roman"/>
              </a:rPr>
              <a:t>推陳出新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746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延遲 3"/>
          <p:cNvSpPr/>
          <p:nvPr/>
        </p:nvSpPr>
        <p:spPr>
          <a:xfrm>
            <a:off x="1115616" y="620688"/>
            <a:ext cx="7488832" cy="5688632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650" name="Picture 2" descr="http://120.106.159.105/teach/teach1045/l7/0701_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3772"/>
            <a:ext cx="9144000" cy="68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91680" y="1268760"/>
            <a:ext cx="5688632" cy="3240360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ea typeface="標楷體"/>
                <a:cs typeface="Times New Roman"/>
              </a:rPr>
              <a:t>人生哲學第一版從</a:t>
            </a:r>
            <a:r>
              <a:rPr lang="en-US" altLang="zh-TW" sz="3600" dirty="0">
                <a:ea typeface="標楷體"/>
                <a:cs typeface="Times New Roman"/>
              </a:rPr>
              <a:t>1996</a:t>
            </a:r>
            <a:r>
              <a:rPr lang="zh-TW" altLang="zh-TW" sz="3600" dirty="0">
                <a:ea typeface="標楷體"/>
                <a:cs typeface="Times New Roman"/>
              </a:rPr>
              <a:t>到</a:t>
            </a:r>
            <a:r>
              <a:rPr lang="en-US" altLang="zh-TW" sz="3600" dirty="0">
                <a:ea typeface="標楷體"/>
                <a:cs typeface="Times New Roman"/>
              </a:rPr>
              <a:t>2000</a:t>
            </a:r>
            <a:r>
              <a:rPr lang="zh-TW" altLang="zh-TW" sz="3600" dirty="0">
                <a:ea typeface="標楷體"/>
                <a:cs typeface="Times New Roman"/>
              </a:rPr>
              <a:t>年完整出版，於</a:t>
            </a:r>
            <a:r>
              <a:rPr lang="en-US" altLang="zh-TW" sz="3600" dirty="0">
                <a:ea typeface="標楷體"/>
                <a:cs typeface="Times New Roman"/>
              </a:rPr>
              <a:t>2005</a:t>
            </a:r>
            <a:r>
              <a:rPr lang="zh-TW" altLang="zh-TW" sz="3600" dirty="0">
                <a:ea typeface="標楷體"/>
                <a:cs typeface="Times New Roman"/>
              </a:rPr>
              <a:t>年改版</a:t>
            </a:r>
            <a:r>
              <a:rPr lang="zh-TW" altLang="zh-TW" sz="3600" dirty="0" smtClean="0">
                <a:ea typeface="標楷體"/>
                <a:cs typeface="Times New Roman"/>
              </a:rPr>
              <a:t>。</a:t>
            </a:r>
            <a:r>
              <a:rPr lang="zh-TW" altLang="en-US" sz="3600" dirty="0" smtClean="0">
                <a:ea typeface="標楷體"/>
                <a:cs typeface="Times New Roman"/>
              </a:rPr>
              <a:t>目前因應時代的變遷，希望編撰為</a:t>
            </a:r>
            <a:r>
              <a:rPr lang="zh-TW" altLang="en-US" sz="3600" dirty="0" smtClean="0">
                <a:solidFill>
                  <a:srgbClr val="FF0000"/>
                </a:solidFill>
                <a:ea typeface="標楷體"/>
                <a:cs typeface="Times New Roman"/>
              </a:rPr>
              <a:t>電子課程，並做修改部分內容。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2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5507.com.tw/wp-content/uploads/2016/03/%E9%A6%96%E9%A0%81%E8%83%8C%E6%99%AF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9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8147248" cy="5577483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altLang="zh-TW" kern="100" dirty="0">
                <a:latin typeface="標楷體"/>
                <a:cs typeface="Times New Roman"/>
              </a:rPr>
              <a:t>2009</a:t>
            </a:r>
            <a:r>
              <a:rPr lang="zh-TW" altLang="zh-TW" kern="100" dirty="0">
                <a:ea typeface="標楷體"/>
                <a:cs typeface="Times New Roman"/>
              </a:rPr>
              <a:t>年加入</a:t>
            </a:r>
            <a:r>
              <a:rPr lang="zh-TW" altLang="zh-TW" kern="100" dirty="0" smtClean="0">
                <a:ea typeface="標楷體"/>
                <a:cs typeface="Times New Roman"/>
              </a:rPr>
              <a:t>星</a:t>
            </a:r>
            <a:r>
              <a:rPr lang="zh-TW" altLang="en-US" kern="100" dirty="0" smtClean="0">
                <a:ea typeface="標楷體"/>
                <a:cs typeface="Times New Roman"/>
              </a:rPr>
              <a:t>沙</a:t>
            </a:r>
            <a:r>
              <a:rPr lang="zh-TW" altLang="zh-TW" kern="100" dirty="0" smtClean="0">
                <a:ea typeface="標楷體"/>
                <a:cs typeface="Times New Roman"/>
              </a:rPr>
              <a:t>基金會</a:t>
            </a:r>
            <a:r>
              <a:rPr lang="zh-TW" altLang="zh-TW" kern="100" dirty="0">
                <a:ea typeface="標楷體"/>
                <a:cs typeface="Times New Roman"/>
              </a:rPr>
              <a:t>在高一課程融入「</a:t>
            </a:r>
            <a:r>
              <a:rPr lang="zh-TW" altLang="zh-TW" kern="100" dirty="0">
                <a:solidFill>
                  <a:srgbClr val="FF0000"/>
                </a:solidFill>
                <a:ea typeface="標楷體"/>
                <a:cs typeface="Times New Roman"/>
              </a:rPr>
              <a:t>貞潔教育</a:t>
            </a:r>
            <a:r>
              <a:rPr lang="zh-TW" altLang="zh-TW" kern="100" dirty="0">
                <a:ea typeface="標楷體"/>
                <a:cs typeface="Times New Roman"/>
              </a:rPr>
              <a:t>」</a:t>
            </a:r>
            <a:r>
              <a:rPr lang="en-US" altLang="zh-TW" kern="100" dirty="0">
                <a:ea typeface="標楷體"/>
                <a:cs typeface="Times New Roman"/>
              </a:rPr>
              <a:t>4</a:t>
            </a:r>
            <a:r>
              <a:rPr lang="zh-TW" altLang="zh-TW" kern="100" dirty="0">
                <a:ea typeface="標楷體"/>
                <a:cs typeface="Times New Roman"/>
              </a:rPr>
              <a:t>堂課，使學生在</a:t>
            </a:r>
            <a:r>
              <a:rPr lang="zh-TW" altLang="zh-TW" kern="100" dirty="0" smtClean="0">
                <a:ea typeface="標楷體"/>
                <a:cs typeface="Times New Roman"/>
              </a:rPr>
              <a:t>戀情</a:t>
            </a:r>
            <a:r>
              <a:rPr lang="zh-TW" altLang="zh-TW" kern="100" dirty="0">
                <a:ea typeface="標楷體"/>
                <a:cs typeface="Times New Roman"/>
              </a:rPr>
              <a:t>發生健康交往、對婚前性行為與其人生發展的影響、協助學生許下</a:t>
            </a:r>
            <a:r>
              <a:rPr lang="zh-TW" altLang="zh-TW" kern="100" dirty="0" smtClean="0">
                <a:ea typeface="標楷體"/>
                <a:cs typeface="Times New Roman"/>
              </a:rPr>
              <a:t>願意遵行</a:t>
            </a:r>
            <a:r>
              <a:rPr lang="zh-TW" altLang="zh-TW" kern="100" dirty="0">
                <a:ea typeface="標楷體"/>
                <a:cs typeface="Times New Roman"/>
              </a:rPr>
              <a:t>守貞直到結婚的承諾與認識性行為的全面性，明白性行為在夫妻間</a:t>
            </a:r>
            <a:r>
              <a:rPr lang="zh-TW" altLang="zh-TW" kern="100" dirty="0" smtClean="0">
                <a:ea typeface="標楷體"/>
                <a:cs typeface="Times New Roman"/>
              </a:rPr>
              <a:t>的重要性</a:t>
            </a:r>
            <a:r>
              <a:rPr lang="zh-TW" altLang="zh-TW" kern="100" dirty="0">
                <a:ea typeface="標楷體"/>
                <a:cs typeface="Times New Roman"/>
              </a:rPr>
              <a:t>，也明白在婚前性行為所帶來自身的影響，與婚後未對另一半</a:t>
            </a:r>
            <a:r>
              <a:rPr lang="zh-TW" altLang="zh-TW" kern="100" dirty="0" smtClean="0">
                <a:ea typeface="標楷體"/>
                <a:cs typeface="Times New Roman"/>
              </a:rPr>
              <a:t>忠貞所</a:t>
            </a:r>
            <a:r>
              <a:rPr lang="zh-TW" altLang="zh-TW" kern="100" dirty="0">
                <a:ea typeface="標楷體"/>
                <a:cs typeface="Times New Roman"/>
              </a:rPr>
              <a:t>帶來家庭關係的影響</a:t>
            </a:r>
            <a:r>
              <a:rPr lang="zh-TW" altLang="zh-TW" kern="100" dirty="0" smtClean="0">
                <a:ea typeface="標楷體"/>
                <a:cs typeface="Times New Roman"/>
              </a:rPr>
              <a:t>。</a:t>
            </a:r>
            <a:endParaRPr lang="en-US" altLang="zh-TW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kern="100" dirty="0" smtClean="0">
                <a:ea typeface="標楷體"/>
                <a:cs typeface="Times New Roman"/>
              </a:rPr>
              <a:t>兩年</a:t>
            </a:r>
            <a:r>
              <a:rPr lang="zh-TW" altLang="zh-TW" kern="100" dirty="0">
                <a:ea typeface="標楷體"/>
                <a:cs typeface="Times New Roman"/>
              </a:rPr>
              <a:t>後</a:t>
            </a:r>
            <a:r>
              <a:rPr lang="en-US" altLang="zh-TW" kern="100" dirty="0">
                <a:ea typeface="標楷體"/>
                <a:cs typeface="Times New Roman"/>
              </a:rPr>
              <a:t>2011</a:t>
            </a:r>
            <a:r>
              <a:rPr lang="zh-TW" altLang="zh-TW" kern="100" dirty="0">
                <a:ea typeface="標楷體"/>
                <a:cs typeface="Times New Roman"/>
              </a:rPr>
              <a:t>年加入「</a:t>
            </a:r>
            <a:r>
              <a:rPr lang="zh-TW" altLang="zh-TW" kern="100" dirty="0">
                <a:solidFill>
                  <a:srgbClr val="FF0000"/>
                </a:solidFill>
                <a:ea typeface="標楷體"/>
                <a:cs typeface="Times New Roman"/>
              </a:rPr>
              <a:t>美滿家庭</a:t>
            </a:r>
            <a:r>
              <a:rPr lang="zh-TW" altLang="zh-TW" kern="100" dirty="0">
                <a:ea typeface="標楷體"/>
                <a:cs typeface="Times New Roman"/>
              </a:rPr>
              <a:t>」使高三生</a:t>
            </a:r>
            <a:r>
              <a:rPr lang="zh-TW" altLang="zh-TW" kern="100" dirty="0" smtClean="0">
                <a:ea typeface="標楷體"/>
                <a:cs typeface="Times New Roman"/>
              </a:rPr>
              <a:t>認</a:t>
            </a:r>
            <a:r>
              <a:rPr lang="zh-TW" altLang="en-US" kern="100" dirty="0" smtClean="0">
                <a:ea typeface="標楷體"/>
                <a:cs typeface="Times New Roman"/>
              </a:rPr>
              <a:t>識</a:t>
            </a:r>
            <a:r>
              <a:rPr lang="zh-TW" altLang="zh-TW" kern="100" dirty="0" smtClean="0">
                <a:ea typeface="標楷體"/>
                <a:cs typeface="Times New Roman"/>
              </a:rPr>
              <a:t>家庭</a:t>
            </a:r>
            <a:r>
              <a:rPr lang="zh-TW" altLang="zh-TW" kern="100" dirty="0">
                <a:ea typeface="標楷體"/>
                <a:cs typeface="Times New Roman"/>
              </a:rPr>
              <a:t>結構</a:t>
            </a:r>
            <a:r>
              <a:rPr lang="zh-TW" altLang="zh-TW" kern="100" dirty="0" smtClean="0">
                <a:ea typeface="標楷體"/>
                <a:cs typeface="Times New Roman"/>
              </a:rPr>
              <a:t>，婚姻</a:t>
            </a:r>
            <a:r>
              <a:rPr lang="zh-TW" altLang="zh-TW" kern="100" dirty="0">
                <a:ea typeface="標楷體"/>
                <a:cs typeface="Times New Roman"/>
              </a:rPr>
              <a:t>對男生、</a:t>
            </a:r>
            <a:r>
              <a:rPr lang="zh-TW" altLang="zh-TW" kern="100" dirty="0" smtClean="0">
                <a:ea typeface="標楷體"/>
                <a:cs typeface="Times New Roman"/>
              </a:rPr>
              <a:t>女生</a:t>
            </a:r>
            <a:r>
              <a:rPr lang="zh-TW" altLang="en-US" kern="100" dirty="0" smtClean="0">
                <a:ea typeface="標楷體"/>
                <a:cs typeface="Times New Roman"/>
              </a:rPr>
              <a:t>的生命</a:t>
            </a:r>
            <a:r>
              <a:rPr lang="zh-TW" altLang="zh-TW" kern="100" dirty="0" smtClean="0">
                <a:ea typeface="標楷體"/>
                <a:cs typeface="Times New Roman"/>
              </a:rPr>
              <a:t>與</a:t>
            </a:r>
            <a:r>
              <a:rPr lang="zh-TW" altLang="zh-TW" kern="100" dirty="0">
                <a:ea typeface="標楷體"/>
                <a:cs typeface="Times New Roman"/>
              </a:rPr>
              <a:t>社會的影響。</a:t>
            </a:r>
            <a:endParaRPr lang="zh-TW" altLang="zh-TW" kern="100" dirty="0">
              <a:cs typeface="Times New Roman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9578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908720"/>
            <a:ext cx="8352928" cy="5760640"/>
          </a:xfrm>
        </p:spPr>
        <p:txBody>
          <a:bodyPr>
            <a:normAutofit fontScale="92500" lnSpcReduction="10000"/>
          </a:bodyPr>
          <a:lstStyle/>
          <a:p>
            <a:pPr indent="304800">
              <a:spcAft>
                <a:spcPts val="0"/>
              </a:spcAft>
            </a:pP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輔大生命倫理中心艾立勤神父</a:t>
            </a:r>
            <a:r>
              <a:rPr lang="zh-TW" altLang="zh-TW" kern="0" dirty="0" smtClean="0">
                <a:latin typeface="Times New Roman"/>
                <a:ea typeface="標楷體"/>
                <a:cs typeface="新細明體"/>
              </a:rPr>
              <a:t>，引進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美國貞潔教育課程，主要在國內天主教高中職的倫理課程授課。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      </a:t>
            </a:r>
            <a:endParaRPr lang="zh-TW" altLang="zh-TW" kern="100" dirty="0">
              <a:latin typeface="Times New Roman"/>
            </a:endParaRPr>
          </a:p>
          <a:p>
            <a:pPr indent="304800">
              <a:spcAft>
                <a:spcPts val="0"/>
              </a:spcAft>
            </a:pP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這份課程起源於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1993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年，美國有些基督宗教的社會團體，以「貞潔」（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Chastity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）與「節制」（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Abstinence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）的內涵，傳達「守貞到結婚」（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To abstain until marriage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）的意義，研發設計四個主題的課程。效益在於幫助青少年以</a:t>
            </a:r>
            <a:r>
              <a:rPr lang="zh-TW" altLang="zh-TW" kern="0" dirty="0">
                <a:solidFill>
                  <a:srgbClr val="FF0000"/>
                </a:solidFill>
                <a:latin typeface="Times New Roman"/>
                <a:ea typeface="標楷體"/>
                <a:cs typeface="新細明體"/>
              </a:rPr>
              <a:t>自尊、自制、信任、負責的態度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，願意守貞到結婚，建立一個真正親密與健康的婚姻。在美國，有超過上百萬的青少年願意許諾</a:t>
            </a:r>
            <a:r>
              <a:rPr lang="zh-TW" altLang="zh-TW" kern="0" dirty="0" smtClean="0">
                <a:latin typeface="Times New Roman"/>
                <a:ea typeface="標楷體"/>
                <a:cs typeface="新細明體"/>
              </a:rPr>
              <a:t>；</a:t>
            </a:r>
            <a:endParaRPr lang="en-US" altLang="zh-TW" kern="0" dirty="0" smtClean="0">
              <a:latin typeface="Times New Roman"/>
              <a:ea typeface="標楷體"/>
              <a:cs typeface="新細明體"/>
            </a:endParaRPr>
          </a:p>
          <a:p>
            <a:pPr indent="304800">
              <a:spcAft>
                <a:spcPts val="0"/>
              </a:spcAft>
            </a:pPr>
            <a:r>
              <a:rPr lang="zh-TW" altLang="zh-TW" kern="0" dirty="0" smtClean="0">
                <a:latin typeface="Times New Roman"/>
                <a:ea typeface="標楷體"/>
                <a:cs typeface="新細明體"/>
              </a:rPr>
              <a:t>在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國內，有將近每班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60%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－</a:t>
            </a:r>
            <a:r>
              <a:rPr lang="en-US" altLang="zh-TW" kern="0" dirty="0">
                <a:latin typeface="Times New Roman"/>
                <a:ea typeface="標楷體"/>
                <a:cs typeface="新細明體"/>
              </a:rPr>
              <a:t>90%</a:t>
            </a:r>
            <a:r>
              <a:rPr lang="zh-TW" altLang="zh-TW" kern="0" dirty="0">
                <a:latin typeface="Times New Roman"/>
                <a:ea typeface="標楷體"/>
                <a:cs typeface="新細明體"/>
              </a:rPr>
              <a:t>的青少年願意許諾守貞到結婚</a:t>
            </a:r>
            <a:r>
              <a:rPr lang="zh-TW" altLang="zh-TW" kern="0" dirty="0" smtClean="0">
                <a:latin typeface="Times New Roman"/>
                <a:ea typeface="標楷體"/>
                <a:cs typeface="新細明體"/>
              </a:rPr>
              <a:t>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27584" y="262389"/>
            <a:ext cx="240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貞潔教育</a:t>
            </a:r>
            <a:endParaRPr lang="zh-TW" altLang="en-US" sz="36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1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ak.takes.ntpc.edu.tw/teach/103/104%E4%B8%8A%E8%B3%87%E8%A8%8A%E8%AA%B2/writer%E5%BF%AB%E6%A8%82%E5%AD%B8%E7%BF%92e%E9%BB%9E%E9%80%9A/1%E8%AA%B2%E7%A8%8B%E7%AF%84%E4%BE%8B/ch8/ch8%E5%88%8A%E9%A0%AD%E8%83%8C%E6%99%AF%E5%9C%9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4" y="0"/>
            <a:ext cx="9145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5505475"/>
          </a:xfrm>
        </p:spPr>
        <p:txBody>
          <a:bodyPr>
            <a:noAutofit/>
          </a:bodyPr>
          <a:lstStyle/>
          <a:p>
            <a:pPr lvl="0" indent="304800"/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是</a:t>
            </a:r>
            <a:r>
              <a:rPr lang="zh-TW" altLang="zh-TW" sz="2800" kern="0" dirty="0" smtClean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一套抵擋</a:t>
            </a:r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未婚懷孕、墮胎、性病感染等危害的性教育；也是一套積極而不是消極式的性教育。</a:t>
            </a:r>
            <a:endParaRPr lang="zh-TW" altLang="zh-TW" sz="2800" kern="100" dirty="0">
              <a:solidFill>
                <a:prstClr val="black"/>
              </a:solidFill>
              <a:latin typeface="Times New Roman"/>
              <a:ea typeface="書法家豪楷體" panose="02010609000101010101" pitchFamily="49" charset="-120"/>
            </a:endParaRPr>
          </a:p>
          <a:p>
            <a:pPr lvl="0"/>
            <a:r>
              <a:rPr lang="zh-TW" altLang="zh-TW" sz="2800" u="sng" kern="0" dirty="0" smtClean="0">
                <a:solidFill>
                  <a:srgbClr val="FF0000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貞潔</a:t>
            </a:r>
            <a:r>
              <a:rPr lang="zh-TW" altLang="zh-TW" sz="2800" u="sng" kern="0" dirty="0">
                <a:solidFill>
                  <a:srgbClr val="FF0000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教育四堂課的主題是：</a:t>
            </a:r>
            <a:endParaRPr lang="zh-TW" altLang="zh-TW" sz="2800" u="sng" kern="100" dirty="0">
              <a:solidFill>
                <a:srgbClr val="FF0000"/>
              </a:solidFill>
              <a:latin typeface="Times New Roman"/>
              <a:ea typeface="書法家豪楷體" panose="02010609000101010101" pitchFamily="49" charset="-120"/>
            </a:endParaRPr>
          </a:p>
          <a:p>
            <a:pPr lvl="0" indent="0">
              <a:buNone/>
            </a:pPr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一、青少年尊重自己與尊重其親密伴侶。</a:t>
            </a:r>
            <a:endParaRPr lang="zh-TW" altLang="zh-TW" sz="2800" kern="100" dirty="0">
              <a:solidFill>
                <a:prstClr val="black"/>
              </a:solidFill>
              <a:latin typeface="Times New Roman"/>
              <a:ea typeface="書法家豪楷體" panose="02010609000101010101" pitchFamily="49" charset="-120"/>
            </a:endParaRPr>
          </a:p>
          <a:p>
            <a:pPr lvl="0" indent="0">
              <a:buNone/>
            </a:pPr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二、引導青少年分辨拒絕婚前性行為對其人生發展的良好影響。</a:t>
            </a:r>
            <a:endParaRPr lang="zh-TW" altLang="zh-TW" sz="2800" kern="100" dirty="0">
              <a:solidFill>
                <a:prstClr val="black"/>
              </a:solidFill>
              <a:latin typeface="Times New Roman"/>
              <a:ea typeface="書法家豪楷體" panose="02010609000101010101" pitchFamily="49" charset="-120"/>
            </a:endParaRPr>
          </a:p>
          <a:p>
            <a:pPr lvl="0" indent="0">
              <a:buNone/>
            </a:pPr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三、引導青少年分辨婚前性行為對人生發展的不良影響。</a:t>
            </a:r>
            <a:endParaRPr lang="zh-TW" altLang="zh-TW" sz="2800" kern="100" dirty="0">
              <a:solidFill>
                <a:prstClr val="black"/>
              </a:solidFill>
              <a:latin typeface="Times New Roman"/>
              <a:ea typeface="書法家豪楷體" panose="02010609000101010101" pitchFamily="49" charset="-120"/>
            </a:endParaRPr>
          </a:p>
          <a:p>
            <a:pPr lvl="0" indent="0">
              <a:buNone/>
            </a:pPr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四、協助青少年</a:t>
            </a:r>
            <a:r>
              <a:rPr lang="zh-TW" altLang="zh-TW" sz="2800" kern="10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</a:rPr>
              <a:t>許下願意遵行守貞直到結婚的承諾</a:t>
            </a:r>
          </a:p>
          <a:p>
            <a:pPr lvl="0" indent="0">
              <a:buNone/>
            </a:pPr>
            <a:r>
              <a:rPr lang="zh-TW" altLang="zh-TW" sz="2800" kern="0" dirty="0">
                <a:solidFill>
                  <a:prstClr val="black"/>
                </a:solidFill>
                <a:latin typeface="Times New Roman"/>
                <a:ea typeface="書法家豪楷體" panose="02010609000101010101" pitchFamily="49" charset="-120"/>
                <a:cs typeface="新細明體"/>
              </a:rPr>
              <a:t>五、以具體可行的方式協助青少年實踐守貞到結婚。</a:t>
            </a:r>
            <a:endParaRPr lang="zh-TW" altLang="en-US" sz="2800" dirty="0">
              <a:solidFill>
                <a:prstClr val="black"/>
              </a:solidFill>
              <a:ea typeface="書法家豪楷體" panose="02010609000101010101" pitchFamily="49" charset="-120"/>
            </a:endParaRPr>
          </a:p>
          <a:p>
            <a:endParaRPr lang="zh-TW" altLang="en-US" sz="2800" dirty="0">
              <a:ea typeface="書法家豪楷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13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196752"/>
            <a:ext cx="4968552" cy="5112568"/>
          </a:xfrm>
        </p:spPr>
        <p:txBody>
          <a:bodyPr>
            <a:normAutofit fontScale="85000" lnSpcReduction="10000"/>
          </a:bodyPr>
          <a:lstStyle/>
          <a:p>
            <a:pPr indent="304800" algn="just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zh-TW" kern="100" dirty="0">
                <a:latin typeface="Times New Roman"/>
                <a:ea typeface="標楷體"/>
              </a:rPr>
              <a:t>「拒絕色情網站」二堂課程，教導青少年色情網站中傳遞的錯誤性觀念、扭曲道德，不僅容易導致提早性行為，已帶來自身和社會的危害。進而鼓勵同學自我期許拒絕誘惑，尊重自己和將來伴侶，也為將來子女樹立榜樣</a:t>
            </a:r>
            <a:r>
              <a:rPr lang="zh-TW" altLang="zh-TW" kern="100" dirty="0" smtClean="0">
                <a:latin typeface="Times New Roman"/>
                <a:ea typeface="標楷體"/>
              </a:rPr>
              <a:t>。</a:t>
            </a:r>
            <a:endParaRPr lang="en-US" altLang="zh-TW" kern="100" dirty="0" smtClean="0">
              <a:latin typeface="Times New Roman"/>
              <a:ea typeface="標楷體"/>
            </a:endParaRPr>
          </a:p>
          <a:p>
            <a:pPr indent="304800" algn="just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kern="100" dirty="0" smtClean="0">
                <a:latin typeface="Times New Roman"/>
                <a:ea typeface="標楷體"/>
              </a:rPr>
              <a:t>根據過去上課的統計，國中就看過色情網站、影片的比例是</a:t>
            </a:r>
            <a:r>
              <a:rPr lang="en-US" altLang="zh-TW" kern="100" dirty="0" smtClean="0">
                <a:latin typeface="Times New Roman"/>
                <a:ea typeface="標楷體"/>
              </a:rPr>
              <a:t>……</a:t>
            </a:r>
            <a:endParaRPr lang="zh-TW" altLang="zh-TW" kern="100" dirty="0">
              <a:latin typeface="Times New Roman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87624" y="476672"/>
            <a:ext cx="2919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u="sng" kern="100" dirty="0" smtClean="0">
                <a:solidFill>
                  <a:srgbClr val="FF0000"/>
                </a:solidFill>
                <a:latin typeface="Times New Roman"/>
                <a:ea typeface="標楷體"/>
              </a:rPr>
              <a:t>拒絕</a:t>
            </a:r>
            <a:r>
              <a:rPr lang="zh-TW" altLang="en-US" sz="3200" u="sng" kern="100" dirty="0" smtClean="0">
                <a:solidFill>
                  <a:srgbClr val="FF0000"/>
                </a:solidFill>
                <a:latin typeface="Times New Roman"/>
                <a:ea typeface="標楷體"/>
              </a:rPr>
              <a:t>誘惑</a:t>
            </a:r>
            <a:r>
              <a:rPr lang="en-US" altLang="zh-TW" sz="3200" u="sng" kern="100" dirty="0" smtClean="0">
                <a:solidFill>
                  <a:srgbClr val="FF0000"/>
                </a:solidFill>
                <a:latin typeface="Times New Roman"/>
                <a:ea typeface="標楷體"/>
              </a:rPr>
              <a:t>(</a:t>
            </a:r>
            <a:r>
              <a:rPr lang="zh-TW" altLang="en-US" sz="3200" u="sng" kern="100" dirty="0" smtClean="0">
                <a:solidFill>
                  <a:srgbClr val="FF0000"/>
                </a:solidFill>
                <a:latin typeface="Times New Roman"/>
                <a:ea typeface="標楷體"/>
              </a:rPr>
              <a:t>國中</a:t>
            </a:r>
            <a:r>
              <a:rPr lang="en-US" altLang="zh-TW" sz="3200" u="sng" kern="100" dirty="0" smtClean="0">
                <a:solidFill>
                  <a:srgbClr val="FF0000"/>
                </a:solidFill>
                <a:latin typeface="Times New Roman"/>
                <a:ea typeface="標楷體"/>
              </a:rPr>
              <a:t>)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5" name="爆炸 1 4"/>
          <p:cNvSpPr/>
          <p:nvPr/>
        </p:nvSpPr>
        <p:spPr>
          <a:xfrm rot="17229920">
            <a:off x="2613144" y="888948"/>
            <a:ext cx="6035642" cy="514460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rgbClr val="FF0000"/>
                </a:solidFill>
                <a:ea typeface="華康中楷體" panose="02010609000101010101" pitchFamily="49" charset="-120"/>
              </a:rPr>
              <a:t>95</a:t>
            </a:r>
            <a:r>
              <a:rPr lang="zh-TW" altLang="en-US" sz="4400" dirty="0" smtClean="0">
                <a:solidFill>
                  <a:srgbClr val="FF0000"/>
                </a:solidFill>
                <a:ea typeface="華康中楷體" panose="02010609000101010101" pitchFamily="49" charset="-120"/>
              </a:rPr>
              <a:t>以上</a:t>
            </a:r>
            <a:endParaRPr lang="zh-TW" altLang="en-US" sz="4400" dirty="0">
              <a:solidFill>
                <a:srgbClr val="FF0000"/>
              </a:solidFill>
              <a:ea typeface="華康中楷體" panose="02010609000101010101" pitchFamily="49" charset="-120"/>
            </a:endParaRPr>
          </a:p>
        </p:txBody>
      </p:sp>
      <p:sp>
        <p:nvSpPr>
          <p:cNvPr id="6" name="橢圓形圖說文字 5"/>
          <p:cNvSpPr/>
          <p:nvPr/>
        </p:nvSpPr>
        <p:spPr>
          <a:xfrm>
            <a:off x="4788024" y="476672"/>
            <a:ext cx="3960440" cy="201622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ea typeface="華康中楷體" panose="02010609000101010101" pitchFamily="49" charset="-120"/>
              </a:rPr>
              <a:t>沒看過</a:t>
            </a:r>
            <a:r>
              <a:rPr lang="en-US" altLang="zh-TW" sz="3200" dirty="0" smtClean="0">
                <a:solidFill>
                  <a:srgbClr val="FF0000"/>
                </a:solidFill>
                <a:ea typeface="華康中楷體" panose="02010609000101010101" pitchFamily="49" charset="-120"/>
              </a:rPr>
              <a:t>!</a:t>
            </a:r>
            <a:r>
              <a:rPr lang="zh-TW" altLang="en-US" sz="3200" dirty="0" smtClean="0">
                <a:solidFill>
                  <a:srgbClr val="FF0000"/>
                </a:solidFill>
                <a:ea typeface="華康中楷體" panose="02010609000101010101" pitchFamily="49" charset="-120"/>
              </a:rPr>
              <a:t>遜ㄋㄟ</a:t>
            </a:r>
            <a:endParaRPr lang="zh-TW" altLang="en-US" sz="3200" dirty="0">
              <a:solidFill>
                <a:srgbClr val="FF0000"/>
              </a:solidFill>
              <a:ea typeface="華康中楷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51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717032"/>
            <a:ext cx="5770984" cy="240913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AutoShape 2" descr="「股神巴菲特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「股神巴菲特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476672"/>
            <a:ext cx="3375818" cy="36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225720" cy="3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7216685" y="2262067"/>
            <a:ext cx="194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量子基金創辦人 索羅斯</a:t>
            </a:r>
            <a:endParaRPr lang="zh-TW" alt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193" y="757238"/>
            <a:ext cx="3810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4491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91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pic.pimg.tw/devil1213s/1345086107-73455515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40"/>
            <a:ext cx="9144000" cy="68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11560" y="980728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600" kern="100" dirty="0">
                <a:solidFill>
                  <a:srgbClr val="FF0000"/>
                </a:solidFill>
                <a:ea typeface="書法家豪楷體" panose="02010609000101010101" pitchFamily="49" charset="-120"/>
                <a:cs typeface="Times New Roman"/>
              </a:rPr>
              <a:t>「美滿家庭</a:t>
            </a:r>
            <a:r>
              <a:rPr lang="zh-TW" altLang="zh-TW" sz="3600" kern="100" dirty="0" smtClean="0">
                <a:solidFill>
                  <a:srgbClr val="FF0000"/>
                </a:solidFill>
                <a:ea typeface="書法家豪楷體" panose="02010609000101010101" pitchFamily="49" charset="-120"/>
                <a:cs typeface="Times New Roman"/>
              </a:rPr>
              <a:t>」</a:t>
            </a:r>
            <a:r>
              <a:rPr lang="zh-TW" altLang="en-US" sz="3600" kern="100" dirty="0" smtClean="0">
                <a:ea typeface="書法家豪楷體" panose="02010609000101010101" pitchFamily="49" charset="-120"/>
                <a:cs typeface="Times New Roman"/>
              </a:rPr>
              <a:t>課程</a:t>
            </a:r>
            <a:endParaRPr lang="en-US" altLang="zh-TW" sz="3600" kern="100" dirty="0" smtClean="0">
              <a:ea typeface="書法家豪楷體" panose="02010609000101010101" pitchFamily="49" charset="-120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3600" kern="100" dirty="0" smtClean="0">
                <a:ea typeface="書法家豪楷體" panose="02010609000101010101" pitchFamily="49" charset="-120"/>
                <a:cs typeface="Times New Roman"/>
              </a:rPr>
              <a:t>使</a:t>
            </a:r>
            <a:r>
              <a:rPr lang="zh-TW" altLang="zh-TW" sz="3600" kern="100" dirty="0">
                <a:ea typeface="書法家豪楷體" panose="02010609000101010101" pitchFamily="49" charset="-120"/>
                <a:cs typeface="Times New Roman"/>
              </a:rPr>
              <a:t>高三生</a:t>
            </a:r>
            <a:r>
              <a:rPr lang="zh-TW" altLang="zh-TW" sz="3600" kern="100" dirty="0" smtClean="0">
                <a:ea typeface="書法家豪楷體" panose="02010609000101010101" pitchFamily="49" charset="-120"/>
                <a:cs typeface="Times New Roman"/>
              </a:rPr>
              <a:t>認</a:t>
            </a:r>
            <a:r>
              <a:rPr lang="zh-TW" altLang="en-US" sz="3600" kern="100" dirty="0" smtClean="0">
                <a:ea typeface="書法家豪楷體" panose="02010609000101010101" pitchFamily="49" charset="-120"/>
                <a:cs typeface="Times New Roman"/>
              </a:rPr>
              <a:t>識</a:t>
            </a:r>
            <a:r>
              <a:rPr lang="zh-TW" altLang="zh-TW" sz="3600" kern="100" dirty="0" smtClean="0">
                <a:ea typeface="書法家豪楷體" panose="02010609000101010101" pitchFamily="49" charset="-120"/>
                <a:cs typeface="Times New Roman"/>
              </a:rPr>
              <a:t>家庭</a:t>
            </a:r>
            <a:r>
              <a:rPr lang="zh-TW" altLang="zh-TW" sz="3600" kern="100" dirty="0">
                <a:ea typeface="書法家豪楷體" panose="02010609000101010101" pitchFamily="49" charset="-120"/>
                <a:cs typeface="Times New Roman"/>
              </a:rPr>
              <a:t>結構，也鼓勵結婚</a:t>
            </a:r>
            <a:r>
              <a:rPr lang="zh-TW" altLang="zh-TW" sz="3600" kern="100" dirty="0" smtClean="0">
                <a:ea typeface="書法家豪楷體" panose="02010609000101010101" pitchFamily="49" charset="-120"/>
                <a:cs typeface="Times New Roman"/>
              </a:rPr>
              <a:t>。</a:t>
            </a:r>
            <a:endParaRPr lang="en-US" altLang="zh-TW" sz="3600" kern="100" dirty="0" smtClean="0">
              <a:ea typeface="書法家豪楷體" panose="02010609000101010101" pitchFamily="49" charset="-120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3600" kern="100" dirty="0" smtClean="0">
                <a:ea typeface="書法家豪楷體" panose="02010609000101010101" pitchFamily="49" charset="-120"/>
                <a:cs typeface="Times New Roman"/>
              </a:rPr>
              <a:t>婚姻</a:t>
            </a:r>
            <a:r>
              <a:rPr lang="zh-TW" altLang="zh-TW" sz="3600" kern="100" dirty="0">
                <a:ea typeface="書法家豪楷體" panose="02010609000101010101" pitchFamily="49" charset="-120"/>
                <a:cs typeface="Times New Roman"/>
              </a:rPr>
              <a:t>對男生、女生與社會的影響。</a:t>
            </a:r>
          </a:p>
        </p:txBody>
      </p:sp>
    </p:spTree>
    <p:extLst>
      <p:ext uri="{BB962C8B-B14F-4D97-AF65-F5344CB8AC3E}">
        <p14:creationId xmlns:p14="http://schemas.microsoft.com/office/powerpoint/2010/main" xmlns="" val="37810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http://www.5507.com.tw/wp-content/uploads/2016/03/%E9%A6%96%E9%A0%81%E8%83%8C%E6%99%AF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9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67544" y="476672"/>
            <a:ext cx="4071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2012</a:t>
            </a:r>
            <a:r>
              <a:rPr lang="zh-TW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年學校設立生命教育中心，與校牧室結合</a:t>
            </a: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成為</a:t>
            </a:r>
            <a:r>
              <a:rPr lang="zh-TW" altLang="en-US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「</a:t>
            </a:r>
            <a:r>
              <a:rPr lang="zh-TW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校牧室暨生命教育中心</a:t>
            </a:r>
            <a:r>
              <a:rPr lang="zh-TW" altLang="en-US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」</a:t>
            </a: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，</a:t>
            </a:r>
            <a:r>
              <a:rPr lang="zh-TW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通過以信仰為中心，在</a:t>
            </a: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學校推廣</a:t>
            </a:r>
            <a:r>
              <a:rPr lang="zh-TW" altLang="en-US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生命</a:t>
            </a: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教育</a:t>
            </a:r>
            <a:r>
              <a:rPr lang="zh-TW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工作。</a:t>
            </a:r>
          </a:p>
        </p:txBody>
      </p:sp>
      <p:pic>
        <p:nvPicPr>
          <p:cNvPr id="15362" name="Picture 2" descr="http://www.cjshs.tn.edu.tw/UploadImgFile/News_S_2013-6-11-11-31-41-9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094" y="1484784"/>
            <a:ext cx="4394095" cy="43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53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F:\總會生命教育分享\生命教育教室\IMG_95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72908" cy="559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流程圖: 結束點 4"/>
          <p:cNvSpPr/>
          <p:nvPr/>
        </p:nvSpPr>
        <p:spPr>
          <a:xfrm>
            <a:off x="611560" y="5928571"/>
            <a:ext cx="4680520" cy="731837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第一生命教育教室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21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692696"/>
            <a:ext cx="2314600" cy="4525963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生命教室外牆，以潛在性為生命教育的布置，以潛移默化推動生命與宗教信仰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F:\總會生命教育分享\生命教育教室\IMG_95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4667" y="729829"/>
            <a:ext cx="6345738" cy="52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06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416205"/>
            <a:ext cx="1162472" cy="4812995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第二生命教育教室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F:\總會生命教育分享\生命教育教室\IMG_95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600" y="871449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49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encrypted-tbn0.gstatic.com/images?q=tbn:ANd9GcQfpgvvjHULqPOeGh-5T8dWPzLa26YL3gltRPCR5HOLKy7D5e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5023"/>
            <a:ext cx="5364088" cy="3212977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3168352" cy="2808312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教育課程在高中三年為必修課程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學生課本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482" name="Picture 2" descr="F:\總會生命教育分享\新增資料夾\IMG_95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40009">
            <a:off x="2809661" y="1286796"/>
            <a:ext cx="6157484" cy="440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15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F:\總會生命教育分享\新增資料夾\IMG_95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4568" y="1160261"/>
            <a:ext cx="5616891" cy="42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總會生命教育分享\新增資料夾\IMG_95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9931" y="1592800"/>
            <a:ext cx="568863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46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323528" y="1052736"/>
            <a:ext cx="2376264" cy="23762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592796"/>
            <a:ext cx="2088232" cy="1296144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生命教育教師手冊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0" name="Picture 2" descr="F:\總會生命教育分享\新增資料夾\IMG_95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0314" y="528158"/>
            <a:ext cx="6205937" cy="55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://www.silvitablanco.com.ar/sanvalentin/14-feb-valentin/nancy-kubo/NKubo_TotallySweet_Flow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9060"/>
            <a:ext cx="2139079" cy="207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94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總會生命教育分享\新增資料夾\IMG_95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9298" y="1029930"/>
            <a:ext cx="6660651" cy="4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683568" y="1844824"/>
            <a:ext cx="2376264" cy="23762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/>
              <a:t>教師手冊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4144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23528" y="836712"/>
            <a:ext cx="2808312" cy="45365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24744"/>
            <a:ext cx="2664296" cy="396044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長榮中學生命教育非正式課程與宗教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的推動的理念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770" name="Picture 2" descr="F:\總會生命教育分享\新增資料夾\IMG_95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75168">
            <a:off x="3058459" y="425663"/>
            <a:ext cx="6578662" cy="59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38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331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zh-TW" altLang="en-US" u="sng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二、生命</a:t>
            </a:r>
            <a:r>
              <a:rPr lang="zh-TW" altLang="en-US" u="sng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教育的</a:t>
            </a:r>
            <a:r>
              <a:rPr lang="zh-TW" altLang="en-US" u="sng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起源</a:t>
            </a:r>
            <a:r>
              <a:rPr lang="en-US" altLang="zh-TW" u="sng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u="sng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r>
              <a:rPr lang="en-US" altLang="zh-TW" u="sng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u="sng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生命教育的概念起源於澳洲，</a:t>
            </a: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1979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年澳洲雪梨成立了「生命教育中心」（</a:t>
            </a: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Life Education Center, LEC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），以健康取向為主，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是預防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藥物濫用、暴力及愛滋病等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情形的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防治。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但不同於澳州雪梨</a:t>
            </a: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LEC 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成立的背景因素，孫效智認為近年來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台灣提倡生命教育的社會背景則與暴力有關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是不尊重與傷害他人生命的暴力；二是青少年的自我傷害或自殺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流程圖: 人工作業 4"/>
          <p:cNvSpPr/>
          <p:nvPr/>
        </p:nvSpPr>
        <p:spPr>
          <a:xfrm>
            <a:off x="-540568" y="3578479"/>
            <a:ext cx="10081120" cy="3279521"/>
          </a:xfrm>
          <a:prstGeom prst="flowChartManualOperati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07504" y="3589669"/>
            <a:ext cx="8373616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「生命教育」的提倡，溯源於</a:t>
            </a: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1998 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年前省政府教育廳所規劃的「台灣省國民中學推展生命教育實施計畫」。其推動原因主要在於，</a:t>
            </a: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1997 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年前後，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台灣社會一再發生校園暴力與學生自殺案件，而青少年飆車、鬥毆等社會事件盛層出不窮。如此脫序的社會現象頻傳，青少年的身心問題引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啟 </a:t>
            </a:r>
            <a:endParaRPr lang="en-US" altLang="zh-TW" sz="2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spcBef>
                <a:spcPct val="20000"/>
              </a:spcBef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大眾的關注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，教育主管當局及學者們也高度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重視</a:t>
            </a:r>
            <a:endParaRPr lang="en-US" altLang="zh-TW" sz="240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spcBef>
                <a:spcPct val="20000"/>
              </a:spcBef>
            </a:pP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的所在，並積極尋求解決的對策，以期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</a:t>
            </a:r>
            <a:endParaRPr lang="en-US" altLang="zh-TW" sz="2400" dirty="0" smtClean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spcBef>
                <a:spcPct val="20000"/>
              </a:spcBef>
            </a:pPr>
            <a:r>
              <a:rPr lang="en-US" altLang="zh-TW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zh-TW" altLang="en-US" sz="2400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</a:t>
            </a:r>
            <a:r>
              <a:rPr lang="zh-TW" altLang="en-US" sz="2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脫序的社會現象。</a:t>
            </a:r>
            <a:endParaRPr lang="zh-TW" altLang="en-US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0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4578" name="Picture 2" descr="F:\總會生命教育分享\新增資料夾\IMG_95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92125" y="-2777095"/>
            <a:ext cx="10664070" cy="953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笑臉 1"/>
          <p:cNvSpPr/>
          <p:nvPr/>
        </p:nvSpPr>
        <p:spPr>
          <a:xfrm>
            <a:off x="4860032" y="3501008"/>
            <a:ext cx="720080" cy="5760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424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7624" y="188640"/>
            <a:ext cx="655272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602" name="Picture 2" descr="F:\總會生命教育分享\新增資料夾\IMG_95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8867" y="1514136"/>
            <a:ext cx="10585709" cy="793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187624" y="188640"/>
            <a:ext cx="6696744" cy="2880320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1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8" name="Picture 4" descr="F:\總會生命教育分享\新增資料夾\IMG_9511ne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937"/>
            <a:ext cx="8352928" cy="63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563888" y="2852936"/>
            <a:ext cx="5328592" cy="593896"/>
          </a:xfrm>
          <a:prstGeom prst="rect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3852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650" name="Picture 2" descr="F:\總會生命教育分享\新增資料夾\IMG_95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43408"/>
            <a:ext cx="8449472" cy="63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87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F:\總會生命教育分享\新增資料夾\IMG_95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88640"/>
            <a:ext cx="8581994" cy="64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264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8" name="Picture 2" descr="F:\總會生命教育分享\新增資料夾\IMG_95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295" y="-759199"/>
            <a:ext cx="739335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46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2" name="Picture 2" descr="F:\總會生命教育分享\新增資料夾\IMG_95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1393" y="-819272"/>
            <a:ext cx="6049206" cy="84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79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 descr="F:\總會生命教育分享\新增資料夾\IMG_95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8206" y="0"/>
            <a:ext cx="918667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47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結束點 3"/>
          <p:cNvSpPr/>
          <p:nvPr/>
        </p:nvSpPr>
        <p:spPr>
          <a:xfrm>
            <a:off x="467544" y="332656"/>
            <a:ext cx="2808312" cy="7200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早</a:t>
            </a:r>
            <a:r>
              <a:rPr lang="zh-TW" altLang="en-US" sz="3600" dirty="0"/>
              <a:t>禱</a:t>
            </a:r>
          </a:p>
        </p:txBody>
      </p:sp>
      <p:sp>
        <p:nvSpPr>
          <p:cNvPr id="5" name="AutoShape 2" descr="「長榮中學晨禱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流程圖: 替代處理程序 6"/>
          <p:cNvSpPr/>
          <p:nvPr/>
        </p:nvSpPr>
        <p:spPr>
          <a:xfrm>
            <a:off x="3923928" y="332656"/>
            <a:ext cx="4104456" cy="14401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全校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5400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位學生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每週分五天晨禱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每天晨禱人數約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1100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AutoShape 2" descr="目前顯示的是「IMG_7393.JPG」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23507" y="1772816"/>
            <a:ext cx="784765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95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結束點 3"/>
          <p:cNvSpPr/>
          <p:nvPr/>
        </p:nvSpPr>
        <p:spPr>
          <a:xfrm>
            <a:off x="251520" y="332656"/>
            <a:ext cx="4320480" cy="86409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04665"/>
            <a:ext cx="4464496" cy="792087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團契、社團帶領晨禱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818" name="Picture 2" descr="https://scontent-tpe1-1.xx.fbcdn.net/t31.0-8/12017563_872804332815818_1827344601797908222_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4965914" cy="33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scontent-tpe1-1.xx.fbcdn.net/t31.0-8/11999580_872804516149133_9033864481495497071_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5322" y="1472306"/>
            <a:ext cx="4139250" cy="27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s://scontent-tpe1-1.xx.fbcdn.net/t31.0-8/13063356_1286541594693936_7959662597954786499_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676" y="3939991"/>
            <a:ext cx="4384507" cy="291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4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內部儲存裝置 3"/>
          <p:cNvSpPr/>
          <p:nvPr/>
        </p:nvSpPr>
        <p:spPr>
          <a:xfrm>
            <a:off x="251520" y="188640"/>
            <a:ext cx="8712968" cy="6408712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120680"/>
          </a:xfrm>
          <a:gradFill>
            <a:gsLst>
              <a:gs pos="0">
                <a:srgbClr val="DDEBCF"/>
              </a:gs>
              <a:gs pos="71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北一女中學生自殺事件，一起兩位女性中學生的自殺事件，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1994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年發生於台灣宜蘭縣。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兩位就讀於臺北市立第一女子高級中學二年級的女學生，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XX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與石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雅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，相約至宜蘭縣蘇澳鎮一間旅館，以燒炭方式自殺。兩人的遺體及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遺書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日中午被旅館人員發現，並報警處理。此事在當年度成為台灣重大社會新聞之一。兩名女學生的遺書中沒有透露尋死原因，其家長也認為兩人沒有自殺動機，新聞媒體曾猜測兩人動機起於女同性戀。</a:t>
            </a:r>
          </a:p>
        </p:txBody>
      </p:sp>
    </p:spTree>
    <p:extLst>
      <p:ext uri="{BB962C8B-B14F-4D97-AF65-F5344CB8AC3E}">
        <p14:creationId xmlns:p14="http://schemas.microsoft.com/office/powerpoint/2010/main" xmlns="" val="503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539552" y="548680"/>
            <a:ext cx="2592288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836712"/>
            <a:ext cx="2458616" cy="676671"/>
          </a:xfrm>
        </p:spPr>
        <p:txBody>
          <a:bodyPr/>
          <a:lstStyle/>
          <a:p>
            <a:r>
              <a:rPr lang="zh-TW" altLang="en-US" dirty="0" smtClean="0"/>
              <a:t>團契聚會</a:t>
            </a:r>
            <a:endParaRPr lang="zh-TW" altLang="en-US" dirty="0"/>
          </a:p>
        </p:txBody>
      </p:sp>
      <p:pic>
        <p:nvPicPr>
          <p:cNvPr id="33794" name="Picture 2" descr="https://scontent-tpe1-1.xx.fbcdn.net/t31.0-8/10006017_862088043887447_8097150818316303409_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20009">
            <a:off x="4544235" y="25803"/>
            <a:ext cx="3448572" cy="22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scontent-tpe1-1.xx.fbcdn.net/v/t1.0-9/11934980_853962684699983_5764940876359558173_n.jpg?oh=30b55c62047b39cc0f7f874b9997856a&amp;oe=585E718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35" y="1946341"/>
            <a:ext cx="3609817" cy="27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scontent-tpe1-1.xx.fbcdn.net/t31.0-8/12087303_10153623291501380_8853250765551110461_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0300" y="2132856"/>
            <a:ext cx="4006913" cy="30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scontent-tpe1-1.xx.fbcdn.net/v/t1.0-9/10409420_869682139713219_3981871295351745567_n.jpg?oh=4c82fd2ad5af81b4566eb4922841badc&amp;oe=581745AC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37111"/>
            <a:ext cx="4104456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19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「長榮中學詩歌比賽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「長榮中學詩歌比賽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圓角化對角線角落矩形 1"/>
          <p:cNvSpPr/>
          <p:nvPr/>
        </p:nvSpPr>
        <p:spPr>
          <a:xfrm>
            <a:off x="460375" y="280419"/>
            <a:ext cx="2303041" cy="108012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詩歌比賽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5842" name="Picture 2" descr="https://i.ytimg.com/vi/AEWHKKEcaGo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6802" y="188987"/>
            <a:ext cx="5888037" cy="33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i.ytimg.com/vi/rvOFKj8Dx6A/maxresdefaul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6118648" cy="34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58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https://i.ytimg.com/vi/eudtMm3CrHk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0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481856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長榮中學設立教育的兩個目標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0162" y="1588517"/>
            <a:ext cx="35638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培育教師，繼續教育工作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0162" y="270083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培育牧師，成為傳福音的人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 descr="http://img05.tooopen.com/images/20150827/tooopen_sy_1403017954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144000" cy="281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200029" y="945264"/>
            <a:ext cx="3923928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1885-2017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 </a:t>
            </a:r>
            <a:endParaRPr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132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來，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無數，無法計算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，全灣首位博士，</a:t>
            </a:r>
            <a:endParaRPr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林茂生博士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牧師，</a:t>
            </a:r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190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endParaRPr lang="zh-TW" altLang="en-US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98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總會生命教育分享\IMG_9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49480">
            <a:off x="5208571" y="87421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1560" y="46744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中學詩歌本</a:t>
            </a:r>
            <a:endParaRPr lang="zh-TW" altLang="en-US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4" name="Picture 4" descr="F:\總會生命教育分享\IMG_94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26351">
            <a:off x="2462789" y="1264283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總會生命教育分享\IMG_94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86958">
            <a:off x="-78409" y="2390296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58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總會生命教育分享\IMG_9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48544">
            <a:off x="-164874" y="252041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總會生命教育分享\IMG_9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33563">
            <a:off x="5096739" y="751041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總會生命教育分享\IMG_9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043281">
            <a:off x="2539999" y="1256927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66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F:\總會生命教育分享\新增資料夾\IMG_94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14603">
            <a:off x="4062988" y="2050116"/>
            <a:ext cx="4513035" cy="33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總會生命教育分享\新增資料夾\IMG_94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62548">
            <a:off x="305617" y="945447"/>
            <a:ext cx="4495411" cy="33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16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https://encrypted-tbn0.gstatic.com/images?q=tbn:ANd9GcT8Al-uIA6YjDjzLEg7FbRhuGqQaKma2JkpwgQcPKtG6O1JRP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99" y="-32415"/>
            <a:ext cx="9144000" cy="689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F:\總會生命教育分享\新增資料夾\IMG_95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547" y="756117"/>
            <a:ext cx="6048938" cy="45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660232" y="3445207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ea typeface="金梅浪漫體" panose="02010609000101010101" pitchFamily="49" charset="-120"/>
              </a:rPr>
              <a:t>2015</a:t>
            </a:r>
            <a:r>
              <a:rPr lang="zh-TW" altLang="en-US" sz="4000" dirty="0" smtClean="0">
                <a:ea typeface="金梅浪漫體" panose="02010609000101010101" pitchFamily="49" charset="-120"/>
              </a:rPr>
              <a:t>年再更新</a:t>
            </a:r>
            <a:endParaRPr lang="zh-TW" altLang="en-US" sz="4000" dirty="0">
              <a:ea typeface="金梅浪漫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692696"/>
            <a:ext cx="4330824" cy="175679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33794" name="Picture 2" descr="http://file.zanmeishi.com/store/2014/09/04/5407fdb600769ed403000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176"/>
            <a:ext cx="8208912" cy="661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5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18" name="Picture 2" descr="http://7.blog.xuite.net/7/5/6/b/16080156/blog_2521464/txt/47349506/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058"/>
            <a:ext cx="5616624" cy="67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957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沉穩">
  <a:themeElements>
    <a:clrScheme name="沉穩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沉穩">
  <a:themeElements>
    <a:clrScheme name="沉穩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3803</Words>
  <Application>Microsoft Office PowerPoint</Application>
  <PresentationFormat>如螢幕大小 (4:3)</PresentationFormat>
  <Paragraphs>603</Paragraphs>
  <Slides>114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114</vt:i4>
      </vt:variant>
    </vt:vector>
  </HeadingPairs>
  <TitlesOfParts>
    <vt:vector size="117" baseType="lpstr">
      <vt:lpstr>Office 佈景主題</vt:lpstr>
      <vt:lpstr>沉穩</vt:lpstr>
      <vt:lpstr>1_沉穩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生命教育三主軸領域的交互關係</vt:lpstr>
      <vt:lpstr>投影片 18</vt:lpstr>
      <vt:lpstr>三、103年起的生命教育方針</vt:lpstr>
      <vt:lpstr>投影片 20</vt:lpstr>
      <vt:lpstr>107學年度新推動計畫(課綱)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投影片 94</vt:lpstr>
      <vt:lpstr>投影片 95</vt:lpstr>
      <vt:lpstr>投影片 96</vt:lpstr>
      <vt:lpstr>投影片 97</vt:lpstr>
      <vt:lpstr>投影片 98</vt:lpstr>
      <vt:lpstr>投影片 99</vt:lpstr>
      <vt:lpstr>投影片 100</vt:lpstr>
      <vt:lpstr>聖經</vt:lpstr>
      <vt:lpstr>投影片 102</vt:lpstr>
      <vt:lpstr>投影片 103</vt:lpstr>
      <vt:lpstr>投影片 104</vt:lpstr>
      <vt:lpstr>投影片 105</vt:lpstr>
      <vt:lpstr>投影片 106</vt:lpstr>
      <vt:lpstr>投影片 107</vt:lpstr>
      <vt:lpstr>投影片 108</vt:lpstr>
      <vt:lpstr>投影片 109</vt:lpstr>
      <vt:lpstr>投影片 110</vt:lpstr>
      <vt:lpstr>投影片 111</vt:lpstr>
      <vt:lpstr>投影片 112</vt:lpstr>
      <vt:lpstr>投影片 113</vt:lpstr>
      <vt:lpstr>投影片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shuchun</cp:lastModifiedBy>
  <cp:revision>164</cp:revision>
  <dcterms:created xsi:type="dcterms:W3CDTF">2016-07-15T15:18:21Z</dcterms:created>
  <dcterms:modified xsi:type="dcterms:W3CDTF">2017-08-11T06:50:35Z</dcterms:modified>
</cp:coreProperties>
</file>