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95"/>
  </p:notesMasterIdLst>
  <p:sldIdLst>
    <p:sldId id="256" r:id="rId2"/>
    <p:sldId id="808" r:id="rId3"/>
    <p:sldId id="805" r:id="rId4"/>
    <p:sldId id="688" r:id="rId5"/>
    <p:sldId id="884" r:id="rId6"/>
    <p:sldId id="887" r:id="rId7"/>
    <p:sldId id="806" r:id="rId8"/>
    <p:sldId id="725" r:id="rId9"/>
    <p:sldId id="811" r:id="rId10"/>
    <p:sldId id="812" r:id="rId11"/>
    <p:sldId id="674" r:id="rId12"/>
    <p:sldId id="888" r:id="rId13"/>
    <p:sldId id="742" r:id="rId14"/>
    <p:sldId id="731" r:id="rId15"/>
    <p:sldId id="883" r:id="rId16"/>
    <p:sldId id="758" r:id="rId17"/>
    <p:sldId id="885" r:id="rId18"/>
    <p:sldId id="896" r:id="rId19"/>
    <p:sldId id="813" r:id="rId20"/>
    <p:sldId id="778" r:id="rId21"/>
    <p:sldId id="814" r:id="rId22"/>
    <p:sldId id="816" r:id="rId23"/>
    <p:sldId id="815" r:id="rId24"/>
    <p:sldId id="817" r:id="rId25"/>
    <p:sldId id="818" r:id="rId26"/>
    <p:sldId id="819" r:id="rId27"/>
    <p:sldId id="823" r:id="rId28"/>
    <p:sldId id="820" r:id="rId29"/>
    <p:sldId id="821" r:id="rId30"/>
    <p:sldId id="822" r:id="rId31"/>
    <p:sldId id="824" r:id="rId32"/>
    <p:sldId id="828" r:id="rId33"/>
    <p:sldId id="825" r:id="rId34"/>
    <p:sldId id="826" r:id="rId35"/>
    <p:sldId id="830" r:id="rId36"/>
    <p:sldId id="832" r:id="rId37"/>
    <p:sldId id="831" r:id="rId38"/>
    <p:sldId id="833" r:id="rId39"/>
    <p:sldId id="834" r:id="rId40"/>
    <p:sldId id="829" r:id="rId41"/>
    <p:sldId id="889" r:id="rId42"/>
    <p:sldId id="890" r:id="rId43"/>
    <p:sldId id="900" r:id="rId44"/>
    <p:sldId id="891" r:id="rId45"/>
    <p:sldId id="901" r:id="rId46"/>
    <p:sldId id="892" r:id="rId47"/>
    <p:sldId id="893" r:id="rId48"/>
    <p:sldId id="846" r:id="rId49"/>
    <p:sldId id="847" r:id="rId50"/>
    <p:sldId id="837" r:id="rId51"/>
    <p:sldId id="843" r:id="rId52"/>
    <p:sldId id="850" r:id="rId53"/>
    <p:sldId id="851" r:id="rId54"/>
    <p:sldId id="781" r:id="rId55"/>
    <p:sldId id="848" r:id="rId56"/>
    <p:sldId id="849" r:id="rId57"/>
    <p:sldId id="902" r:id="rId58"/>
    <p:sldId id="906" r:id="rId59"/>
    <p:sldId id="903" r:id="rId60"/>
    <p:sldId id="708" r:id="rId61"/>
    <p:sldId id="907" r:id="rId62"/>
    <p:sldId id="908" r:id="rId63"/>
    <p:sldId id="904" r:id="rId64"/>
    <p:sldId id="852" r:id="rId65"/>
    <p:sldId id="853" r:id="rId66"/>
    <p:sldId id="854" r:id="rId67"/>
    <p:sldId id="894" r:id="rId68"/>
    <p:sldId id="855" r:id="rId69"/>
    <p:sldId id="862" r:id="rId70"/>
    <p:sldId id="857" r:id="rId71"/>
    <p:sldId id="865" r:id="rId72"/>
    <p:sldId id="866" r:id="rId73"/>
    <p:sldId id="860" r:id="rId74"/>
    <p:sldId id="863" r:id="rId75"/>
    <p:sldId id="864" r:id="rId76"/>
    <p:sldId id="861" r:id="rId77"/>
    <p:sldId id="867" r:id="rId78"/>
    <p:sldId id="880" r:id="rId79"/>
    <p:sldId id="881" r:id="rId80"/>
    <p:sldId id="882" r:id="rId81"/>
    <p:sldId id="909" r:id="rId82"/>
    <p:sldId id="910" r:id="rId83"/>
    <p:sldId id="911" r:id="rId84"/>
    <p:sldId id="912" r:id="rId85"/>
    <p:sldId id="913" r:id="rId86"/>
    <p:sldId id="914" r:id="rId87"/>
    <p:sldId id="897" r:id="rId88"/>
    <p:sldId id="895" r:id="rId89"/>
    <p:sldId id="898" r:id="rId90"/>
    <p:sldId id="899" r:id="rId91"/>
    <p:sldId id="868" r:id="rId92"/>
    <p:sldId id="784" r:id="rId93"/>
    <p:sldId id="915" r:id="rId9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99"/>
    <a:srgbClr val="9900FF"/>
    <a:srgbClr val="00FFCC"/>
    <a:srgbClr val="66FF33"/>
    <a:srgbClr val="00FF99"/>
    <a:srgbClr val="00FFFF"/>
    <a:srgbClr val="FF00FF"/>
    <a:srgbClr val="F6F194"/>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1" autoAdjust="0"/>
    <p:restoredTop sz="94280" autoAdjust="0"/>
  </p:normalViewPr>
  <p:slideViewPr>
    <p:cSldViewPr>
      <p:cViewPr>
        <p:scale>
          <a:sx n="40" d="100"/>
          <a:sy n="40" d="100"/>
        </p:scale>
        <p:origin x="-100" y="-108"/>
      </p:cViewPr>
      <p:guideLst>
        <p:guide orient="horz" pos="2160"/>
        <p:guide pos="2880"/>
      </p:guideLst>
    </p:cSldViewPr>
  </p:slideViewPr>
  <p:notesTextViewPr>
    <p:cViewPr>
      <p:scale>
        <a:sx n="1" d="1"/>
        <a:sy n="1" d="1"/>
      </p:scale>
      <p:origin x="0" y="0"/>
    </p:cViewPr>
  </p:notesTextViewPr>
  <p:sorterViewPr>
    <p:cViewPr>
      <p:scale>
        <a:sx n="100" d="100"/>
        <a:sy n="100" d="100"/>
      </p:scale>
      <p:origin x="0" y="29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485E5-30CD-4462-A547-DAE88F69AB64}" type="datetimeFigureOut">
              <a:rPr lang="zh-TW" altLang="en-US" smtClean="0"/>
              <a:t>2017/7/31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F4F7B-6DBD-4B9A-BEC4-D41E8824E5FC}" type="slidenum">
              <a:rPr lang="zh-TW" altLang="en-US" smtClean="0"/>
              <a:t>‹#›</a:t>
            </a:fld>
            <a:endParaRPr lang="zh-TW" altLang="en-US"/>
          </a:p>
        </p:txBody>
      </p:sp>
    </p:spTree>
    <p:extLst>
      <p:ext uri="{BB962C8B-B14F-4D97-AF65-F5344CB8AC3E}">
        <p14:creationId xmlns:p14="http://schemas.microsoft.com/office/powerpoint/2010/main" val="327856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9CF4F7B-6DBD-4B9A-BEC4-D41E8824E5FC}" type="slidenum">
              <a:rPr lang="zh-TW" altLang="en-US" smtClean="0"/>
              <a:t>1</a:t>
            </a:fld>
            <a:endParaRPr lang="zh-TW" altLang="en-US"/>
          </a:p>
        </p:txBody>
      </p:sp>
    </p:spTree>
    <p:extLst>
      <p:ext uri="{BB962C8B-B14F-4D97-AF65-F5344CB8AC3E}">
        <p14:creationId xmlns:p14="http://schemas.microsoft.com/office/powerpoint/2010/main" val="1273739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9CF4F7B-6DBD-4B9A-BEC4-D41E8824E5FC}" type="slidenum">
              <a:rPr lang="zh-TW" altLang="en-US" smtClean="0"/>
              <a:t>68</a:t>
            </a:fld>
            <a:endParaRPr lang="zh-TW" altLang="en-US"/>
          </a:p>
        </p:txBody>
      </p:sp>
    </p:spTree>
    <p:extLst>
      <p:ext uri="{BB962C8B-B14F-4D97-AF65-F5344CB8AC3E}">
        <p14:creationId xmlns:p14="http://schemas.microsoft.com/office/powerpoint/2010/main" val="3818514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9CF4F7B-6DBD-4B9A-BEC4-D41E8824E5FC}" type="slidenum">
              <a:rPr lang="zh-TW" altLang="en-US" smtClean="0"/>
              <a:t>76</a:t>
            </a:fld>
            <a:endParaRPr lang="zh-TW" altLang="en-US"/>
          </a:p>
        </p:txBody>
      </p:sp>
    </p:spTree>
    <p:extLst>
      <p:ext uri="{BB962C8B-B14F-4D97-AF65-F5344CB8AC3E}">
        <p14:creationId xmlns:p14="http://schemas.microsoft.com/office/powerpoint/2010/main" val="121945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9CF4F7B-6DBD-4B9A-BEC4-D41E8824E5FC}" type="slidenum">
              <a:rPr lang="zh-TW" altLang="en-US" smtClean="0"/>
              <a:t>2</a:t>
            </a:fld>
            <a:endParaRPr lang="zh-TW" altLang="en-US"/>
          </a:p>
        </p:txBody>
      </p:sp>
    </p:spTree>
    <p:extLst>
      <p:ext uri="{BB962C8B-B14F-4D97-AF65-F5344CB8AC3E}">
        <p14:creationId xmlns:p14="http://schemas.microsoft.com/office/powerpoint/2010/main" val="381851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9CF4F7B-6DBD-4B9A-BEC4-D41E8824E5FC}" type="slidenum">
              <a:rPr lang="zh-TW" altLang="en-US" smtClean="0"/>
              <a:t>3</a:t>
            </a:fld>
            <a:endParaRPr lang="zh-TW" altLang="en-US"/>
          </a:p>
        </p:txBody>
      </p:sp>
    </p:spTree>
    <p:extLst>
      <p:ext uri="{BB962C8B-B14F-4D97-AF65-F5344CB8AC3E}">
        <p14:creationId xmlns:p14="http://schemas.microsoft.com/office/powerpoint/2010/main" val="381851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9CF4F7B-6DBD-4B9A-BEC4-D41E8824E5FC}" type="slidenum">
              <a:rPr lang="zh-TW" altLang="en-US" smtClean="0"/>
              <a:t>4</a:t>
            </a:fld>
            <a:endParaRPr lang="zh-TW" altLang="en-US"/>
          </a:p>
        </p:txBody>
      </p:sp>
    </p:spTree>
    <p:extLst>
      <p:ext uri="{BB962C8B-B14F-4D97-AF65-F5344CB8AC3E}">
        <p14:creationId xmlns:p14="http://schemas.microsoft.com/office/powerpoint/2010/main" val="3818514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9CF4F7B-6DBD-4B9A-BEC4-D41E8824E5FC}" type="slidenum">
              <a:rPr lang="zh-TW" altLang="en-US" smtClean="0"/>
              <a:t>5</a:t>
            </a:fld>
            <a:endParaRPr lang="zh-TW" altLang="en-US"/>
          </a:p>
        </p:txBody>
      </p:sp>
    </p:spTree>
    <p:extLst>
      <p:ext uri="{BB962C8B-B14F-4D97-AF65-F5344CB8AC3E}">
        <p14:creationId xmlns:p14="http://schemas.microsoft.com/office/powerpoint/2010/main" val="1219457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「無論之前我們的人生發生過什麼事，那對我們將來要怎樣過日子，一點影響也沒有。」</a:t>
            </a:r>
            <a:r>
              <a:rPr lang="en-US" altLang="zh-TW" sz="1200" kern="1200" dirty="0" smtClean="0">
                <a:solidFill>
                  <a:schemeClr val="tx1"/>
                </a:solidFill>
                <a:effectLst/>
                <a:latin typeface="+mn-lt"/>
                <a:ea typeface="+mn-ea"/>
                <a:cs typeface="+mn-cs"/>
              </a:rPr>
              <a:t/>
            </a:r>
            <a:br>
              <a:rPr lang="en-US" altLang="zh-TW" sz="1200" kern="1200" dirty="0" smtClean="0">
                <a:solidFill>
                  <a:schemeClr val="tx1"/>
                </a:solidFill>
                <a:effectLst/>
                <a:latin typeface="+mn-lt"/>
                <a:ea typeface="+mn-ea"/>
                <a:cs typeface="+mn-cs"/>
              </a:rPr>
            </a:br>
            <a:r>
              <a:rPr lang="zh-TW" altLang="zh-TW" sz="1200" kern="1200" dirty="0" smtClean="0">
                <a:solidFill>
                  <a:schemeClr val="tx1"/>
                </a:solidFill>
                <a:effectLst/>
                <a:latin typeface="+mn-lt"/>
                <a:ea typeface="+mn-ea"/>
                <a:cs typeface="+mn-cs"/>
              </a:rPr>
              <a:t>「我們之所以無法改變，是因為自己下定決心不要改變。」</a:t>
            </a:r>
            <a:r>
              <a:rPr lang="en-US" altLang="zh-TW" sz="1200" kern="1200" dirty="0" smtClean="0">
                <a:solidFill>
                  <a:schemeClr val="tx1"/>
                </a:solidFill>
                <a:effectLst/>
                <a:latin typeface="+mn-lt"/>
                <a:ea typeface="+mn-ea"/>
                <a:cs typeface="+mn-cs"/>
              </a:rPr>
              <a:t/>
            </a:r>
            <a:br>
              <a:rPr lang="en-US" altLang="zh-TW" sz="1200" kern="1200" dirty="0" smtClean="0">
                <a:solidFill>
                  <a:schemeClr val="tx1"/>
                </a:solidFill>
                <a:effectLst/>
                <a:latin typeface="+mn-lt"/>
                <a:ea typeface="+mn-ea"/>
                <a:cs typeface="+mn-cs"/>
              </a:rPr>
            </a:br>
            <a:r>
              <a:rPr lang="zh-TW" altLang="zh-TW" sz="1200" kern="1200" dirty="0" smtClean="0">
                <a:solidFill>
                  <a:schemeClr val="tx1"/>
                </a:solidFill>
                <a:effectLst/>
                <a:latin typeface="+mn-lt"/>
                <a:ea typeface="+mn-ea"/>
                <a:cs typeface="+mn-cs"/>
              </a:rPr>
              <a:t>「儘管有種種不滿，但保持『現在的我』還是比較輕鬆又安心的。」</a:t>
            </a:r>
            <a:r>
              <a:rPr lang="en-US" altLang="zh-TW" sz="1200" kern="1200" dirty="0" smtClean="0">
                <a:solidFill>
                  <a:schemeClr val="tx1"/>
                </a:solidFill>
                <a:effectLst/>
                <a:latin typeface="+mn-lt"/>
                <a:ea typeface="+mn-ea"/>
                <a:cs typeface="+mn-cs"/>
              </a:rPr>
              <a:t/>
            </a:r>
            <a:br>
              <a:rPr lang="en-US" altLang="zh-TW" sz="1200" kern="1200" dirty="0" smtClean="0">
                <a:solidFill>
                  <a:schemeClr val="tx1"/>
                </a:solidFill>
                <a:effectLst/>
                <a:latin typeface="+mn-lt"/>
                <a:ea typeface="+mn-ea"/>
                <a:cs typeface="+mn-cs"/>
              </a:rPr>
            </a:br>
            <a:r>
              <a:rPr lang="zh-TW" altLang="zh-TW" sz="1200" kern="1200" dirty="0" smtClean="0">
                <a:solidFill>
                  <a:schemeClr val="tx1"/>
                </a:solidFill>
                <a:effectLst/>
                <a:latin typeface="+mn-lt"/>
                <a:ea typeface="+mn-ea"/>
                <a:cs typeface="+mn-cs"/>
              </a:rPr>
              <a:t>「有些人，會想要藉由自己的不幸，好變得特別；把不幸當成武器，想要支配別人。」</a:t>
            </a:r>
          </a:p>
          <a:p>
            <a:endParaRPr lang="zh-TW" altLang="en-US" dirty="0"/>
          </a:p>
        </p:txBody>
      </p:sp>
      <p:sp>
        <p:nvSpPr>
          <p:cNvPr id="4" name="投影片編號版面配置區 3"/>
          <p:cNvSpPr>
            <a:spLocks noGrp="1"/>
          </p:cNvSpPr>
          <p:nvPr>
            <p:ph type="sldNum" sz="quarter" idx="10"/>
          </p:nvPr>
        </p:nvSpPr>
        <p:spPr/>
        <p:txBody>
          <a:bodyPr/>
          <a:lstStyle/>
          <a:p>
            <a:fld id="{69CF4F7B-6DBD-4B9A-BEC4-D41E8824E5FC}" type="slidenum">
              <a:rPr lang="zh-TW" altLang="en-US" smtClean="0"/>
              <a:t>6</a:t>
            </a:fld>
            <a:endParaRPr lang="zh-TW" altLang="en-US"/>
          </a:p>
        </p:txBody>
      </p:sp>
    </p:spTree>
    <p:extLst>
      <p:ext uri="{BB962C8B-B14F-4D97-AF65-F5344CB8AC3E}">
        <p14:creationId xmlns:p14="http://schemas.microsoft.com/office/powerpoint/2010/main" val="601175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9CF4F7B-6DBD-4B9A-BEC4-D41E8824E5FC}" type="slidenum">
              <a:rPr lang="zh-TW" altLang="en-US" smtClean="0"/>
              <a:t>37</a:t>
            </a:fld>
            <a:endParaRPr lang="zh-TW" altLang="en-US"/>
          </a:p>
        </p:txBody>
      </p:sp>
    </p:spTree>
    <p:extLst>
      <p:ext uri="{BB962C8B-B14F-4D97-AF65-F5344CB8AC3E}">
        <p14:creationId xmlns:p14="http://schemas.microsoft.com/office/powerpoint/2010/main" val="2267440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9CF4F7B-6DBD-4B9A-BEC4-D41E8824E5FC}" type="slidenum">
              <a:rPr lang="zh-TW" altLang="en-US" smtClean="0"/>
              <a:t>43</a:t>
            </a:fld>
            <a:endParaRPr lang="zh-TW" altLang="en-US"/>
          </a:p>
        </p:txBody>
      </p:sp>
    </p:spTree>
    <p:extLst>
      <p:ext uri="{BB962C8B-B14F-4D97-AF65-F5344CB8AC3E}">
        <p14:creationId xmlns:p14="http://schemas.microsoft.com/office/powerpoint/2010/main" val="3818514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9CF4F7B-6DBD-4B9A-BEC4-D41E8824E5FC}" type="slidenum">
              <a:rPr lang="zh-TW" altLang="en-US" smtClean="0"/>
              <a:t>48</a:t>
            </a:fld>
            <a:endParaRPr lang="zh-TW" altLang="en-US"/>
          </a:p>
        </p:txBody>
      </p:sp>
    </p:spTree>
    <p:extLst>
      <p:ext uri="{BB962C8B-B14F-4D97-AF65-F5344CB8AC3E}">
        <p14:creationId xmlns:p14="http://schemas.microsoft.com/office/powerpoint/2010/main" val="381851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7" name="Group 16"/>
          <p:cNvGrpSpPr/>
          <p:nvPr/>
        </p:nvGrpSpPr>
        <p:grpSpPr>
          <a:xfrm>
            <a:off x="0" y="3268345"/>
            <a:ext cx="9144000" cy="146304"/>
            <a:chOff x="0" y="3268345"/>
            <a:chExt cx="9144000" cy="146304"/>
          </a:xfrm>
        </p:grpSpPr>
        <p:sp>
          <p:nvSpPr>
            <p:cNvPr id="13"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zh-TW" altLang="en-US" smtClean="0"/>
              <a:t>按一下以編輯母片標題樣式</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4" name="Date Placeholder 3"/>
          <p:cNvSpPr>
            <a:spLocks noGrp="1"/>
          </p:cNvSpPr>
          <p:nvPr>
            <p:ph type="dt" sz="half" idx="10"/>
          </p:nvPr>
        </p:nvSpPr>
        <p:spPr/>
        <p:txBody>
          <a:bodyPr/>
          <a:lstStyle/>
          <a:p>
            <a:fld id="{0B249ECB-1F89-4F1C-87C4-FB6EDBD7430F}" type="datetimeFigureOut">
              <a:rPr lang="zh-TW" altLang="en-US" smtClean="0"/>
              <a:t>2017/7/31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5E71004-014E-403A-BF7B-196A27D63688}" type="slidenum">
              <a:rPr lang="zh-TW" altLang="en-US" smtClean="0"/>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及直排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0B249ECB-1F89-4F1C-87C4-FB6EDBD7430F}" type="datetimeFigureOut">
              <a:rPr lang="zh-TW" altLang="en-US" smtClean="0"/>
              <a:t>2017/7/31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5E71004-014E-403A-BF7B-196A27D63688}" type="slidenum">
              <a:rPr lang="zh-TW" altLang="en-US" smtClean="0"/>
              <a:t>‹#›</a:t>
            </a:fld>
            <a:endParaRPr lang="zh-TW"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grpSp>
        <p:nvGrpSpPr>
          <p:cNvPr id="2" name="Group 7"/>
          <p:cNvGrpSpPr/>
          <p:nvPr/>
        </p:nvGrpSpPr>
        <p:grpSpPr>
          <a:xfrm flipH="1">
            <a:off x="0" y="1371600"/>
            <a:ext cx="9144000" cy="73152"/>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a:xfrm>
            <a:off x="6839712" y="6356350"/>
            <a:ext cx="1868424" cy="365125"/>
          </a:xfrm>
        </p:spPr>
        <p:txBody>
          <a:bodyPr/>
          <a:lstStyle/>
          <a:p>
            <a:fld id="{0B249ECB-1F89-4F1C-87C4-FB6EDBD7430F}" type="datetimeFigureOut">
              <a:rPr lang="zh-TW" altLang="en-US" smtClean="0"/>
              <a:t>2017/7/31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5E71004-014E-403A-BF7B-196A27D63688}" type="slidenum">
              <a:rPr lang="zh-TW" altLang="en-US" smtClean="0"/>
              <a:t>‹#›</a:t>
            </a:fld>
            <a:endParaRPr lang="zh-TW" altLang="en-US"/>
          </a:p>
        </p:txBody>
      </p:sp>
      <p:grpSp>
        <p:nvGrpSpPr>
          <p:cNvPr id="7" name="Group 6"/>
          <p:cNvGrpSpPr/>
          <p:nvPr/>
        </p:nvGrpSpPr>
        <p:grpSpPr>
          <a:xfrm rot="5400000" flipH="1">
            <a:off x="3332988" y="3384804"/>
            <a:ext cx="6867144" cy="73152"/>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462654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0B249ECB-1F89-4F1C-87C4-FB6EDBD7430F}" type="datetimeFigureOut">
              <a:rPr lang="zh-TW" altLang="en-US" smtClean="0"/>
              <a:t>2017/7/31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5E71004-014E-403A-BF7B-196A27D63688}" type="slidenum">
              <a:rPr lang="zh-TW" altLang="en-US" smtClean="0"/>
              <a:t>‹#›</a:t>
            </a:fld>
            <a:endParaRPr lang="zh-TW" altLang="en-US"/>
          </a:p>
        </p:txBody>
      </p:sp>
      <p:grpSp>
        <p:nvGrpSpPr>
          <p:cNvPr id="2" name="Group 13"/>
          <p:cNvGrpSpPr/>
          <p:nvPr/>
        </p:nvGrpSpPr>
        <p:grpSpPr>
          <a:xfrm>
            <a:off x="0" y="13716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8"/>
          <p:cNvSpPr>
            <a:spLocks noGrp="1"/>
          </p:cNvSpPr>
          <p:nvPr>
            <p:ph type="title"/>
          </p:nvPr>
        </p:nvSpPr>
        <p:spPr/>
        <p:txBody>
          <a:bodyPr/>
          <a:lstStyle/>
          <a:p>
            <a:r>
              <a:rPr lang="zh-TW" altLang="en-US" smtClean="0"/>
              <a:t>按一下以編輯母片標題樣式</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zh-TW" altLang="en-US" smtClean="0"/>
              <a:t>按一下以編輯母片標題樣式</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B249ECB-1F89-4F1C-87C4-FB6EDBD7430F}" type="datetimeFigureOut">
              <a:rPr lang="zh-TW" altLang="en-US" smtClean="0"/>
              <a:t>2017/7/31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5E71004-014E-403A-BF7B-196A27D63688}" type="slidenum">
              <a:rPr lang="zh-TW" altLang="en-US" smtClean="0"/>
              <a:t>‹#›</a:t>
            </a:fld>
            <a:endParaRPr lang="zh-TW" altLang="en-US"/>
          </a:p>
        </p:txBody>
      </p:sp>
      <p:grpSp>
        <p:nvGrpSpPr>
          <p:cNvPr id="7" name="Group 12"/>
          <p:cNvGrpSpPr/>
          <p:nvPr/>
        </p:nvGrpSpPr>
        <p:grpSpPr>
          <a:xfrm flipH="1">
            <a:off x="0" y="4228465"/>
            <a:ext cx="9144000" cy="146304"/>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fld id="{0B249ECB-1F89-4F1C-87C4-FB6EDBD7430F}" type="datetimeFigureOut">
              <a:rPr lang="zh-TW" altLang="en-US" smtClean="0"/>
              <a:t>2017/7/31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5E71004-014E-403A-BF7B-196A27D63688}" type="slidenum">
              <a:rPr lang="zh-TW" altLang="en-US" smtClean="0"/>
              <a:t>‹#›</a:t>
            </a:fld>
            <a:endParaRPr lang="zh-TW" altLang="en-US"/>
          </a:p>
        </p:txBody>
      </p:sp>
      <p:sp>
        <p:nvSpPr>
          <p:cNvPr id="14" name="Title 13"/>
          <p:cNvSpPr>
            <a:spLocks noGrp="1"/>
          </p:cNvSpPr>
          <p:nvPr>
            <p:ph type="title"/>
          </p:nvPr>
        </p:nvSpPr>
        <p:spPr/>
        <p:txBody>
          <a:bodyPr/>
          <a:lstStyle/>
          <a:p>
            <a:r>
              <a:rPr lang="zh-TW" altLang="en-US" smtClean="0"/>
              <a:t>按一下以編輯母片標題樣式</a:t>
            </a:r>
            <a:endParaRPr lang="en-US"/>
          </a:p>
        </p:txBody>
      </p:sp>
      <p:grpSp>
        <p:nvGrpSpPr>
          <p:cNvPr id="2" name="Group 14"/>
          <p:cNvGrpSpPr/>
          <p:nvPr/>
        </p:nvGrpSpPr>
        <p:grpSpPr>
          <a:xfrm>
            <a:off x="0" y="1371600"/>
            <a:ext cx="9144000" cy="73152"/>
            <a:chOff x="0" y="3268345"/>
            <a:chExt cx="9144000" cy="146304"/>
          </a:xfrm>
        </p:grpSpPr>
        <p:sp>
          <p:nvSpPr>
            <p:cNvPr id="1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0B249ECB-1F89-4F1C-87C4-FB6EDBD7430F}" type="datetimeFigureOut">
              <a:rPr lang="zh-TW" altLang="en-US" smtClean="0"/>
              <a:t>2017/7/31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5E71004-014E-403A-BF7B-196A27D63688}" type="slidenum">
              <a:rPr lang="zh-TW" altLang="en-US" smtClean="0"/>
              <a:t>‹#›</a:t>
            </a:fld>
            <a:endParaRPr lang="zh-TW" altLang="en-US"/>
          </a:p>
        </p:txBody>
      </p:sp>
      <p:sp>
        <p:nvSpPr>
          <p:cNvPr id="16" name="Title 15"/>
          <p:cNvSpPr>
            <a:spLocks noGrp="1"/>
          </p:cNvSpPr>
          <p:nvPr>
            <p:ph type="title"/>
          </p:nvPr>
        </p:nvSpPr>
        <p:spPr/>
        <p:txBody>
          <a:bodyPr/>
          <a:lstStyle/>
          <a:p>
            <a:r>
              <a:rPr lang="zh-TW" altLang="en-US" smtClean="0"/>
              <a:t>按一下以編輯母片標題樣式</a:t>
            </a:r>
            <a:endParaRPr lang="en-US"/>
          </a:p>
        </p:txBody>
      </p:sp>
      <p:grpSp>
        <p:nvGrpSpPr>
          <p:cNvPr id="2" name="Group 16"/>
          <p:cNvGrpSpPr/>
          <p:nvPr/>
        </p:nvGrpSpPr>
        <p:grpSpPr>
          <a:xfrm>
            <a:off x="0" y="1371600"/>
            <a:ext cx="9144000" cy="73152"/>
            <a:chOff x="0" y="3268345"/>
            <a:chExt cx="9144000" cy="146304"/>
          </a:xfrm>
        </p:grpSpPr>
        <p:sp>
          <p:nvSpPr>
            <p:cNvPr id="1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B249ECB-1F89-4F1C-87C4-FB6EDBD7430F}" type="datetimeFigureOut">
              <a:rPr lang="zh-TW" altLang="en-US" smtClean="0"/>
              <a:t>2017/7/31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5E71004-014E-403A-BF7B-196A27D63688}" type="slidenum">
              <a:rPr lang="zh-TW" altLang="en-US" smtClean="0"/>
              <a:t>‹#›</a:t>
            </a:fld>
            <a:endParaRPr lang="zh-TW" altLang="en-US"/>
          </a:p>
        </p:txBody>
      </p:sp>
      <p:sp>
        <p:nvSpPr>
          <p:cNvPr id="12" name="Title 11"/>
          <p:cNvSpPr>
            <a:spLocks noGrp="1"/>
          </p:cNvSpPr>
          <p:nvPr>
            <p:ph type="title"/>
          </p:nvPr>
        </p:nvSpPr>
        <p:spPr/>
        <p:txBody>
          <a:bodyPr/>
          <a:lstStyle/>
          <a:p>
            <a:r>
              <a:rPr lang="zh-TW" altLang="en-US" smtClean="0"/>
              <a:t>按一下以編輯母片標題樣式</a:t>
            </a:r>
            <a:endParaRPr lang="en-US"/>
          </a:p>
        </p:txBody>
      </p:sp>
      <p:grpSp>
        <p:nvGrpSpPr>
          <p:cNvPr id="2" name="Group 12"/>
          <p:cNvGrpSpPr/>
          <p:nvPr/>
        </p:nvGrpSpPr>
        <p:grpSpPr>
          <a:xfrm flipH="1">
            <a:off x="0" y="1371600"/>
            <a:ext cx="9144000" cy="73152"/>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49ECB-1F89-4F1C-87C4-FB6EDBD7430F}" type="datetimeFigureOut">
              <a:rPr lang="zh-TW" altLang="en-US" smtClean="0"/>
              <a:t>2017/7/31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35E71004-014E-403A-BF7B-196A27D63688}" type="slidenum">
              <a:rPr lang="zh-TW" altLang="en-US" smtClean="0"/>
              <a:t>‹#›</a:t>
            </a:fld>
            <a:endParaRPr lang="zh-TW" altLang="en-US"/>
          </a:p>
        </p:txBody>
      </p:sp>
      <p:grpSp>
        <p:nvGrpSpPr>
          <p:cNvPr id="5" name="Group 10"/>
          <p:cNvGrpSpPr/>
          <p:nvPr/>
        </p:nvGrpSpPr>
        <p:grpSpPr>
          <a:xfrm>
            <a:off x="-9144" y="-18288"/>
            <a:ext cx="9144000" cy="146304"/>
            <a:chOff x="0" y="3268345"/>
            <a:chExt cx="9144000" cy="146304"/>
          </a:xfrm>
        </p:grpSpPr>
        <p:sp>
          <p:nvSpPr>
            <p:cNvPr id="12"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a:prstGeom prst="rect">
            <a:avLst/>
          </a:prstGeom>
        </p:spPr>
        <p:txBody>
          <a:bodyPr anchor="b">
            <a:normAutofit/>
          </a:bodyPr>
          <a:lstStyle>
            <a:lvl1pPr algn="l">
              <a:defRPr sz="2800" b="1"/>
            </a:lvl1pPr>
          </a:lstStyle>
          <a:p>
            <a:r>
              <a:rPr lang="zh-TW" altLang="en-US" smtClean="0"/>
              <a:t>按一下以編輯母片標題樣式</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B249ECB-1F89-4F1C-87C4-FB6EDBD7430F}" type="datetimeFigureOut">
              <a:rPr lang="zh-TW" altLang="en-US" smtClean="0"/>
              <a:t>2017/7/31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5E71004-014E-403A-BF7B-196A27D63688}" type="slidenum">
              <a:rPr lang="zh-TW" altLang="en-US" smtClean="0"/>
              <a:t>‹#›</a:t>
            </a:fld>
            <a:endParaRPr lang="zh-TW" altLang="en-US"/>
          </a:p>
        </p:txBody>
      </p:sp>
      <p:grpSp>
        <p:nvGrpSpPr>
          <p:cNvPr id="8" name="Group 13"/>
          <p:cNvGrpSpPr/>
          <p:nvPr/>
        </p:nvGrpSpPr>
        <p:grpSpPr>
          <a:xfrm flipH="1">
            <a:off x="0" y="11430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a:lstStyle/>
          <a:p>
            <a:r>
              <a:rPr lang="zh-TW" altLang="en-US" smtClean="0"/>
              <a:t>按一下圖示以新增圖片</a:t>
            </a:r>
            <a:endParaRPr lang="en-US"/>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0B249ECB-1F89-4F1C-87C4-FB6EDBD7430F}" type="datetimeFigureOut">
              <a:rPr lang="zh-TW" altLang="en-US" smtClean="0"/>
              <a:t>2017/7/31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5E71004-014E-403A-BF7B-196A27D63688}" type="slidenum">
              <a:rPr lang="zh-TW" altLang="en-US" smtClean="0"/>
              <a:t>‹#›</a:t>
            </a:fld>
            <a:endParaRPr lang="zh-TW" altLang="en-US"/>
          </a:p>
        </p:txBody>
      </p:sp>
      <p:grpSp>
        <p:nvGrpSpPr>
          <p:cNvPr id="3" name="Group 15"/>
          <p:cNvGrpSpPr/>
          <p:nvPr/>
        </p:nvGrpSpPr>
        <p:grpSpPr>
          <a:xfrm>
            <a:off x="-9144" y="-18288"/>
            <a:ext cx="9144000" cy="146304"/>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chemeClr val="accent3">
                <a:lumMod val="20000"/>
                <a:lumOff val="80000"/>
              </a:schemeClr>
            </a:gs>
            <a:gs pos="59000">
              <a:srgbClr val="FFFF99"/>
            </a:gs>
            <a:gs pos="83000">
              <a:schemeClr val="bg2">
                <a:lumMod val="40000"/>
                <a:lumOff val="60000"/>
              </a:schemeClr>
            </a:gs>
          </a:gsLst>
          <a:lin ang="162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6574536" y="6356350"/>
            <a:ext cx="2133600" cy="365125"/>
          </a:xfrm>
          <a:prstGeom prst="rect">
            <a:avLst/>
          </a:prstGeom>
        </p:spPr>
        <p:txBody>
          <a:bodyPr vert="horz" lIns="91440" tIns="45720" rIns="91440" bIns="45720" rtlCol="0" anchor="ctr"/>
          <a:lstStyle>
            <a:lvl1pPr algn="r">
              <a:defRPr sz="1200">
                <a:solidFill>
                  <a:sysClr val="windowText" lastClr="000000"/>
                </a:solidFill>
              </a:defRPr>
            </a:lvl1pPr>
          </a:lstStyle>
          <a:p>
            <a:fld id="{0B249ECB-1F89-4F1C-87C4-FB6EDBD7430F}" type="datetimeFigureOut">
              <a:rPr lang="zh-TW" altLang="en-US" smtClean="0"/>
              <a:t>2017/7/31</a:t>
            </a:fld>
            <a:endParaRPr lang="zh-TW"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endParaRPr lang="zh-TW" altLang="en-US"/>
          </a:p>
        </p:txBody>
      </p:sp>
      <p:sp>
        <p:nvSpPr>
          <p:cNvPr id="6" name="Slide Number Placeholder 5"/>
          <p:cNvSpPr>
            <a:spLocks noGrp="1"/>
          </p:cNvSpPr>
          <p:nvPr>
            <p:ph type="sldNum" sz="quarter" idx="4"/>
          </p:nvPr>
        </p:nvSpPr>
        <p:spPr>
          <a:xfrm>
            <a:off x="460248" y="6356350"/>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35E71004-014E-403A-BF7B-196A27D63688}" type="slidenum">
              <a:rPr lang="zh-TW" altLang="en-US" smtClean="0"/>
              <a:t>‹#›</a:t>
            </a:fld>
            <a:endParaRPr lang="zh-TW" altLang="en-US"/>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buClr>
        <a:buSzPct val="60000"/>
        <a:buFont typeface="Wingdings 2"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SzPct val="57000"/>
        <a:buFont typeface="Wingdings 2"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SzPct val="55000"/>
        <a:buFont typeface="Wingdings 2"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zh.wikipedia.org/wiki/%E5%86%AF%E5%8F%8B%E5%85%B0"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29922" y="210238"/>
            <a:ext cx="9173922" cy="288032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altLang="zh-TW" sz="6000" spc="600" dirty="0" smtClean="0">
              <a:solidFill>
                <a:srgbClr val="C00000"/>
              </a:solidFill>
              <a:effectLst>
                <a:glow rad="101600">
                  <a:schemeClr val="tx2"/>
                </a:glow>
              </a:effectLst>
              <a:latin typeface="華康雅宋體" pitchFamily="49" charset="-120"/>
              <a:ea typeface="華康雅宋體" pitchFamily="49" charset="-120"/>
              <a:cs typeface="+mj-cs"/>
            </a:endParaRPr>
          </a:p>
          <a:p>
            <a:endParaRPr lang="en-US" altLang="zh-TW" sz="4800" spc="600" dirty="0" smtClean="0">
              <a:gradFill>
                <a:gsLst>
                  <a:gs pos="0">
                    <a:srgbClr val="FC9FCB"/>
                  </a:gs>
                  <a:gs pos="13000">
                    <a:srgbClr val="F8B049"/>
                  </a:gs>
                  <a:gs pos="21001">
                    <a:srgbClr val="F8B049"/>
                  </a:gs>
                  <a:gs pos="99000">
                    <a:srgbClr val="FEE7F2"/>
                  </a:gs>
                  <a:gs pos="90000">
                    <a:srgbClr val="F952A0"/>
                  </a:gs>
                  <a:gs pos="88000">
                    <a:srgbClr val="FF99FF"/>
                  </a:gs>
                  <a:gs pos="98000">
                    <a:srgbClr val="B43E85"/>
                  </a:gs>
                  <a:gs pos="100000">
                    <a:srgbClr val="F8B049"/>
                  </a:gs>
                </a:gsLst>
                <a:lin ang="5400000" scaled="0"/>
              </a:gradFill>
              <a:effectLst>
                <a:glow rad="101600">
                  <a:schemeClr val="tx2"/>
                </a:glow>
              </a:effectLst>
              <a:latin typeface="華康雅宋體" pitchFamily="49" charset="-120"/>
              <a:ea typeface="華康雅宋體" pitchFamily="49" charset="-120"/>
              <a:cs typeface="+mj-cs"/>
            </a:endParaRPr>
          </a:p>
        </p:txBody>
      </p:sp>
      <p:sp>
        <p:nvSpPr>
          <p:cNvPr id="2" name="矩形 1"/>
          <p:cNvSpPr/>
          <p:nvPr/>
        </p:nvSpPr>
        <p:spPr>
          <a:xfrm>
            <a:off x="183319" y="1052736"/>
            <a:ext cx="8624754" cy="3416320"/>
          </a:xfrm>
          <a:prstGeom prst="rect">
            <a:avLst/>
          </a:prstGeom>
        </p:spPr>
        <p:txBody>
          <a:bodyPr wrap="square">
            <a:spAutoFit/>
          </a:bodyPr>
          <a:lstStyle/>
          <a:p>
            <a:pPr algn="ctr"/>
            <a:r>
              <a:rPr lang="zh-TW" altLang="en-US" sz="7200" dirty="0">
                <a:ln w="18415" cmpd="sng">
                  <a:solidFill>
                    <a:srgbClr val="FFFFFF"/>
                  </a:solidFill>
                  <a:prstDash val="solid"/>
                </a:ln>
                <a:solidFill>
                  <a:srgbClr val="0000FF"/>
                </a:solidFill>
                <a:effectLst>
                  <a:outerShdw blurRad="38100" dist="38100" dir="2700000" algn="tl">
                    <a:srgbClr val="000000">
                      <a:alpha val="43137"/>
                    </a:srgbClr>
                  </a:outerShdw>
                </a:effectLst>
                <a:latin typeface="華康酒桶體" panose="020B0A09000000000000" pitchFamily="49" charset="-120"/>
                <a:ea typeface="華康酒桶體" panose="020B0A09000000000000" pitchFamily="49" charset="-120"/>
              </a:rPr>
              <a:t>總會生命</a:t>
            </a:r>
            <a:r>
              <a:rPr lang="zh-TW" altLang="en-US" sz="7200" dirty="0" smtClean="0">
                <a:ln w="18415" cmpd="sng">
                  <a:solidFill>
                    <a:srgbClr val="FFFFFF"/>
                  </a:solidFill>
                  <a:prstDash val="solid"/>
                </a:ln>
                <a:solidFill>
                  <a:srgbClr val="0000FF"/>
                </a:solidFill>
                <a:effectLst>
                  <a:outerShdw blurRad="38100" dist="38100" dir="2700000" algn="tl">
                    <a:srgbClr val="000000">
                      <a:alpha val="43137"/>
                    </a:srgbClr>
                  </a:outerShdw>
                </a:effectLst>
                <a:latin typeface="華康酒桶體" panose="020B0A09000000000000" pitchFamily="49" charset="-120"/>
                <a:ea typeface="華康酒桶體" panose="020B0A09000000000000" pitchFamily="49" charset="-120"/>
              </a:rPr>
              <a:t>教育講座</a:t>
            </a:r>
            <a:endParaRPr lang="en-US" altLang="zh-TW" sz="7200" dirty="0" smtClean="0">
              <a:ln w="18415" cmpd="sng">
                <a:solidFill>
                  <a:srgbClr val="FFFFFF"/>
                </a:solidFill>
                <a:prstDash val="solid"/>
              </a:ln>
              <a:solidFill>
                <a:srgbClr val="0000FF"/>
              </a:solidFill>
              <a:effectLst>
                <a:outerShdw blurRad="38100" dist="38100" dir="2700000" algn="tl">
                  <a:srgbClr val="000000">
                    <a:alpha val="43137"/>
                  </a:srgbClr>
                </a:outerShdw>
              </a:effectLst>
              <a:latin typeface="華康酒桶體" panose="020B0A09000000000000" pitchFamily="49" charset="-120"/>
              <a:ea typeface="華康酒桶體" panose="020B0A09000000000000" pitchFamily="49" charset="-120"/>
            </a:endParaRPr>
          </a:p>
          <a:p>
            <a:pPr algn="ctr"/>
            <a:endParaRPr lang="en-US" altLang="zh-TW" sz="4800" dirty="0">
              <a:ln w="18415" cmpd="sng">
                <a:solidFill>
                  <a:srgbClr val="FFFFFF"/>
                </a:solidFill>
                <a:prstDash val="solid"/>
              </a:ln>
              <a:solidFill>
                <a:srgbClr val="0000FF"/>
              </a:solidFill>
              <a:effectLst>
                <a:outerShdw blurRad="38100" dist="38100" dir="2700000" algn="tl">
                  <a:srgbClr val="000000">
                    <a:alpha val="43137"/>
                  </a:srgbClr>
                </a:outerShdw>
              </a:effectLst>
              <a:latin typeface="華康酒桶體" panose="020B0A09000000000000" pitchFamily="49" charset="-120"/>
              <a:ea typeface="華康酒桶體" panose="020B0A09000000000000" pitchFamily="49" charset="-120"/>
            </a:endParaRPr>
          </a:p>
          <a:p>
            <a:pPr algn="ctr"/>
            <a:r>
              <a:rPr lang="zh-TW" altLang="en-US" sz="4800" dirty="0" smtClean="0">
                <a:ln w="18415" cmpd="sng">
                  <a:solidFill>
                    <a:srgbClr val="FFFFFF"/>
                  </a:solidFill>
                  <a:prstDash val="solid"/>
                </a:ln>
                <a:solidFill>
                  <a:srgbClr val="C00000"/>
                </a:solidFill>
                <a:effectLst>
                  <a:outerShdw blurRad="38100" dist="38100" dir="2700000" algn="tl">
                    <a:srgbClr val="000000">
                      <a:alpha val="43137"/>
                    </a:srgbClr>
                  </a:outerShdw>
                </a:effectLst>
                <a:latin typeface="華康酒桶體" panose="020B0A09000000000000" pitchFamily="49" charset="-120"/>
                <a:ea typeface="華康酒桶體" panose="020B0A09000000000000" pitchFamily="49" charset="-120"/>
              </a:rPr>
              <a:t>專講一</a:t>
            </a:r>
            <a:r>
              <a:rPr lang="en-US" altLang="zh-TW" sz="4800" dirty="0" smtClean="0">
                <a:ln w="18415" cmpd="sng">
                  <a:solidFill>
                    <a:srgbClr val="FFFFFF"/>
                  </a:solidFill>
                  <a:prstDash val="solid"/>
                </a:ln>
                <a:solidFill>
                  <a:srgbClr val="C00000"/>
                </a:solidFill>
                <a:effectLst>
                  <a:outerShdw blurRad="38100" dist="38100" dir="2700000" algn="tl">
                    <a:srgbClr val="000000">
                      <a:alpha val="43137"/>
                    </a:srgbClr>
                  </a:outerShdw>
                </a:effectLst>
                <a:latin typeface="華康酒桶體" panose="020B0A09000000000000" pitchFamily="49" charset="-120"/>
                <a:ea typeface="華康酒桶體" panose="020B0A09000000000000" pitchFamily="49" charset="-120"/>
              </a:rPr>
              <a:t>:</a:t>
            </a:r>
            <a:r>
              <a:rPr lang="zh-TW" altLang="en-US" sz="4800" dirty="0" smtClean="0">
                <a:ln w="18415" cmpd="sng">
                  <a:solidFill>
                    <a:srgbClr val="FFFFFF"/>
                  </a:solidFill>
                  <a:prstDash val="solid"/>
                </a:ln>
                <a:solidFill>
                  <a:srgbClr val="C00000"/>
                </a:solidFill>
                <a:effectLst>
                  <a:outerShdw blurRad="38100" dist="38100" dir="2700000" algn="tl">
                    <a:srgbClr val="000000">
                      <a:alpha val="43137"/>
                    </a:srgbClr>
                  </a:outerShdw>
                </a:effectLst>
                <a:latin typeface="華康酒桶體" panose="020B0A09000000000000" pitchFamily="49" charset="-120"/>
                <a:ea typeface="華康酒桶體" panose="020B0A09000000000000" pitchFamily="49" charset="-120"/>
              </a:rPr>
              <a:t>認識生命教育的意涵</a:t>
            </a:r>
            <a:endParaRPr lang="en-US" altLang="zh-TW" sz="4800" dirty="0" smtClean="0">
              <a:ln w="18415" cmpd="sng">
                <a:solidFill>
                  <a:srgbClr val="FFFFFF"/>
                </a:solidFill>
                <a:prstDash val="solid"/>
              </a:ln>
              <a:solidFill>
                <a:srgbClr val="C00000"/>
              </a:solidFill>
              <a:effectLst>
                <a:outerShdw blurRad="38100" dist="38100" dir="2700000" algn="tl">
                  <a:srgbClr val="000000">
                    <a:alpha val="43137"/>
                  </a:srgbClr>
                </a:outerShdw>
              </a:effectLst>
              <a:latin typeface="華康酒桶體" panose="020B0A09000000000000" pitchFamily="49" charset="-120"/>
              <a:ea typeface="華康酒桶體" panose="020B0A09000000000000" pitchFamily="49" charset="-120"/>
            </a:endParaRPr>
          </a:p>
          <a:p>
            <a:pPr algn="ctr"/>
            <a:r>
              <a:rPr lang="zh-TW" altLang="en-US" sz="4800" dirty="0" smtClean="0">
                <a:ln w="18415" cmpd="sng">
                  <a:solidFill>
                    <a:srgbClr val="FFFFFF"/>
                  </a:solidFill>
                  <a:prstDash val="solid"/>
                </a:ln>
                <a:solidFill>
                  <a:srgbClr val="C00000"/>
                </a:solidFill>
                <a:effectLst>
                  <a:outerShdw blurRad="38100" dist="38100" dir="2700000" algn="tl">
                    <a:srgbClr val="000000">
                      <a:alpha val="43137"/>
                    </a:srgbClr>
                  </a:outerShdw>
                </a:effectLst>
                <a:latin typeface="華康酒桶體" panose="020B0A09000000000000" pitchFamily="49" charset="-120"/>
                <a:ea typeface="華康酒桶體" panose="020B0A09000000000000" pitchFamily="49" charset="-120"/>
              </a:rPr>
              <a:t>王燦昇牧師</a:t>
            </a:r>
            <a:endParaRPr lang="en-US" altLang="zh-TW" sz="4800" dirty="0" smtClean="0">
              <a:ln w="18415" cmpd="sng">
                <a:solidFill>
                  <a:srgbClr val="FFFFFF"/>
                </a:solidFill>
                <a:prstDash val="solid"/>
              </a:ln>
              <a:solidFill>
                <a:srgbClr val="C00000"/>
              </a:solidFill>
              <a:effectLst>
                <a:outerShdw blurRad="38100" dist="38100" dir="2700000" algn="tl">
                  <a:srgbClr val="000000">
                    <a:alpha val="43137"/>
                  </a:srgbClr>
                </a:outerShdw>
              </a:effectLst>
              <a:latin typeface="華康酒桶體" panose="020B0A09000000000000" pitchFamily="49" charset="-120"/>
              <a:ea typeface="華康酒桶體" panose="020B0A09000000000000" pitchFamily="49" charset="-120"/>
            </a:endParaRPr>
          </a:p>
        </p:txBody>
      </p:sp>
    </p:spTree>
    <p:extLst>
      <p:ext uri="{BB962C8B-B14F-4D97-AF65-F5344CB8AC3E}">
        <p14:creationId xmlns:p14="http://schemas.microsoft.com/office/powerpoint/2010/main" val="16766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420" y="2060848"/>
            <a:ext cx="5266928" cy="4626547"/>
          </a:xfrm>
        </p:spPr>
        <p:txBody>
          <a:bodyPr>
            <a:normAutofit/>
          </a:bodyPr>
          <a:lstStyle/>
          <a:p>
            <a:pPr marL="0" lvl="0" indent="0">
              <a:buNone/>
            </a:pPr>
            <a:r>
              <a:rPr lang="zh-TW" altLang="en-US" sz="3600" dirty="0" smtClean="0"/>
              <a:t>　</a:t>
            </a:r>
            <a:r>
              <a:rPr lang="zh-TW" altLang="zh-TW" sz="3600" dirty="0" smtClean="0"/>
              <a:t>甘地認為</a:t>
            </a:r>
            <a:r>
              <a:rPr lang="zh-TW" altLang="zh-TW" sz="3600" dirty="0"/>
              <a:t>教育必須兼顧學生的身體和靈性層面，才具有全方位的心智發展，當兩者達到平衡，才能成為不可分割的</a:t>
            </a:r>
            <a:r>
              <a:rPr lang="zh-TW" altLang="zh-TW" sz="3600" dirty="0" smtClean="0"/>
              <a:t>整體</a:t>
            </a:r>
            <a:r>
              <a:rPr lang="zh-TW" altLang="en-US" sz="3600" dirty="0" smtClean="0"/>
              <a:t>。</a:t>
            </a:r>
            <a:endParaRPr lang="en-US" altLang="zh-TW" sz="3600" dirty="0" smtClean="0"/>
          </a:p>
          <a:p>
            <a:pPr marL="0" lvl="0" indent="0">
              <a:buNone/>
            </a:pPr>
            <a:r>
              <a:rPr lang="zh-TW" altLang="en-US" sz="3600" dirty="0" smtClean="0"/>
              <a:t>　</a:t>
            </a:r>
            <a:r>
              <a:rPr lang="zh-TW" altLang="zh-TW" sz="3600" dirty="0" smtClean="0"/>
              <a:t>假如</a:t>
            </a:r>
            <a:r>
              <a:rPr lang="zh-TW" altLang="zh-TW" sz="3600" dirty="0"/>
              <a:t>身體與靈性個別獨立進行，將是一種嚴重的錯誤。</a:t>
            </a:r>
          </a:p>
          <a:p>
            <a:endParaRPr lang="zh-TW" altLang="en-US" sz="3600" dirty="0"/>
          </a:p>
        </p:txBody>
      </p:sp>
      <p:sp>
        <p:nvSpPr>
          <p:cNvPr id="3" name="標題 2"/>
          <p:cNvSpPr>
            <a:spLocks noGrp="1"/>
          </p:cNvSpPr>
          <p:nvPr>
            <p:ph type="title"/>
          </p:nvPr>
        </p:nvSpPr>
        <p:spPr/>
        <p:txBody>
          <a:bodyPr>
            <a:noAutofit/>
          </a:bodyPr>
          <a:lstStyle/>
          <a:p>
            <a:pPr algn="ctr"/>
            <a:r>
              <a:rPr lang="zh-TW" altLang="en-US" sz="8000" dirty="0" smtClean="0">
                <a:solidFill>
                  <a:srgbClr val="FFFF00"/>
                </a:solidFill>
              </a:rPr>
              <a:t>甘地的教育觀</a:t>
            </a:r>
            <a:endParaRPr lang="zh-TW" altLang="en-US" sz="8000" dirty="0">
              <a:solidFill>
                <a:srgbClr val="FFFF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506" y="1715951"/>
            <a:ext cx="3233129" cy="466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87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標題 2"/>
          <p:cNvSpPr>
            <a:spLocks noGrp="1"/>
          </p:cNvSpPr>
          <p:nvPr>
            <p:ph type="title"/>
          </p:nvPr>
        </p:nvSpPr>
        <p:spPr>
          <a:xfrm>
            <a:off x="395536" y="260648"/>
            <a:ext cx="8229600" cy="1143000"/>
          </a:xfrm>
        </p:spPr>
        <p:txBody>
          <a:bodyPr>
            <a:noAutofit/>
          </a:bodyPr>
          <a:lstStyle/>
          <a:p>
            <a:pPr algn="ctr"/>
            <a:r>
              <a:rPr lang="zh-TW" altLang="zh-TW" sz="4800" dirty="0" smtClean="0">
                <a:gradFill>
                  <a:gsLst>
                    <a:gs pos="0">
                      <a:srgbClr val="FBE4AE"/>
                    </a:gs>
                    <a:gs pos="13000">
                      <a:srgbClr val="BD922A"/>
                    </a:gs>
                    <a:gs pos="21001">
                      <a:srgbClr val="FFC000"/>
                    </a:gs>
                    <a:gs pos="63000">
                      <a:srgbClr val="FBE4AE"/>
                    </a:gs>
                    <a:gs pos="94000">
                      <a:srgbClr val="FFFF00"/>
                    </a:gs>
                    <a:gs pos="100000">
                      <a:srgbClr val="835E17"/>
                    </a:gs>
                    <a:gs pos="100000">
                      <a:srgbClr val="A28949"/>
                    </a:gs>
                    <a:gs pos="100000">
                      <a:srgbClr val="FAE3B7"/>
                    </a:gs>
                  </a:gsLst>
                  <a:lin ang="5400000" scaled="0"/>
                </a:gradFill>
                <a:latin typeface="華康唐風隸" panose="03000909000000000000" pitchFamily="65" charset="-120"/>
                <a:ea typeface="華康唐風隸" panose="03000909000000000000" pitchFamily="65" charset="-120"/>
              </a:rPr>
              <a:t>二十一</a:t>
            </a:r>
            <a:r>
              <a:rPr lang="zh-TW" altLang="zh-TW" sz="4800" dirty="0">
                <a:gradFill>
                  <a:gsLst>
                    <a:gs pos="0">
                      <a:srgbClr val="FBE4AE"/>
                    </a:gs>
                    <a:gs pos="13000">
                      <a:srgbClr val="BD922A"/>
                    </a:gs>
                    <a:gs pos="21001">
                      <a:srgbClr val="FFC000"/>
                    </a:gs>
                    <a:gs pos="63000">
                      <a:srgbClr val="FBE4AE"/>
                    </a:gs>
                    <a:gs pos="94000">
                      <a:srgbClr val="FFFF00"/>
                    </a:gs>
                    <a:gs pos="100000">
                      <a:srgbClr val="835E17"/>
                    </a:gs>
                    <a:gs pos="100000">
                      <a:srgbClr val="A28949"/>
                    </a:gs>
                    <a:gs pos="100000">
                      <a:srgbClr val="FAE3B7"/>
                    </a:gs>
                  </a:gsLst>
                  <a:lin ang="5400000" scaled="0"/>
                </a:gradFill>
                <a:latin typeface="華康唐風隸" panose="03000909000000000000" pitchFamily="65" charset="-120"/>
                <a:ea typeface="華康唐風隸" panose="03000909000000000000" pitchFamily="65" charset="-120"/>
              </a:rPr>
              <a:t>世紀的</a:t>
            </a:r>
            <a:r>
              <a:rPr lang="zh-TW" altLang="zh-TW" sz="4800" dirty="0" smtClean="0">
                <a:gradFill>
                  <a:gsLst>
                    <a:gs pos="0">
                      <a:srgbClr val="FBE4AE"/>
                    </a:gs>
                    <a:gs pos="13000">
                      <a:srgbClr val="BD922A"/>
                    </a:gs>
                    <a:gs pos="21001">
                      <a:srgbClr val="FFC000"/>
                    </a:gs>
                    <a:gs pos="63000">
                      <a:srgbClr val="FBE4AE"/>
                    </a:gs>
                    <a:gs pos="94000">
                      <a:srgbClr val="FFFF00"/>
                    </a:gs>
                    <a:gs pos="100000">
                      <a:srgbClr val="835E17"/>
                    </a:gs>
                    <a:gs pos="100000">
                      <a:srgbClr val="A28949"/>
                    </a:gs>
                    <a:gs pos="100000">
                      <a:srgbClr val="FAE3B7"/>
                    </a:gs>
                  </a:gsLst>
                  <a:lin ang="5400000" scaled="0"/>
                </a:gradFill>
                <a:latin typeface="華康唐風隸" panose="03000909000000000000" pitchFamily="65" charset="-120"/>
                <a:ea typeface="華康唐風隸" panose="03000909000000000000" pitchFamily="65" charset="-120"/>
              </a:rPr>
              <a:t>教育五</a:t>
            </a:r>
            <a:r>
              <a:rPr lang="zh-TW" altLang="zh-TW" sz="4800" dirty="0">
                <a:gradFill>
                  <a:gsLst>
                    <a:gs pos="0">
                      <a:srgbClr val="FBE4AE"/>
                    </a:gs>
                    <a:gs pos="13000">
                      <a:srgbClr val="BD922A"/>
                    </a:gs>
                    <a:gs pos="21001">
                      <a:srgbClr val="FFC000"/>
                    </a:gs>
                    <a:gs pos="63000">
                      <a:srgbClr val="FBE4AE"/>
                    </a:gs>
                    <a:gs pos="94000">
                      <a:srgbClr val="FFFF00"/>
                    </a:gs>
                    <a:gs pos="100000">
                      <a:srgbClr val="835E17"/>
                    </a:gs>
                    <a:gs pos="100000">
                      <a:srgbClr val="A28949"/>
                    </a:gs>
                    <a:gs pos="100000">
                      <a:srgbClr val="FAE3B7"/>
                    </a:gs>
                  </a:gsLst>
                  <a:lin ang="5400000" scaled="0"/>
                </a:gradFill>
                <a:latin typeface="華康唐風隸" panose="03000909000000000000" pitchFamily="65" charset="-120"/>
                <a:ea typeface="華康唐風隸" panose="03000909000000000000" pitchFamily="65" charset="-120"/>
              </a:rPr>
              <a:t>項特色</a:t>
            </a:r>
            <a:endParaRPr lang="zh-TW" altLang="en-US" sz="4800" dirty="0">
              <a:gradFill>
                <a:gsLst>
                  <a:gs pos="0">
                    <a:srgbClr val="FBE4AE"/>
                  </a:gs>
                  <a:gs pos="13000">
                    <a:srgbClr val="BD922A"/>
                  </a:gs>
                  <a:gs pos="21001">
                    <a:srgbClr val="FFC000"/>
                  </a:gs>
                  <a:gs pos="63000">
                    <a:srgbClr val="FBE4AE"/>
                  </a:gs>
                  <a:gs pos="94000">
                    <a:srgbClr val="FFFF00"/>
                  </a:gs>
                  <a:gs pos="100000">
                    <a:srgbClr val="835E17"/>
                  </a:gs>
                  <a:gs pos="100000">
                    <a:srgbClr val="A28949"/>
                  </a:gs>
                  <a:gs pos="100000">
                    <a:srgbClr val="FAE3B7"/>
                  </a:gs>
                </a:gsLst>
                <a:lin ang="5400000" scaled="0"/>
              </a:gradFill>
              <a:latin typeface="華康唐風隸" panose="03000909000000000000" pitchFamily="65" charset="-120"/>
              <a:ea typeface="華康唐風隸" panose="03000909000000000000" pitchFamily="65" charset="-120"/>
            </a:endParaRPr>
          </a:p>
        </p:txBody>
      </p:sp>
      <p:sp>
        <p:nvSpPr>
          <p:cNvPr id="4" name="內容版面配置區 3"/>
          <p:cNvSpPr>
            <a:spLocks noGrp="1"/>
          </p:cNvSpPr>
          <p:nvPr>
            <p:ph idx="1"/>
          </p:nvPr>
        </p:nvSpPr>
        <p:spPr>
          <a:xfrm>
            <a:off x="467544" y="1484784"/>
            <a:ext cx="8195369" cy="4050483"/>
          </a:xfrm>
        </p:spPr>
        <p:txBody>
          <a:bodyPr>
            <a:noAutofit/>
          </a:bodyPr>
          <a:lstStyle/>
          <a:p>
            <a:pPr marL="0" lvl="0" indent="0">
              <a:buNone/>
            </a:pPr>
            <a:r>
              <a:rPr lang="zh-TW" altLang="zh-TW" sz="4800" dirty="0"/>
              <a:t>（一）強調人類整體的</a:t>
            </a:r>
            <a:r>
              <a:rPr lang="zh-TW" altLang="zh-TW" sz="4800" dirty="0" smtClean="0"/>
              <a:t>經驗</a:t>
            </a:r>
            <a:endParaRPr lang="en-US" altLang="zh-TW" sz="4800" dirty="0" smtClean="0"/>
          </a:p>
          <a:p>
            <a:pPr marL="0" lvl="0" indent="0">
              <a:buNone/>
            </a:pPr>
            <a:r>
              <a:rPr lang="zh-TW" altLang="zh-TW" sz="4800" dirty="0" smtClean="0"/>
              <a:t>（</a:t>
            </a:r>
            <a:r>
              <a:rPr lang="zh-TW" altLang="zh-TW" sz="4800" dirty="0"/>
              <a:t>二）意義重於</a:t>
            </a:r>
            <a:r>
              <a:rPr lang="zh-TW" altLang="zh-TW" sz="4800" dirty="0" smtClean="0"/>
              <a:t>資訊</a:t>
            </a:r>
            <a:endParaRPr lang="en-US" altLang="zh-TW" sz="4800" dirty="0" smtClean="0"/>
          </a:p>
          <a:p>
            <a:pPr marL="0" lvl="0" indent="0">
              <a:buNone/>
            </a:pPr>
            <a:r>
              <a:rPr lang="zh-TW" altLang="zh-TW" sz="4800" dirty="0" smtClean="0"/>
              <a:t>（</a:t>
            </a:r>
            <a:r>
              <a:rPr lang="zh-TW" altLang="zh-TW" sz="4800" dirty="0"/>
              <a:t>三）透過經驗來</a:t>
            </a:r>
            <a:r>
              <a:rPr lang="zh-TW" altLang="zh-TW" sz="4800" dirty="0" smtClean="0"/>
              <a:t>學習</a:t>
            </a:r>
            <a:endParaRPr lang="en-US" altLang="zh-TW" sz="4800" dirty="0" smtClean="0"/>
          </a:p>
          <a:p>
            <a:pPr marL="0" lvl="0" indent="0">
              <a:buNone/>
            </a:pPr>
            <a:r>
              <a:rPr lang="zh-TW" altLang="zh-TW" sz="4800" dirty="0" smtClean="0"/>
              <a:t>（</a:t>
            </a:r>
            <a:r>
              <a:rPr lang="zh-TW" altLang="zh-TW" sz="4800" dirty="0"/>
              <a:t>四）強調社區與</a:t>
            </a:r>
            <a:r>
              <a:rPr lang="zh-TW" altLang="zh-TW" sz="4800" dirty="0" smtClean="0"/>
              <a:t>民主</a:t>
            </a:r>
            <a:endParaRPr lang="en-US" altLang="zh-TW" sz="4800" dirty="0" smtClean="0"/>
          </a:p>
          <a:p>
            <a:pPr marL="0" lvl="0" indent="0">
              <a:buNone/>
            </a:pPr>
            <a:r>
              <a:rPr lang="zh-TW" altLang="zh-TW" sz="4800" dirty="0" smtClean="0"/>
              <a:t>（</a:t>
            </a:r>
            <a:r>
              <a:rPr lang="zh-TW" altLang="zh-TW" sz="4800" dirty="0"/>
              <a:t>五）一種有機的或靈性的宇宙觀（</a:t>
            </a:r>
            <a:r>
              <a:rPr lang="en-US" altLang="zh-TW" sz="4800" dirty="0"/>
              <a:t>Ron Mille</a:t>
            </a:r>
            <a:r>
              <a:rPr lang="zh-TW" altLang="zh-TW" sz="4800" dirty="0"/>
              <a:t>）。</a:t>
            </a:r>
          </a:p>
        </p:txBody>
      </p:sp>
    </p:spTree>
    <p:extLst>
      <p:ext uri="{BB962C8B-B14F-4D97-AF65-F5344CB8AC3E}">
        <p14:creationId xmlns:p14="http://schemas.microsoft.com/office/powerpoint/2010/main" val="207225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916832"/>
            <a:ext cx="8686800" cy="4626547"/>
          </a:xfrm>
        </p:spPr>
        <p:txBody>
          <a:bodyPr>
            <a:normAutofit fontScale="92500"/>
          </a:bodyPr>
          <a:lstStyle/>
          <a:p>
            <a:r>
              <a:rPr lang="zh-TW" altLang="zh-TW" sz="4400" dirty="0"/>
              <a:t>聯合國科教文組織的教育四大支柱</a:t>
            </a:r>
            <a:r>
              <a:rPr lang="zh-TW" altLang="zh-TW" sz="4400" dirty="0" smtClean="0"/>
              <a:t>，</a:t>
            </a:r>
            <a:endParaRPr lang="en-US" altLang="zh-TW" sz="4400" dirty="0" smtClean="0"/>
          </a:p>
          <a:p>
            <a:r>
              <a:rPr lang="zh-TW" altLang="zh-TW" sz="4400" dirty="0" smtClean="0"/>
              <a:t>教育</a:t>
            </a:r>
            <a:r>
              <a:rPr lang="zh-TW" altLang="zh-TW" sz="4400" dirty="0"/>
              <a:t>的四大目標</a:t>
            </a:r>
            <a:r>
              <a:rPr lang="zh-TW" altLang="zh-TW" sz="4400" dirty="0" smtClean="0"/>
              <a:t>：</a:t>
            </a:r>
            <a:endParaRPr lang="en-US" altLang="zh-TW" sz="4400" dirty="0" smtClean="0"/>
          </a:p>
          <a:p>
            <a:r>
              <a:rPr lang="zh-TW" altLang="zh-TW" sz="4400" dirty="0" smtClean="0"/>
              <a:t>學會求知</a:t>
            </a:r>
            <a:endParaRPr lang="en-US" altLang="zh-TW" sz="4400" dirty="0" smtClean="0"/>
          </a:p>
          <a:p>
            <a:r>
              <a:rPr lang="zh-TW" altLang="zh-TW" sz="4400" dirty="0" smtClean="0"/>
              <a:t>學會做事</a:t>
            </a:r>
            <a:endParaRPr lang="en-US" altLang="zh-TW" sz="4400" dirty="0" smtClean="0"/>
          </a:p>
          <a:p>
            <a:r>
              <a:rPr lang="zh-TW" altLang="zh-TW" sz="4400" dirty="0" smtClean="0"/>
              <a:t>學會合作</a:t>
            </a:r>
            <a:endParaRPr lang="en-US" altLang="zh-TW" sz="4400" dirty="0" smtClean="0"/>
          </a:p>
          <a:p>
            <a:r>
              <a:rPr lang="zh-TW" altLang="zh-TW" sz="4400" dirty="0" smtClean="0"/>
              <a:t>學會</a:t>
            </a:r>
            <a:r>
              <a:rPr lang="zh-TW" altLang="zh-TW" sz="4400" dirty="0"/>
              <a:t>生存與發展</a:t>
            </a:r>
            <a:endParaRPr lang="zh-TW" altLang="en-US" sz="4400" dirty="0"/>
          </a:p>
          <a:p>
            <a:endParaRPr lang="zh-TW" altLang="en-US" dirty="0"/>
          </a:p>
        </p:txBody>
      </p:sp>
      <p:sp>
        <p:nvSpPr>
          <p:cNvPr id="3" name="標題 2"/>
          <p:cNvSpPr>
            <a:spLocks noGrp="1"/>
          </p:cNvSpPr>
          <p:nvPr>
            <p:ph type="title"/>
          </p:nvPr>
        </p:nvSpPr>
        <p:spPr/>
        <p:txBody>
          <a:bodyPr>
            <a:noAutofit/>
          </a:bodyPr>
          <a:lstStyle/>
          <a:p>
            <a:pPr algn="ctr"/>
            <a:r>
              <a:rPr lang="zh-TW" altLang="en-US" sz="9600" spc="600" dirty="0">
                <a:gradFill flip="none" rotWithShape="1">
                  <a:gsLst>
                    <a:gs pos="0">
                      <a:srgbClr val="FFF200"/>
                    </a:gs>
                    <a:gs pos="67000">
                      <a:srgbClr val="FF00FF"/>
                    </a:gs>
                    <a:gs pos="80000">
                      <a:srgbClr val="FF0300"/>
                    </a:gs>
                    <a:gs pos="100000">
                      <a:srgbClr val="4D0808"/>
                    </a:gs>
                  </a:gsLst>
                  <a:lin ang="18900000" scaled="0"/>
                  <a:tileRect/>
                </a:gradFill>
                <a:latin typeface="華康唐風隸(P)" pitchFamily="66" charset="-120"/>
                <a:ea typeface="華康唐風隸(P)" pitchFamily="66" charset="-120"/>
              </a:rPr>
              <a:t>教育四大支柱</a:t>
            </a:r>
            <a:endParaRPr lang="zh-TW" altLang="en-US" sz="9600" dirty="0"/>
          </a:p>
        </p:txBody>
      </p:sp>
    </p:spTree>
    <p:extLst>
      <p:ext uri="{BB962C8B-B14F-4D97-AF65-F5344CB8AC3E}">
        <p14:creationId xmlns:p14="http://schemas.microsoft.com/office/powerpoint/2010/main" val="197278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99616"/>
            <a:ext cx="8686800" cy="6033840"/>
          </a:xfrm>
        </p:spPr>
        <p:txBody>
          <a:bodyPr>
            <a:normAutofit lnSpcReduction="10000"/>
          </a:bodyPr>
          <a:lstStyle/>
          <a:p>
            <a:pPr marL="0" indent="0">
              <a:buNone/>
            </a:pPr>
            <a:r>
              <a:rPr lang="zh-TW" altLang="zh-TW" sz="4400" dirty="0"/>
              <a:t>台灣最早是由台灣省教育廳於</a:t>
            </a:r>
            <a:r>
              <a:rPr lang="en-US" altLang="zh-TW" sz="4400" dirty="0">
                <a:solidFill>
                  <a:srgbClr val="0000FF"/>
                </a:solidFill>
              </a:rPr>
              <a:t>1997</a:t>
            </a:r>
            <a:r>
              <a:rPr lang="zh-TW" altLang="zh-TW" sz="4400" dirty="0">
                <a:solidFill>
                  <a:srgbClr val="0000FF"/>
                </a:solidFill>
              </a:rPr>
              <a:t>年</a:t>
            </a:r>
            <a:r>
              <a:rPr lang="zh-TW" altLang="zh-TW" sz="4400" dirty="0"/>
              <a:t>開始於高中校園推動生命教育課程</a:t>
            </a:r>
            <a:r>
              <a:rPr lang="zh-TW" altLang="zh-TW" sz="4400" dirty="0" smtClean="0"/>
              <a:t>。</a:t>
            </a:r>
            <a:endParaRPr lang="en-US" altLang="zh-TW" sz="4400" dirty="0" smtClean="0"/>
          </a:p>
          <a:p>
            <a:pPr marL="0" indent="0">
              <a:buNone/>
            </a:pPr>
            <a:r>
              <a:rPr lang="en-US" altLang="zh-TW" sz="4400" dirty="0" smtClean="0">
                <a:solidFill>
                  <a:srgbClr val="0000FF"/>
                </a:solidFill>
              </a:rPr>
              <a:t>1999</a:t>
            </a:r>
            <a:r>
              <a:rPr lang="zh-TW" altLang="zh-TW" sz="4400" dirty="0">
                <a:solidFill>
                  <a:srgbClr val="0000FF"/>
                </a:solidFill>
              </a:rPr>
              <a:t>年</a:t>
            </a:r>
            <a:r>
              <a:rPr lang="zh-TW" altLang="zh-TW" sz="4400" dirty="0"/>
              <a:t>教育部調整為十六年生命教育課程，</a:t>
            </a:r>
            <a:r>
              <a:rPr lang="en-US" altLang="zh-TW" sz="4400" b="1" dirty="0">
                <a:solidFill>
                  <a:srgbClr val="C00000"/>
                </a:solidFill>
              </a:rPr>
              <a:t>2001</a:t>
            </a:r>
            <a:r>
              <a:rPr lang="zh-TW" altLang="zh-TW" sz="4400" b="1" dirty="0">
                <a:solidFill>
                  <a:srgbClr val="C00000"/>
                </a:solidFill>
              </a:rPr>
              <a:t>年</a:t>
            </a:r>
            <a:r>
              <a:rPr lang="zh-TW" altLang="zh-TW" sz="4400" dirty="0"/>
              <a:t>由教育育部長曾志朗舉行「</a:t>
            </a:r>
            <a:r>
              <a:rPr lang="zh-TW" altLang="zh-TW" sz="4400" dirty="0">
                <a:solidFill>
                  <a:srgbClr val="C00000"/>
                </a:solidFill>
              </a:rPr>
              <a:t>新世紀的第一道曙光—生命教育年</a:t>
            </a:r>
            <a:r>
              <a:rPr lang="zh-TW" altLang="zh-TW" sz="4400" dirty="0"/>
              <a:t>」記者招待會，正式宣布該年為「生命教育年」。</a:t>
            </a:r>
          </a:p>
          <a:p>
            <a:pPr marL="0" indent="0">
              <a:buNone/>
            </a:pPr>
            <a:r>
              <a:rPr lang="zh-TW" altLang="zh-TW" dirty="0"/>
              <a:t>　</a:t>
            </a:r>
          </a:p>
          <a:p>
            <a:endParaRPr lang="zh-TW" altLang="en-US" dirty="0"/>
          </a:p>
        </p:txBody>
      </p:sp>
      <p:sp>
        <p:nvSpPr>
          <p:cNvPr id="3" name="標題 2"/>
          <p:cNvSpPr>
            <a:spLocks noGrp="1"/>
          </p:cNvSpPr>
          <p:nvPr>
            <p:ph type="title"/>
          </p:nvPr>
        </p:nvSpPr>
        <p:spPr/>
        <p:txBody>
          <a:bodyPr>
            <a:noAutofit/>
          </a:bodyPr>
          <a:lstStyle/>
          <a:p>
            <a:pPr algn="ctr"/>
            <a:r>
              <a:rPr lang="zh-TW" altLang="en-US" sz="8000" dirty="0">
                <a:solidFill>
                  <a:srgbClr val="66FF33"/>
                </a:solidFill>
                <a:latin typeface="華康娃娃體W7" panose="040B0709000000000000" pitchFamily="81" charset="-120"/>
                <a:ea typeface="華康娃娃體W7" panose="040B0709000000000000" pitchFamily="81" charset="-120"/>
              </a:rPr>
              <a:t>生命教育起源</a:t>
            </a:r>
          </a:p>
        </p:txBody>
      </p:sp>
    </p:spTree>
    <p:extLst>
      <p:ext uri="{BB962C8B-B14F-4D97-AF65-F5344CB8AC3E}">
        <p14:creationId xmlns:p14="http://schemas.microsoft.com/office/powerpoint/2010/main" val="377648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79512" y="1596489"/>
            <a:ext cx="4896544" cy="5025728"/>
          </a:xfrm>
        </p:spPr>
        <p:txBody>
          <a:bodyPr>
            <a:normAutofit lnSpcReduction="10000"/>
          </a:bodyPr>
          <a:lstStyle/>
          <a:p>
            <a:pPr marL="0" indent="0">
              <a:buNone/>
            </a:pPr>
            <a:endParaRPr lang="en-US" altLang="zh-TW" dirty="0" smtClean="0">
              <a:solidFill>
                <a:schemeClr val="tx1">
                  <a:lumMod val="95000"/>
                  <a:lumOff val="5000"/>
                </a:schemeClr>
              </a:solidFill>
            </a:endParaRPr>
          </a:p>
          <a:p>
            <a:pPr marL="0" indent="0">
              <a:buNone/>
            </a:pPr>
            <a:r>
              <a:rPr lang="zh-TW" altLang="zh-TW" sz="3600" u="sng" dirty="0"/>
              <a:t>孫效</a:t>
            </a:r>
            <a:r>
              <a:rPr lang="zh-TW" altLang="zh-TW" sz="3600" u="sng" dirty="0" smtClean="0"/>
              <a:t>智教授</a:t>
            </a:r>
            <a:r>
              <a:rPr lang="zh-TW" altLang="zh-TW" sz="3600" dirty="0"/>
              <a:t>在普通高級中學</a:t>
            </a:r>
            <a:r>
              <a:rPr lang="en-US" altLang="zh-TW" sz="3600" dirty="0"/>
              <a:t>95</a:t>
            </a:r>
            <a:r>
              <a:rPr lang="zh-TW" altLang="zh-TW" sz="3600" dirty="0"/>
              <a:t>學年度生命教育類科之「生命教育概論」科課程暫行綱要中，將生命教育精簡定義為：「</a:t>
            </a:r>
            <a:r>
              <a:rPr lang="zh-TW" altLang="zh-TW" sz="3600" dirty="0">
                <a:solidFill>
                  <a:srgbClr val="0000FF"/>
                </a:solidFill>
                <a:effectLst>
                  <a:outerShdw blurRad="38100" dist="38100" dir="2700000" algn="tl">
                    <a:srgbClr val="000000">
                      <a:alpha val="43137"/>
                    </a:srgbClr>
                  </a:outerShdw>
                </a:effectLst>
              </a:rPr>
              <a:t>探究生命中最核心議題並引領學生邁向知行合一的教育</a:t>
            </a:r>
            <a:r>
              <a:rPr lang="zh-TW" altLang="zh-TW" sz="3600" dirty="0"/>
              <a:t>」。</a:t>
            </a:r>
            <a:endParaRPr lang="zh-TW" altLang="en-US" sz="3600" dirty="0">
              <a:solidFill>
                <a:schemeClr val="tx1">
                  <a:lumMod val="95000"/>
                  <a:lumOff val="5000"/>
                </a:schemeClr>
              </a:solidFill>
            </a:endParaRPr>
          </a:p>
        </p:txBody>
      </p:sp>
      <p:sp>
        <p:nvSpPr>
          <p:cNvPr id="3" name="標題 2"/>
          <p:cNvSpPr>
            <a:spLocks noGrp="1"/>
          </p:cNvSpPr>
          <p:nvPr>
            <p:ph type="title"/>
          </p:nvPr>
        </p:nvSpPr>
        <p:spPr>
          <a:xfrm>
            <a:off x="452933" y="6648"/>
            <a:ext cx="8229600" cy="1143000"/>
          </a:xfrm>
        </p:spPr>
        <p:txBody>
          <a:bodyPr>
            <a:noAutofit/>
          </a:bodyPr>
          <a:lstStyle/>
          <a:p>
            <a:pPr algn="ctr"/>
            <a:r>
              <a:rPr lang="zh-TW" altLang="en-US" sz="8000" dirty="0" smtClean="0">
                <a:gradFill>
                  <a:gsLst>
                    <a:gs pos="0">
                      <a:srgbClr val="FBEAC7"/>
                    </a:gs>
                    <a:gs pos="17999">
                      <a:srgbClr val="FEE7F2"/>
                    </a:gs>
                    <a:gs pos="36000">
                      <a:srgbClr val="FFFF00"/>
                    </a:gs>
                    <a:gs pos="61000">
                      <a:srgbClr val="FBA97D"/>
                    </a:gs>
                    <a:gs pos="82001">
                      <a:srgbClr val="FBD49C"/>
                    </a:gs>
                    <a:gs pos="100000">
                      <a:srgbClr val="FEE7F2"/>
                    </a:gs>
                  </a:gsLst>
                  <a:lin ang="5400000" scaled="0"/>
                </a:gradFill>
                <a:latin typeface="華康兒風體W4(P)" panose="020F0400000000000000" pitchFamily="34" charset="-120"/>
                <a:ea typeface="華康兒風體W4(P)" panose="020F0400000000000000" pitchFamily="34" charset="-120"/>
              </a:rPr>
              <a:t>生命</a:t>
            </a:r>
            <a:r>
              <a:rPr lang="zh-TW" altLang="en-US" sz="8000" dirty="0">
                <a:gradFill>
                  <a:gsLst>
                    <a:gs pos="0">
                      <a:srgbClr val="FBEAC7"/>
                    </a:gs>
                    <a:gs pos="17999">
                      <a:srgbClr val="FEE7F2"/>
                    </a:gs>
                    <a:gs pos="36000">
                      <a:srgbClr val="FFFF00"/>
                    </a:gs>
                    <a:gs pos="61000">
                      <a:srgbClr val="FBA97D"/>
                    </a:gs>
                    <a:gs pos="82001">
                      <a:srgbClr val="FBD49C"/>
                    </a:gs>
                    <a:gs pos="100000">
                      <a:srgbClr val="FEE7F2"/>
                    </a:gs>
                  </a:gsLst>
                  <a:lin ang="5400000" scaled="0"/>
                </a:gradFill>
                <a:latin typeface="華康兒風體W4(P)" panose="020F0400000000000000" pitchFamily="34" charset="-120"/>
                <a:ea typeface="華康兒風體W4(P)" panose="020F0400000000000000" pitchFamily="34" charset="-120"/>
              </a:rPr>
              <a:t>教育的定義</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1714" y="1700808"/>
            <a:ext cx="3210190" cy="485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681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1844824"/>
            <a:ext cx="5256584" cy="4626547"/>
          </a:xfrm>
        </p:spPr>
        <p:txBody>
          <a:bodyPr>
            <a:noAutofit/>
          </a:bodyPr>
          <a:lstStyle/>
          <a:p>
            <a:pPr marL="0" indent="0">
              <a:buNone/>
            </a:pPr>
            <a:r>
              <a:rPr lang="zh-TW" altLang="zh-TW" sz="3600" dirty="0"/>
              <a:t>以</a:t>
            </a:r>
            <a:r>
              <a:rPr lang="zh-TW" altLang="zh-TW" sz="3600" dirty="0">
                <a:solidFill>
                  <a:srgbClr val="C00000"/>
                </a:solidFill>
                <a:effectLst>
                  <a:outerShdw blurRad="38100" dist="38100" dir="2700000" algn="tl">
                    <a:srgbClr val="000000">
                      <a:alpha val="43137"/>
                    </a:srgbClr>
                  </a:outerShdw>
                </a:effectLst>
              </a:rPr>
              <a:t>靈性</a:t>
            </a:r>
            <a:r>
              <a:rPr lang="zh-TW" altLang="zh-TW" sz="3600" dirty="0"/>
              <a:t>為出發點，進而探討生命教育的定義，就能區格生命的教育的廣度與深度</a:t>
            </a:r>
            <a:r>
              <a:rPr lang="zh-TW" altLang="zh-TW" sz="3600" dirty="0" smtClean="0"/>
              <a:t>。</a:t>
            </a:r>
            <a:endParaRPr lang="en-US" altLang="zh-TW" sz="3600" dirty="0" smtClean="0"/>
          </a:p>
          <a:p>
            <a:pPr marL="0" indent="0">
              <a:buNone/>
            </a:pPr>
            <a:r>
              <a:rPr lang="zh-TW" altLang="zh-TW" sz="3600" dirty="0" smtClean="0">
                <a:solidFill>
                  <a:schemeClr val="tx1">
                    <a:lumMod val="95000"/>
                    <a:lumOff val="5000"/>
                  </a:schemeClr>
                </a:solidFill>
              </a:rPr>
              <a:t>生命</a:t>
            </a:r>
            <a:r>
              <a:rPr lang="zh-TW" altLang="zh-TW" sz="3600" dirty="0">
                <a:solidFill>
                  <a:schemeClr val="tx1">
                    <a:lumMod val="95000"/>
                    <a:lumOff val="5000"/>
                  </a:schemeClr>
                </a:solidFill>
              </a:rPr>
              <a:t>教育非</a:t>
            </a:r>
            <a:r>
              <a:rPr lang="zh-TW" altLang="zh-TW" sz="3600" dirty="0">
                <a:solidFill>
                  <a:srgbClr val="C00000"/>
                </a:solidFill>
                <a:effectLst>
                  <a:outerShdw blurRad="38100" dist="38100" dir="2700000" algn="tl">
                    <a:srgbClr val="000000">
                      <a:alpha val="43137"/>
                    </a:srgbClr>
                  </a:outerShdw>
                </a:effectLst>
              </a:rPr>
              <a:t>「品格教育或是品德教育</a:t>
            </a:r>
            <a:r>
              <a:rPr lang="zh-TW" altLang="zh-TW" sz="3600" dirty="0" smtClean="0">
                <a:solidFill>
                  <a:srgbClr val="C00000"/>
                </a:solidFill>
                <a:effectLst>
                  <a:outerShdw blurRad="38100" dist="38100" dir="2700000" algn="tl">
                    <a:srgbClr val="000000">
                      <a:alpha val="43137"/>
                    </a:srgbClr>
                  </a:outerShdw>
                </a:effectLst>
              </a:rPr>
              <a:t>」</a:t>
            </a:r>
            <a:r>
              <a:rPr lang="zh-TW" altLang="en-US" sz="3600" dirty="0" smtClean="0"/>
              <a:t>。</a:t>
            </a:r>
            <a:endParaRPr lang="en-US" altLang="zh-TW" sz="3600" dirty="0" smtClean="0"/>
          </a:p>
          <a:p>
            <a:pPr marL="0" indent="0">
              <a:buNone/>
            </a:pPr>
            <a:r>
              <a:rPr lang="zh-TW" altLang="zh-TW" sz="3600" dirty="0" smtClean="0"/>
              <a:t>生命</a:t>
            </a:r>
            <a:r>
              <a:rPr lang="zh-TW" altLang="zh-TW" sz="3600" dirty="0"/>
              <a:t>教育應該是</a:t>
            </a:r>
            <a:r>
              <a:rPr lang="zh-TW" altLang="zh-TW" sz="3600" dirty="0">
                <a:solidFill>
                  <a:srgbClr val="0000FF"/>
                </a:solidFill>
                <a:effectLst>
                  <a:outerShdw blurRad="38100" dist="38100" dir="2700000" algn="tl">
                    <a:srgbClr val="000000">
                      <a:alpha val="43137"/>
                    </a:srgbClr>
                  </a:outerShdw>
                </a:effectLst>
              </a:rPr>
              <a:t>「追求平安、永恆歸宿的一場學問」</a:t>
            </a:r>
            <a:endParaRPr lang="zh-TW" altLang="en-US" sz="3600" dirty="0">
              <a:solidFill>
                <a:srgbClr val="0000FF"/>
              </a:solidFill>
              <a:effectLst>
                <a:outerShdw blurRad="38100" dist="38100" dir="2700000" algn="tl">
                  <a:srgbClr val="000000">
                    <a:alpha val="43137"/>
                  </a:srgbClr>
                </a:outerShdw>
              </a:effectLst>
            </a:endParaRPr>
          </a:p>
        </p:txBody>
      </p:sp>
      <p:sp>
        <p:nvSpPr>
          <p:cNvPr id="3" name="標題 2"/>
          <p:cNvSpPr>
            <a:spLocks noGrp="1"/>
          </p:cNvSpPr>
          <p:nvPr>
            <p:ph type="title"/>
          </p:nvPr>
        </p:nvSpPr>
        <p:spPr/>
        <p:txBody>
          <a:bodyPr>
            <a:noAutofit/>
          </a:bodyPr>
          <a:lstStyle/>
          <a:p>
            <a:pPr algn="ctr"/>
            <a:r>
              <a:rPr lang="zh-TW" altLang="en-US" sz="8000" dirty="0" smtClean="0">
                <a:gradFill>
                  <a:gsLst>
                    <a:gs pos="51000">
                      <a:srgbClr val="F6F194"/>
                    </a:gs>
                    <a:gs pos="0">
                      <a:srgbClr val="5E9EFF"/>
                    </a:gs>
                    <a:gs pos="0">
                      <a:srgbClr val="85C2FF"/>
                    </a:gs>
                    <a:gs pos="100000">
                      <a:srgbClr val="C4D6EB"/>
                    </a:gs>
                    <a:gs pos="80000">
                      <a:srgbClr val="FFEBFA"/>
                    </a:gs>
                  </a:gsLst>
                  <a:lin ang="16200000" scaled="0"/>
                </a:gradFill>
                <a:latin typeface="華康娃娃體W7" panose="040B0709000000000000" pitchFamily="81" charset="-120"/>
                <a:ea typeface="華康娃娃體W7" panose="040B0709000000000000" pitchFamily="81" charset="-120"/>
              </a:rPr>
              <a:t>生命教育的定義</a:t>
            </a:r>
            <a:endParaRPr lang="zh-TW" altLang="en-US" sz="8000" dirty="0">
              <a:gradFill>
                <a:gsLst>
                  <a:gs pos="51000">
                    <a:srgbClr val="F6F194"/>
                  </a:gs>
                  <a:gs pos="0">
                    <a:srgbClr val="5E9EFF"/>
                  </a:gs>
                  <a:gs pos="0">
                    <a:srgbClr val="85C2FF"/>
                  </a:gs>
                  <a:gs pos="100000">
                    <a:srgbClr val="C4D6EB"/>
                  </a:gs>
                  <a:gs pos="80000">
                    <a:srgbClr val="FFEBFA"/>
                  </a:gs>
                </a:gsLst>
                <a:lin ang="16200000" scaled="0"/>
              </a:gradFill>
              <a:latin typeface="華康娃娃體W7" panose="040B0709000000000000" pitchFamily="81" charset="-120"/>
              <a:ea typeface="華康娃娃體W7" panose="040B0709000000000000" pitchFamily="81" charset="-12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7829" y="2276872"/>
            <a:ext cx="3548661" cy="3264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06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1934111"/>
            <a:ext cx="4176464" cy="4626547"/>
          </a:xfrm>
        </p:spPr>
        <p:txBody>
          <a:bodyPr>
            <a:normAutofit/>
          </a:bodyPr>
          <a:lstStyle/>
          <a:p>
            <a:pPr marL="0" indent="0">
              <a:buNone/>
            </a:pPr>
            <a:r>
              <a:rPr lang="en-US" altLang="zh-TW" sz="4800" dirty="0"/>
              <a:t/>
            </a:r>
            <a:br>
              <a:rPr lang="en-US" altLang="zh-TW" sz="4800" dirty="0"/>
            </a:br>
            <a:endParaRPr lang="zh-TW" altLang="en-US" dirty="0"/>
          </a:p>
        </p:txBody>
      </p:sp>
      <p:sp>
        <p:nvSpPr>
          <p:cNvPr id="4" name="矩形 3"/>
          <p:cNvSpPr/>
          <p:nvPr/>
        </p:nvSpPr>
        <p:spPr>
          <a:xfrm>
            <a:off x="31090" y="0"/>
            <a:ext cx="9145018" cy="8094524"/>
          </a:xfrm>
          <a:prstGeom prst="rect">
            <a:avLst/>
          </a:prstGeom>
        </p:spPr>
        <p:txBody>
          <a:bodyPr wrap="square">
            <a:spAutoFit/>
          </a:bodyPr>
          <a:lstStyle/>
          <a:p>
            <a:r>
              <a:rPr lang="zh-TW" altLang="zh-TW" sz="3200" dirty="0"/>
              <a:t>「生命教育是探究生命最核心議題並引導學生邁向知行合一的教育</a:t>
            </a:r>
            <a:r>
              <a:rPr lang="zh-TW" altLang="zh-TW" sz="3200" dirty="0" smtClean="0"/>
              <a:t>；</a:t>
            </a:r>
            <a:endParaRPr lang="en-US" altLang="zh-TW" sz="3200" dirty="0" smtClean="0"/>
          </a:p>
          <a:p>
            <a:pPr marL="457200" indent="-457200">
              <a:buFont typeface="Wingdings" panose="05000000000000000000" pitchFamily="2" charset="2"/>
              <a:buChar char="l"/>
            </a:pPr>
            <a:r>
              <a:rPr lang="zh-TW" altLang="zh-TW" sz="3200" dirty="0" smtClean="0"/>
              <a:t>其</a:t>
            </a:r>
            <a:r>
              <a:rPr lang="zh-TW" altLang="zh-TW" sz="3200" dirty="0"/>
              <a:t>課程理念與實踐形式，包括正式、非正式與潛在課程的薰陶</a:t>
            </a:r>
            <a:r>
              <a:rPr lang="zh-TW" altLang="zh-TW" sz="3200" dirty="0" smtClean="0"/>
              <a:t>；</a:t>
            </a:r>
            <a:endParaRPr lang="en-US" altLang="zh-TW" sz="3200" dirty="0" smtClean="0"/>
          </a:p>
          <a:p>
            <a:pPr marL="457200" indent="-457200">
              <a:buFont typeface="Wingdings" panose="05000000000000000000" pitchFamily="2" charset="2"/>
              <a:buChar char="l"/>
            </a:pPr>
            <a:r>
              <a:rPr lang="zh-TW" altLang="zh-TW" sz="3200" dirty="0" smtClean="0"/>
              <a:t>課程</a:t>
            </a:r>
            <a:r>
              <a:rPr lang="zh-TW" altLang="zh-TW" sz="3200" dirty="0"/>
              <a:t>展開的面向包括：人與自己、人與他人、人與社會、人與環境、人與自然、乃至人與宇宙的關係之聯繫與建構；課程目標包括認知、情意、行為與價值等層面</a:t>
            </a:r>
            <a:r>
              <a:rPr lang="zh-TW" altLang="zh-TW" sz="3200" dirty="0" smtClean="0"/>
              <a:t>；</a:t>
            </a:r>
            <a:endParaRPr lang="en-US" altLang="zh-TW" sz="3200" dirty="0" smtClean="0"/>
          </a:p>
          <a:p>
            <a:pPr marL="457200" indent="-457200">
              <a:buFont typeface="Wingdings" panose="05000000000000000000" pitchFamily="2" charset="2"/>
              <a:buChar char="l"/>
            </a:pPr>
            <a:r>
              <a:rPr lang="zh-TW" altLang="zh-TW" sz="3200" dirty="0" smtClean="0"/>
              <a:t>實踐</a:t>
            </a:r>
            <a:r>
              <a:rPr lang="zh-TW" altLang="zh-TW" sz="3200" dirty="0"/>
              <a:t>方式特別強調關懷的情操與實踐的行動，尤其是各種體驗活動與服務學習，期使生命感動生命、生命帶動生命</a:t>
            </a:r>
            <a:r>
              <a:rPr lang="zh-TW" altLang="zh-TW" sz="3200" dirty="0" smtClean="0"/>
              <a:t>；</a:t>
            </a:r>
            <a:endParaRPr lang="en-US" altLang="zh-TW" sz="3200" dirty="0" smtClean="0"/>
          </a:p>
          <a:p>
            <a:pPr marL="457200" indent="-457200">
              <a:buFont typeface="Wingdings" panose="05000000000000000000" pitchFamily="2" charset="2"/>
              <a:buChar char="l"/>
            </a:pPr>
            <a:r>
              <a:rPr lang="zh-TW" altLang="zh-TW" sz="3200" dirty="0" smtClean="0"/>
              <a:t>期許</a:t>
            </a:r>
            <a:r>
              <a:rPr lang="zh-TW" altLang="zh-TW" sz="3200" dirty="0"/>
              <a:t>吾人的生命能達致全人的開展、展現生命的意義與價值，進而希望整個生存的環境也是一個有機的、整體生命觀的發展」</a:t>
            </a:r>
          </a:p>
          <a:p>
            <a:r>
              <a:rPr lang="en-US" altLang="zh-TW" sz="3600" dirty="0"/>
              <a:t/>
            </a:r>
            <a:br>
              <a:rPr lang="en-US" altLang="zh-TW" sz="3600" dirty="0"/>
            </a:br>
            <a:endParaRPr lang="zh-TW" altLang="en-US" sz="3600" dirty="0"/>
          </a:p>
        </p:txBody>
      </p:sp>
    </p:spTree>
    <p:extLst>
      <p:ext uri="{BB962C8B-B14F-4D97-AF65-F5344CB8AC3E}">
        <p14:creationId xmlns:p14="http://schemas.microsoft.com/office/powerpoint/2010/main" val="892617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1916832"/>
            <a:ext cx="8229600" cy="4626547"/>
          </a:xfrm>
        </p:spPr>
        <p:txBody>
          <a:bodyPr>
            <a:noAutofit/>
          </a:bodyPr>
          <a:lstStyle/>
          <a:p>
            <a:r>
              <a:rPr lang="zh-TW" altLang="zh-TW" sz="8800" dirty="0"/>
              <a:t>生命</a:t>
            </a:r>
            <a:r>
              <a:rPr lang="zh-TW" altLang="zh-TW" sz="8800" dirty="0" smtClean="0"/>
              <a:t>教育</a:t>
            </a:r>
            <a:endParaRPr lang="en-US" altLang="zh-TW" sz="8800" dirty="0" smtClean="0"/>
          </a:p>
          <a:p>
            <a:r>
              <a:rPr lang="zh-TW" altLang="zh-TW" sz="8800" dirty="0" smtClean="0"/>
              <a:t>生存教育</a:t>
            </a:r>
            <a:endParaRPr lang="en-US" altLang="zh-TW" sz="8800" dirty="0" smtClean="0"/>
          </a:p>
          <a:p>
            <a:r>
              <a:rPr lang="zh-TW" altLang="zh-TW" sz="8800" dirty="0" smtClean="0"/>
              <a:t>生活</a:t>
            </a:r>
            <a:r>
              <a:rPr lang="zh-TW" altLang="zh-TW" sz="8800" dirty="0"/>
              <a:t>教育</a:t>
            </a:r>
            <a:endParaRPr lang="zh-TW" altLang="en-US" sz="8800" dirty="0"/>
          </a:p>
        </p:txBody>
      </p:sp>
      <p:sp>
        <p:nvSpPr>
          <p:cNvPr id="3" name="標題 2"/>
          <p:cNvSpPr>
            <a:spLocks noGrp="1"/>
          </p:cNvSpPr>
          <p:nvPr>
            <p:ph type="title"/>
          </p:nvPr>
        </p:nvSpPr>
        <p:spPr/>
        <p:txBody>
          <a:bodyPr>
            <a:normAutofit/>
          </a:bodyPr>
          <a:lstStyle/>
          <a:p>
            <a:pPr algn="ctr"/>
            <a:r>
              <a:rPr lang="zh-TW" altLang="en-US" sz="6600" dirty="0" smtClean="0">
                <a:solidFill>
                  <a:srgbClr val="0000FF"/>
                </a:solidFill>
                <a:effectLst/>
              </a:rPr>
              <a:t>中國</a:t>
            </a:r>
            <a:r>
              <a:rPr lang="zh-TW" altLang="zh-TW" sz="6600" dirty="0" smtClean="0">
                <a:solidFill>
                  <a:srgbClr val="0000FF"/>
                </a:solidFill>
                <a:effectLst/>
              </a:rPr>
              <a:t>《</a:t>
            </a:r>
            <a:r>
              <a:rPr lang="zh-TW" altLang="en-US" sz="6600" dirty="0">
                <a:solidFill>
                  <a:srgbClr val="0000FF"/>
                </a:solidFill>
                <a:effectLst/>
              </a:rPr>
              <a:t>三</a:t>
            </a:r>
            <a:r>
              <a:rPr lang="zh-TW" altLang="en-US" sz="6600" dirty="0" smtClean="0">
                <a:solidFill>
                  <a:srgbClr val="0000FF"/>
                </a:solidFill>
                <a:effectLst/>
              </a:rPr>
              <a:t>生教育</a:t>
            </a:r>
            <a:r>
              <a:rPr lang="zh-TW" altLang="zh-TW" sz="6600" dirty="0" smtClean="0">
                <a:solidFill>
                  <a:srgbClr val="0000FF"/>
                </a:solidFill>
                <a:effectLst/>
              </a:rPr>
              <a:t>》</a:t>
            </a:r>
            <a:endParaRPr lang="zh-TW" altLang="en-US" sz="6600" dirty="0">
              <a:solidFill>
                <a:srgbClr val="0000FF"/>
              </a:solidFill>
            </a:endParaRPr>
          </a:p>
        </p:txBody>
      </p:sp>
    </p:spTree>
    <p:extLst>
      <p:ext uri="{BB962C8B-B14F-4D97-AF65-F5344CB8AC3E}">
        <p14:creationId xmlns:p14="http://schemas.microsoft.com/office/powerpoint/2010/main" val="324865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99616"/>
            <a:ext cx="8435280" cy="5529784"/>
          </a:xfrm>
        </p:spPr>
        <p:txBody>
          <a:bodyPr>
            <a:normAutofit fontScale="92500" lnSpcReduction="20000"/>
          </a:bodyPr>
          <a:lstStyle/>
          <a:p>
            <a:pPr marL="0" indent="0">
              <a:buNone/>
            </a:pPr>
            <a:r>
              <a:rPr lang="zh-TW" altLang="zh-TW" dirty="0"/>
              <a:t>現實上或功能上，基督信仰當然有多種類型的教育，如聖經教育、神學教育、生活教育、兒童教育、成人教育、婚姻教育、家庭教育、藝術教育等等，但實質上這些教育都連結在一起而不可分，它們都必然關乎我們的生命，而「生命」正是基督信仰的核心所在：整本聖經都在教訓上帝的子民、兒女不要選擇死亡（〈創世記</a:t>
            </a:r>
            <a:r>
              <a:rPr lang="en-US" altLang="zh-TW" dirty="0"/>
              <a:t>2:16-17</a:t>
            </a:r>
            <a:r>
              <a:rPr lang="zh-TW" altLang="zh-TW" dirty="0"/>
              <a:t>〉），而當選擇生命（〈申命記</a:t>
            </a:r>
            <a:r>
              <a:rPr lang="en-US" altLang="zh-TW" dirty="0"/>
              <a:t>30:19-20</a:t>
            </a:r>
            <a:r>
              <a:rPr lang="zh-TW" altLang="zh-TW" dirty="0"/>
              <a:t>，</a:t>
            </a:r>
            <a:r>
              <a:rPr lang="en-US" altLang="zh-TW" dirty="0"/>
              <a:t>32:46-47</a:t>
            </a:r>
            <a:r>
              <a:rPr lang="zh-TW" altLang="zh-TW" dirty="0"/>
              <a:t>〉），要追求永生以及永恆的福氣、恩典、榮耀（以弗所書</a:t>
            </a:r>
            <a:r>
              <a:rPr lang="en-US" altLang="zh-TW" dirty="0"/>
              <a:t>1:3</a:t>
            </a:r>
            <a:r>
              <a:rPr lang="zh-TW" altLang="zh-TW" dirty="0"/>
              <a:t>；彼得前書</a:t>
            </a:r>
            <a:r>
              <a:rPr lang="en-US" altLang="zh-TW" dirty="0"/>
              <a:t>1:4</a:t>
            </a:r>
            <a:r>
              <a:rPr lang="zh-TW" altLang="zh-TW" dirty="0"/>
              <a:t>〉）；象徵永恆生命的「生命樹」貫穿創造之始與歷史之末（〈創世記</a:t>
            </a:r>
            <a:r>
              <a:rPr lang="en-US" altLang="zh-TW" dirty="0"/>
              <a:t>2:9</a:t>
            </a:r>
            <a:r>
              <a:rPr lang="zh-TW" altLang="zh-TW" dirty="0"/>
              <a:t>；啟示錄</a:t>
            </a:r>
            <a:r>
              <a:rPr lang="en-US" altLang="zh-TW" dirty="0"/>
              <a:t>22:2,14,1</a:t>
            </a:r>
            <a:r>
              <a:rPr lang="zh-TW" altLang="zh-TW" dirty="0"/>
              <a:t>〉）。就此而言，生命教育不是基督信仰許多教育中的一種，而就是基督信仰本身。</a:t>
            </a:r>
          </a:p>
          <a:p>
            <a:endParaRPr lang="zh-TW" altLang="en-US" dirty="0"/>
          </a:p>
        </p:txBody>
      </p:sp>
      <p:sp>
        <p:nvSpPr>
          <p:cNvPr id="3" name="標題 2"/>
          <p:cNvSpPr>
            <a:spLocks noGrp="1"/>
          </p:cNvSpPr>
          <p:nvPr>
            <p:ph type="title"/>
          </p:nvPr>
        </p:nvSpPr>
        <p:spPr>
          <a:xfrm>
            <a:off x="0" y="152400"/>
            <a:ext cx="8686800" cy="1143000"/>
          </a:xfrm>
        </p:spPr>
        <p:txBody>
          <a:bodyPr>
            <a:noAutofit/>
          </a:bodyPr>
          <a:lstStyle/>
          <a:p>
            <a:pPr algn="ctr"/>
            <a:r>
              <a:rPr lang="zh-TW" altLang="en-US" sz="5400" dirty="0" smtClean="0">
                <a:solidFill>
                  <a:srgbClr val="FFFF00"/>
                </a:solidFill>
              </a:rPr>
              <a:t>基督宗教宗教＝生命教育</a:t>
            </a:r>
            <a:endParaRPr lang="zh-TW" altLang="en-US" sz="5400" dirty="0">
              <a:solidFill>
                <a:srgbClr val="FFFF00"/>
              </a:solidFill>
            </a:endParaRPr>
          </a:p>
        </p:txBody>
      </p:sp>
    </p:spTree>
    <p:extLst>
      <p:ext uri="{BB962C8B-B14F-4D97-AF65-F5344CB8AC3E}">
        <p14:creationId xmlns:p14="http://schemas.microsoft.com/office/powerpoint/2010/main" val="421661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1484784"/>
            <a:ext cx="8496944" cy="5472608"/>
          </a:xfrm>
        </p:spPr>
        <p:txBody>
          <a:bodyPr>
            <a:normAutofit fontScale="92500" lnSpcReduction="20000"/>
          </a:bodyPr>
          <a:lstStyle/>
          <a:p>
            <a:pPr marL="0" indent="0">
              <a:buNone/>
            </a:pPr>
            <a:r>
              <a:rPr lang="zh-TW" altLang="en-US" dirty="0" smtClean="0"/>
              <a:t>　　</a:t>
            </a:r>
            <a:r>
              <a:rPr lang="zh-TW" altLang="zh-TW" dirty="0" smtClean="0"/>
              <a:t>聖經</a:t>
            </a:r>
            <a:r>
              <a:rPr lang="zh-TW" altLang="zh-TW" dirty="0"/>
              <a:t>〈傳道書</a:t>
            </a:r>
            <a:r>
              <a:rPr lang="en-US" altLang="zh-TW" dirty="0"/>
              <a:t>1:2-11</a:t>
            </a:r>
            <a:r>
              <a:rPr lang="zh-TW" altLang="zh-TW" dirty="0"/>
              <a:t>〉「</a:t>
            </a:r>
            <a:r>
              <a:rPr lang="zh-TW" altLang="zh-TW" dirty="0">
                <a:solidFill>
                  <a:srgbClr val="C00000"/>
                </a:solidFill>
              </a:rPr>
              <a:t>虛空的虛空，虛空的虛空，凡事都是虛空。人一切的勞碌，就是他在日光之下的勞碌，有甚麼益處呢</a:t>
            </a:r>
            <a:r>
              <a:rPr lang="zh-TW" altLang="zh-TW" dirty="0" smtClean="0">
                <a:solidFill>
                  <a:srgbClr val="C00000"/>
                </a:solidFill>
              </a:rPr>
              <a:t>？</a:t>
            </a:r>
            <a:endParaRPr lang="en-US" altLang="zh-TW" dirty="0" smtClean="0">
              <a:solidFill>
                <a:srgbClr val="C00000"/>
              </a:solidFill>
            </a:endParaRPr>
          </a:p>
          <a:p>
            <a:pPr marL="0" indent="0">
              <a:buNone/>
            </a:pPr>
            <a:r>
              <a:rPr lang="zh-TW" altLang="en-US" dirty="0" smtClean="0"/>
              <a:t>　　</a:t>
            </a:r>
            <a:r>
              <a:rPr lang="zh-TW" altLang="zh-TW" dirty="0" smtClean="0"/>
              <a:t>一代</a:t>
            </a:r>
            <a:r>
              <a:rPr lang="zh-TW" altLang="zh-TW" dirty="0"/>
              <a:t>過去，一代又來，地卻永遠長存。日頭出來，日頭落下，急歸所出之地。風往南颳，又向北轉，不住地旋轉，而且返回轉行原道。江河都往海裏流，海卻不滿；江河從何處流，仍歸還何處。萬事令人厭煩，人不能說盡。眼看，看不飽；耳聽，聽不足。已有的事後必再有；已行的事後必再行</a:t>
            </a:r>
            <a:r>
              <a:rPr lang="zh-TW" altLang="zh-TW" dirty="0" smtClean="0"/>
              <a:t>。</a:t>
            </a:r>
            <a:endParaRPr lang="en-US" altLang="zh-TW" dirty="0" smtClean="0"/>
          </a:p>
          <a:p>
            <a:pPr marL="0" indent="0">
              <a:buNone/>
            </a:pPr>
            <a:r>
              <a:rPr lang="zh-TW" altLang="en-US" dirty="0" smtClean="0">
                <a:solidFill>
                  <a:srgbClr val="C00000"/>
                </a:solidFill>
              </a:rPr>
              <a:t>　　</a:t>
            </a:r>
            <a:r>
              <a:rPr lang="zh-TW" altLang="zh-TW" dirty="0" smtClean="0">
                <a:solidFill>
                  <a:srgbClr val="C00000"/>
                </a:solidFill>
              </a:rPr>
              <a:t>日光</a:t>
            </a:r>
            <a:r>
              <a:rPr lang="zh-TW" altLang="zh-TW" dirty="0">
                <a:solidFill>
                  <a:srgbClr val="C00000"/>
                </a:solidFill>
              </a:rPr>
              <a:t>之下並無新事。豈有一件事人能指著說這是新的？哪知，在我們以前的世代早已有了。已過的世代，無人記念；將來的世代，後來的人也不記念。</a:t>
            </a:r>
            <a:r>
              <a:rPr lang="zh-TW" altLang="zh-TW" dirty="0"/>
              <a:t>」</a:t>
            </a:r>
          </a:p>
          <a:p>
            <a:endParaRPr lang="zh-TW" altLang="en-US" dirty="0"/>
          </a:p>
        </p:txBody>
      </p:sp>
      <p:sp>
        <p:nvSpPr>
          <p:cNvPr id="3" name="標題 2"/>
          <p:cNvSpPr>
            <a:spLocks noGrp="1"/>
          </p:cNvSpPr>
          <p:nvPr>
            <p:ph type="title"/>
          </p:nvPr>
        </p:nvSpPr>
        <p:spPr/>
        <p:txBody>
          <a:bodyPr>
            <a:noAutofit/>
          </a:bodyPr>
          <a:lstStyle/>
          <a:p>
            <a:pPr algn="ctr"/>
            <a:r>
              <a:rPr lang="zh-TW" altLang="zh-TW" sz="7200" dirty="0">
                <a:solidFill>
                  <a:srgbClr val="0000FF"/>
                </a:solidFill>
                <a:effectLst/>
              </a:rPr>
              <a:t>生命教育相關</a:t>
            </a:r>
            <a:r>
              <a:rPr lang="zh-TW" altLang="zh-TW" sz="7200" dirty="0" smtClean="0">
                <a:solidFill>
                  <a:srgbClr val="0000FF"/>
                </a:solidFill>
                <a:effectLst/>
              </a:rPr>
              <a:t>概念</a:t>
            </a:r>
            <a:endParaRPr lang="zh-TW" altLang="en-US" sz="7200" dirty="0">
              <a:solidFill>
                <a:srgbClr val="0000FF"/>
              </a:solidFill>
            </a:endParaRPr>
          </a:p>
        </p:txBody>
      </p:sp>
    </p:spTree>
    <p:extLst>
      <p:ext uri="{BB962C8B-B14F-4D97-AF65-F5344CB8AC3E}">
        <p14:creationId xmlns:p14="http://schemas.microsoft.com/office/powerpoint/2010/main" val="121799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p:cNvSpPr>
            <a:spLocks noGrp="1"/>
          </p:cNvSpPr>
          <p:nvPr>
            <p:ph type="title"/>
          </p:nvPr>
        </p:nvSpPr>
        <p:spPr>
          <a:xfrm>
            <a:off x="395536" y="2204864"/>
            <a:ext cx="8035803" cy="1081404"/>
          </a:xfrm>
        </p:spPr>
        <p:txBody>
          <a:bodyPr vert="horz" lIns="91440" tIns="45720" rIns="91440" bIns="45720" rtlCol="0" anchor="ctr">
            <a:noAutofit/>
          </a:bodyPr>
          <a:lstStyle/>
          <a:p>
            <a:pPr algn="ctr"/>
            <a:r>
              <a:rPr lang="zh-TW" altLang="en-US" sz="8800" spc="600" dirty="0" smtClean="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rPr>
              <a:t>世界美麗</a:t>
            </a:r>
            <a:r>
              <a:rPr lang="zh-TW" altLang="en-US" sz="8800" spc="600" dirty="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rPr>
              <a:t>與最恐怖</a:t>
            </a:r>
            <a:r>
              <a:rPr lang="zh-TW" altLang="en-US" sz="8800" spc="600" dirty="0" smtClean="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rPr>
              <a:t>風景是</a:t>
            </a:r>
            <a:r>
              <a:rPr lang="en-US" altLang="zh-TW" sz="8800" spc="600" dirty="0" smtClean="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rPr>
              <a:t>____</a:t>
            </a:r>
            <a:endParaRPr lang="zh-TW" altLang="en-US" sz="8800" spc="600" dirty="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endParaRPr>
          </a:p>
        </p:txBody>
      </p:sp>
    </p:spTree>
    <p:extLst>
      <p:ext uri="{BB962C8B-B14F-4D97-AF65-F5344CB8AC3E}">
        <p14:creationId xmlns:p14="http://schemas.microsoft.com/office/powerpoint/2010/main" val="2397918197"/>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ctr"/>
            <a:r>
              <a:rPr lang="zh-TW" altLang="en-US" sz="7200" dirty="0" smtClean="0">
                <a:solidFill>
                  <a:srgbClr val="7030A0"/>
                </a:solidFill>
                <a:effectLst>
                  <a:outerShdw blurRad="38100" dist="38100" dir="2700000" algn="tl">
                    <a:srgbClr val="000000">
                      <a:alpha val="43137"/>
                    </a:srgbClr>
                  </a:outerShdw>
                </a:effectLst>
              </a:rPr>
              <a:t>如何參</a:t>
            </a:r>
            <a:r>
              <a:rPr lang="zh-TW" altLang="en-US" sz="7200" dirty="0">
                <a:solidFill>
                  <a:srgbClr val="7030A0"/>
                </a:solidFill>
                <a:effectLst>
                  <a:outerShdw blurRad="38100" dist="38100" dir="2700000" algn="tl">
                    <a:srgbClr val="000000">
                      <a:alpha val="43137"/>
                    </a:srgbClr>
                  </a:outerShdw>
                </a:effectLst>
              </a:rPr>
              <a:t>透</a:t>
            </a:r>
            <a:r>
              <a:rPr lang="zh-TW" altLang="en-US" sz="7200" dirty="0" smtClean="0">
                <a:solidFill>
                  <a:srgbClr val="7030A0"/>
                </a:solidFill>
                <a:effectLst>
                  <a:outerShdw blurRad="38100" dist="38100" dir="2700000" algn="tl">
                    <a:srgbClr val="000000">
                      <a:alpha val="43137"/>
                    </a:srgbClr>
                  </a:outerShdw>
                </a:effectLst>
              </a:rPr>
              <a:t>一切</a:t>
            </a:r>
            <a:r>
              <a:rPr lang="zh-TW" altLang="en-US" sz="7200" dirty="0">
                <a:solidFill>
                  <a:srgbClr val="7030A0"/>
                </a:solidFill>
                <a:effectLst>
                  <a:outerShdw blurRad="38100" dist="38100" dir="2700000" algn="tl">
                    <a:srgbClr val="000000">
                      <a:alpha val="43137"/>
                    </a:srgbClr>
                  </a:outerShdw>
                </a:effectLst>
              </a:rPr>
              <a:t> </a:t>
            </a:r>
            <a:r>
              <a:rPr lang="en-US" altLang="zh-TW" sz="7200" dirty="0" smtClean="0">
                <a:solidFill>
                  <a:srgbClr val="7030A0"/>
                </a:solidFill>
                <a:effectLst>
                  <a:outerShdw blurRad="38100" dist="38100" dir="2700000" algn="tl">
                    <a:srgbClr val="000000">
                      <a:alpha val="43137"/>
                    </a:srgbClr>
                  </a:outerShdw>
                </a:effectLst>
              </a:rPr>
              <a:t>!</a:t>
            </a:r>
            <a:endParaRPr lang="zh-TW" altLang="en-US" sz="7200" dirty="0">
              <a:solidFill>
                <a:srgbClr val="7030A0"/>
              </a:solidFill>
              <a:effectLst>
                <a:outerShdw blurRad="38100" dist="38100" dir="2700000" algn="tl">
                  <a:srgbClr val="000000">
                    <a:alpha val="43137"/>
                  </a:srgbClr>
                </a:outerShdw>
              </a:effectLst>
            </a:endParaRPr>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332"/>
          <a:stretch/>
        </p:blipFill>
        <p:spPr bwMode="auto">
          <a:xfrm>
            <a:off x="5292080" y="1772816"/>
            <a:ext cx="3555281" cy="479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內容版面配置區 2"/>
          <p:cNvSpPr>
            <a:spLocks noGrp="1"/>
          </p:cNvSpPr>
          <p:nvPr>
            <p:ph idx="1"/>
          </p:nvPr>
        </p:nvSpPr>
        <p:spPr>
          <a:xfrm>
            <a:off x="33879" y="1892181"/>
            <a:ext cx="5112568" cy="4686320"/>
          </a:xfrm>
        </p:spPr>
        <p:txBody>
          <a:bodyPr>
            <a:normAutofit fontScale="77500" lnSpcReduction="20000"/>
          </a:bodyPr>
          <a:lstStyle/>
          <a:p>
            <a:pPr marL="0" indent="0">
              <a:buNone/>
            </a:pPr>
            <a:r>
              <a:rPr lang="zh-TW" altLang="zh-TW" sz="4400" dirty="0" smtClean="0"/>
              <a:t>哲學家</a:t>
            </a:r>
            <a:r>
              <a:rPr lang="zh-TW" altLang="zh-TW" sz="4400" u="sng" dirty="0" smtClean="0"/>
              <a:t>尼采</a:t>
            </a:r>
            <a:r>
              <a:rPr lang="zh-TW" altLang="en-US" sz="4400" dirty="0" smtClean="0"/>
              <a:t>：</a:t>
            </a:r>
            <a:r>
              <a:rPr lang="zh-TW" altLang="zh-TW" sz="4400" dirty="0" smtClean="0"/>
              <a:t>「</a:t>
            </a:r>
            <a:r>
              <a:rPr lang="zh-TW" altLang="zh-TW" sz="4400" dirty="0" smtClean="0">
                <a:solidFill>
                  <a:srgbClr val="C00000"/>
                </a:solidFill>
              </a:rPr>
              <a:t>參透為何，就能迎接任何</a:t>
            </a:r>
            <a:r>
              <a:rPr lang="zh-TW" altLang="zh-TW" sz="4400" dirty="0" smtClean="0"/>
              <a:t>」</a:t>
            </a:r>
            <a:r>
              <a:rPr lang="zh-TW" altLang="zh-TW" sz="4400" dirty="0" smtClean="0">
                <a:solidFill>
                  <a:srgbClr val="0000FF"/>
                </a:solidFill>
              </a:rPr>
              <a:t>（</a:t>
            </a:r>
            <a:r>
              <a:rPr lang="en-US" altLang="zh-TW" sz="4400" dirty="0" smtClean="0">
                <a:solidFill>
                  <a:srgbClr val="0000FF"/>
                </a:solidFill>
              </a:rPr>
              <a:t>He who has a "why" to live for can bear almost any "how")</a:t>
            </a:r>
          </a:p>
          <a:p>
            <a:pPr marL="0" indent="0">
              <a:buNone/>
            </a:pPr>
            <a:endParaRPr lang="en-US" altLang="zh-TW" sz="4400" dirty="0" smtClean="0">
              <a:solidFill>
                <a:srgbClr val="0000FF"/>
              </a:solidFill>
            </a:endParaRPr>
          </a:p>
          <a:p>
            <a:pPr marL="0" indent="0">
              <a:buNone/>
            </a:pPr>
            <a:r>
              <a:rPr lang="zh-TW" altLang="en-US" sz="4400" dirty="0" smtClean="0"/>
              <a:t>　換言之</a:t>
            </a:r>
            <a:r>
              <a:rPr lang="zh-TW" altLang="zh-TW" sz="4400" dirty="0" smtClean="0"/>
              <a:t>「</a:t>
            </a:r>
            <a:r>
              <a:rPr lang="zh-TW" altLang="zh-TW" sz="4400" dirty="0">
                <a:solidFill>
                  <a:srgbClr val="C00000"/>
                </a:solidFill>
                <a:effectLst>
                  <a:outerShdw blurRad="38100" dist="38100" dir="2700000" algn="tl">
                    <a:srgbClr val="000000">
                      <a:alpha val="43137"/>
                    </a:srgbClr>
                  </a:outerShdw>
                </a:effectLst>
              </a:rPr>
              <a:t>懂得自己一生的目的，與使命的何在，無論何種生活的品質與環境，辛苦與痛苦與否，都能毫不埋怨地忍受</a:t>
            </a:r>
            <a:r>
              <a:rPr lang="zh-TW" altLang="zh-TW" sz="4400" dirty="0"/>
              <a:t>」</a:t>
            </a:r>
            <a:endParaRPr lang="en-US" altLang="zh-TW" sz="4400" dirty="0" smtClean="0">
              <a:solidFill>
                <a:srgbClr val="0000FF"/>
              </a:solidFill>
            </a:endParaRPr>
          </a:p>
          <a:p>
            <a:pPr marL="0" indent="0">
              <a:buNone/>
            </a:pPr>
            <a:endParaRPr lang="zh-TW" altLang="en-US" dirty="0"/>
          </a:p>
        </p:txBody>
      </p:sp>
    </p:spTree>
    <p:extLst>
      <p:ext uri="{BB962C8B-B14F-4D97-AF65-F5344CB8AC3E}">
        <p14:creationId xmlns:p14="http://schemas.microsoft.com/office/powerpoint/2010/main" val="344729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2" y="1556792"/>
            <a:ext cx="8208912" cy="4626547"/>
          </a:xfrm>
        </p:spPr>
        <p:txBody>
          <a:bodyPr>
            <a:noAutofit/>
          </a:bodyPr>
          <a:lstStyle/>
          <a:p>
            <a:pPr marL="0" indent="0">
              <a:buNone/>
            </a:pPr>
            <a:r>
              <a:rPr lang="zh-TW" altLang="zh-TW" sz="5400" dirty="0" smtClean="0"/>
              <a:t>「</a:t>
            </a:r>
            <a:r>
              <a:rPr lang="zh-TW" altLang="zh-TW" sz="5400" dirty="0"/>
              <a:t>全人教育」（</a:t>
            </a:r>
            <a:r>
              <a:rPr lang="en-US" altLang="zh-TW" sz="5400" dirty="0"/>
              <a:t>holistic education</a:t>
            </a:r>
            <a:r>
              <a:rPr lang="zh-TW" altLang="zh-TW" sz="5400" dirty="0"/>
              <a:t>）：強調的有完整、神聖性、整合性、關聯性、多元性、全部地等全人的理念，因此使用「</a:t>
            </a:r>
            <a:r>
              <a:rPr lang="zh-TW" altLang="zh-TW" sz="5400" dirty="0">
                <a:solidFill>
                  <a:srgbClr val="C00000"/>
                </a:solidFill>
                <a:effectLst>
                  <a:outerShdw blurRad="38100" dist="38100" dir="2700000" algn="tl">
                    <a:srgbClr val="000000">
                      <a:alpha val="43137"/>
                    </a:srgbClr>
                  </a:outerShdw>
                </a:effectLst>
              </a:rPr>
              <a:t>整全的</a:t>
            </a:r>
            <a:r>
              <a:rPr lang="zh-TW" altLang="zh-TW" sz="5400" dirty="0"/>
              <a:t>」較為貼切</a:t>
            </a:r>
          </a:p>
        </p:txBody>
      </p:sp>
      <p:sp>
        <p:nvSpPr>
          <p:cNvPr id="3" name="標題 2"/>
          <p:cNvSpPr>
            <a:spLocks noGrp="1"/>
          </p:cNvSpPr>
          <p:nvPr>
            <p:ph type="title"/>
          </p:nvPr>
        </p:nvSpPr>
        <p:spPr/>
        <p:txBody>
          <a:bodyPr>
            <a:normAutofit fontScale="90000"/>
          </a:bodyPr>
          <a:lstStyle/>
          <a:p>
            <a:pPr algn="ctr"/>
            <a:r>
              <a:rPr lang="zh-TW" altLang="en-US" sz="5400" dirty="0">
                <a:solidFill>
                  <a:srgbClr val="0000FF"/>
                </a:solidFill>
                <a:effectLst/>
              </a:rPr>
              <a:t>全人</a:t>
            </a:r>
            <a:r>
              <a:rPr lang="zh-TW" altLang="en-US" sz="5400" dirty="0" smtClean="0">
                <a:solidFill>
                  <a:srgbClr val="0000FF"/>
                </a:solidFill>
                <a:effectLst/>
              </a:rPr>
              <a:t>教育</a:t>
            </a:r>
            <a:r>
              <a:rPr lang="zh-TW" altLang="zh-TW" sz="5400" dirty="0">
                <a:solidFill>
                  <a:srgbClr val="C00000"/>
                </a:solidFill>
                <a:effectLst>
                  <a:outerShdw blurRad="38100" dist="38100" dir="2700000" algn="tl">
                    <a:srgbClr val="000000">
                      <a:alpha val="43137"/>
                    </a:srgbClr>
                  </a:outerShdw>
                </a:effectLst>
              </a:rPr>
              <a:t>（</a:t>
            </a:r>
            <a:r>
              <a:rPr lang="en-US" altLang="zh-TW" sz="5400" dirty="0">
                <a:solidFill>
                  <a:srgbClr val="C00000"/>
                </a:solidFill>
                <a:effectLst>
                  <a:outerShdw blurRad="38100" dist="38100" dir="2700000" algn="tl">
                    <a:srgbClr val="000000">
                      <a:alpha val="43137"/>
                    </a:srgbClr>
                  </a:outerShdw>
                </a:effectLst>
              </a:rPr>
              <a:t>holistic education</a:t>
            </a:r>
            <a:r>
              <a:rPr lang="zh-TW" altLang="zh-TW" sz="5400" dirty="0">
                <a:solidFill>
                  <a:srgbClr val="C00000"/>
                </a:solidFill>
                <a:effectLst>
                  <a:outerShdw blurRad="38100" dist="38100" dir="2700000" algn="tl">
                    <a:srgbClr val="000000">
                      <a:alpha val="43137"/>
                    </a:srgbClr>
                  </a:outerShdw>
                </a:effectLst>
              </a:rPr>
              <a:t>）</a:t>
            </a:r>
            <a:endParaRPr lang="zh-TW" altLang="en-US" sz="54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853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7504" y="1268760"/>
            <a:ext cx="6260326" cy="2016224"/>
          </a:xfrm>
        </p:spPr>
        <p:txBody>
          <a:bodyPr>
            <a:noAutofit/>
          </a:bodyPr>
          <a:lstStyle/>
          <a:p>
            <a:pPr marL="0" indent="0">
              <a:buNone/>
            </a:pPr>
            <a:r>
              <a:rPr lang="zh-TW" altLang="en-US" dirty="0" smtClean="0"/>
              <a:t>帖撒羅尼迦前書</a:t>
            </a:r>
            <a:r>
              <a:rPr lang="zh-TW" altLang="en-US" dirty="0" smtClean="0"/>
              <a:t>　</a:t>
            </a:r>
            <a:r>
              <a:rPr lang="en-US" altLang="zh-TW" b="1" dirty="0" smtClean="0"/>
              <a:t>5:23</a:t>
            </a:r>
            <a:r>
              <a:rPr lang="en-US" altLang="zh-TW" dirty="0" smtClean="0"/>
              <a:t> </a:t>
            </a:r>
            <a:r>
              <a:rPr lang="zh-TW" altLang="zh-TW" dirty="0"/>
              <a:t>願賜平安的上帝親自使</a:t>
            </a:r>
            <a:r>
              <a:rPr lang="zh-TW" altLang="zh-TW" dirty="0" smtClean="0"/>
              <a:t>你們</a:t>
            </a:r>
            <a:r>
              <a:rPr lang="zh-TW" altLang="en-US" dirty="0" smtClean="0"/>
              <a:t>「</a:t>
            </a:r>
            <a:r>
              <a:rPr lang="zh-TW" altLang="zh-TW" dirty="0" smtClean="0">
                <a:solidFill>
                  <a:srgbClr val="C00000"/>
                </a:solidFill>
                <a:effectLst>
                  <a:outerShdw blurRad="38100" dist="38100" dir="2700000" algn="tl">
                    <a:srgbClr val="000000">
                      <a:alpha val="43137"/>
                    </a:srgbClr>
                  </a:outerShdw>
                </a:effectLst>
              </a:rPr>
              <a:t>全然</a:t>
            </a:r>
            <a:r>
              <a:rPr lang="zh-TW" altLang="en-US" dirty="0" smtClean="0">
                <a:solidFill>
                  <a:srgbClr val="C00000"/>
                </a:solidFill>
                <a:effectLst>
                  <a:outerShdw blurRad="38100" dist="38100" dir="2700000" algn="tl">
                    <a:srgbClr val="000000">
                      <a:alpha val="43137"/>
                    </a:srgbClr>
                  </a:outerShdw>
                </a:effectLst>
              </a:rPr>
              <a:t>」</a:t>
            </a:r>
            <a:r>
              <a:rPr lang="zh-TW" altLang="zh-TW" dirty="0" smtClean="0">
                <a:solidFill>
                  <a:srgbClr val="C00000"/>
                </a:solidFill>
                <a:effectLst>
                  <a:outerShdw blurRad="38100" dist="38100" dir="2700000" algn="tl">
                    <a:srgbClr val="000000">
                      <a:alpha val="43137"/>
                    </a:srgbClr>
                  </a:outerShdw>
                </a:effectLst>
              </a:rPr>
              <a:t>成</a:t>
            </a:r>
            <a:r>
              <a:rPr lang="zh-TW" altLang="zh-TW" dirty="0">
                <a:solidFill>
                  <a:srgbClr val="C00000"/>
                </a:solidFill>
                <a:effectLst>
                  <a:outerShdw blurRad="38100" dist="38100" dir="2700000" algn="tl">
                    <a:srgbClr val="000000">
                      <a:alpha val="43137"/>
                    </a:srgbClr>
                  </a:outerShdw>
                </a:effectLst>
              </a:rPr>
              <a:t>聖</a:t>
            </a:r>
            <a:r>
              <a:rPr lang="zh-TW" altLang="zh-TW" dirty="0"/>
              <a:t>！又願你們的</a:t>
            </a:r>
            <a:r>
              <a:rPr lang="zh-TW" altLang="zh-TW" dirty="0">
                <a:solidFill>
                  <a:srgbClr val="0000FF"/>
                </a:solidFill>
              </a:rPr>
              <a:t>靈與魂與身子</a:t>
            </a:r>
            <a:r>
              <a:rPr lang="zh-TW" altLang="zh-TW" dirty="0"/>
              <a:t>得蒙保守，在我們主耶穌基督降臨的時候</a:t>
            </a:r>
            <a:r>
              <a:rPr lang="zh-TW" altLang="zh-TW" dirty="0" smtClean="0"/>
              <a:t>，</a:t>
            </a:r>
            <a:r>
              <a:rPr lang="zh-TW" altLang="en-US" dirty="0" smtClean="0"/>
              <a:t>「</a:t>
            </a:r>
            <a:r>
              <a:rPr lang="zh-TW" altLang="zh-TW" dirty="0" smtClean="0">
                <a:solidFill>
                  <a:srgbClr val="C00000"/>
                </a:solidFill>
                <a:effectLst>
                  <a:outerShdw blurRad="38100" dist="38100" dir="2700000" algn="tl">
                    <a:srgbClr val="000000">
                      <a:alpha val="43137"/>
                    </a:srgbClr>
                  </a:outerShdw>
                </a:effectLst>
              </a:rPr>
              <a:t>完全</a:t>
            </a:r>
            <a:r>
              <a:rPr lang="zh-TW" altLang="en-US" dirty="0" smtClean="0">
                <a:solidFill>
                  <a:srgbClr val="C00000"/>
                </a:solidFill>
                <a:effectLst>
                  <a:outerShdw blurRad="38100" dist="38100" dir="2700000" algn="tl">
                    <a:srgbClr val="000000">
                      <a:alpha val="43137"/>
                    </a:srgbClr>
                  </a:outerShdw>
                </a:effectLst>
              </a:rPr>
              <a:t>」</a:t>
            </a:r>
            <a:r>
              <a:rPr lang="zh-TW" altLang="zh-TW" dirty="0" smtClean="0">
                <a:solidFill>
                  <a:srgbClr val="C00000"/>
                </a:solidFill>
                <a:effectLst>
                  <a:outerShdw blurRad="38100" dist="38100" dir="2700000" algn="tl">
                    <a:srgbClr val="000000">
                      <a:alpha val="43137"/>
                    </a:srgbClr>
                  </a:outerShdw>
                </a:effectLst>
              </a:rPr>
              <a:t>無</a:t>
            </a:r>
            <a:r>
              <a:rPr lang="zh-TW" altLang="zh-TW" dirty="0">
                <a:solidFill>
                  <a:srgbClr val="C00000"/>
                </a:solidFill>
                <a:effectLst>
                  <a:outerShdw blurRad="38100" dist="38100" dir="2700000" algn="tl">
                    <a:srgbClr val="000000">
                      <a:alpha val="43137"/>
                    </a:srgbClr>
                  </a:outerShdw>
                </a:effectLst>
              </a:rPr>
              <a:t>可指摘</a:t>
            </a:r>
            <a:r>
              <a:rPr lang="zh-TW" altLang="zh-TW" dirty="0" smtClean="0">
                <a:solidFill>
                  <a:srgbClr val="C00000"/>
                </a:solidFill>
                <a:effectLst>
                  <a:outerShdw blurRad="38100" dist="38100" dir="2700000" algn="tl">
                    <a:srgbClr val="000000">
                      <a:alpha val="43137"/>
                    </a:srgbClr>
                  </a:outerShdw>
                </a:effectLst>
              </a:rPr>
              <a:t>！</a:t>
            </a:r>
            <a:endParaRPr lang="en-US" altLang="zh-TW" dirty="0" smtClean="0">
              <a:solidFill>
                <a:srgbClr val="C00000"/>
              </a:solidFill>
              <a:effectLst>
                <a:outerShdw blurRad="38100" dist="38100" dir="2700000" algn="tl">
                  <a:srgbClr val="000000">
                    <a:alpha val="43137"/>
                  </a:srgbClr>
                </a:outerShdw>
              </a:effectLst>
            </a:endParaRPr>
          </a:p>
          <a:p>
            <a:pPr marL="0" indent="0">
              <a:buNone/>
            </a:pPr>
            <a:r>
              <a:rPr lang="zh-TW" altLang="zh-TW" dirty="0">
                <a:solidFill>
                  <a:srgbClr val="0000FF"/>
                </a:solidFill>
                <a:effectLst>
                  <a:outerShdw blurRad="38100" dist="38100" dir="2700000" algn="tl">
                    <a:srgbClr val="000000">
                      <a:alpha val="43137"/>
                    </a:srgbClr>
                  </a:outerShdw>
                </a:effectLst>
              </a:rPr>
              <a:t>全然（</a:t>
            </a:r>
            <a:r>
              <a:rPr lang="en-US" altLang="zh-TW" dirty="0" err="1">
                <a:solidFill>
                  <a:srgbClr val="0000FF"/>
                </a:solidFill>
                <a:effectLst>
                  <a:outerShdw blurRad="38100" dist="38100" dir="2700000" algn="tl">
                    <a:srgbClr val="000000">
                      <a:alpha val="43137"/>
                    </a:srgbClr>
                  </a:outerShdw>
                </a:effectLst>
              </a:rPr>
              <a:t>holoteles</a:t>
            </a:r>
            <a:r>
              <a:rPr lang="zh-TW" altLang="zh-TW" dirty="0" smtClean="0">
                <a:solidFill>
                  <a:srgbClr val="0000FF"/>
                </a:solidFill>
                <a:effectLst>
                  <a:outerShdw blurRad="38100" dist="38100" dir="2700000" algn="tl">
                    <a:srgbClr val="000000">
                      <a:alpha val="43137"/>
                    </a:srgbClr>
                  </a:outerShdw>
                </a:effectLst>
              </a:rPr>
              <a:t>）</a:t>
            </a:r>
            <a:r>
              <a:rPr lang="zh-TW" altLang="en-US" dirty="0" smtClean="0">
                <a:solidFill>
                  <a:srgbClr val="0000FF"/>
                </a:solidFill>
                <a:effectLst>
                  <a:outerShdw blurRad="38100" dist="38100" dir="2700000" algn="tl">
                    <a:srgbClr val="000000">
                      <a:alpha val="43137"/>
                    </a:srgbClr>
                  </a:outerShdw>
                </a:effectLst>
              </a:rPr>
              <a:t>與完全（</a:t>
            </a:r>
            <a:r>
              <a:rPr lang="en-US" altLang="zh-TW" dirty="0" err="1">
                <a:solidFill>
                  <a:srgbClr val="0000FF"/>
                </a:solidFill>
                <a:effectLst>
                  <a:outerShdw blurRad="38100" dist="38100" dir="2700000" algn="tl">
                    <a:srgbClr val="000000">
                      <a:alpha val="43137"/>
                    </a:srgbClr>
                  </a:outerShdw>
                </a:effectLst>
              </a:rPr>
              <a:t>holokleros</a:t>
            </a:r>
            <a:r>
              <a:rPr lang="zh-TW" altLang="en-US" dirty="0" smtClean="0">
                <a:solidFill>
                  <a:srgbClr val="0000FF"/>
                </a:solidFill>
                <a:effectLst>
                  <a:outerShdw blurRad="38100" dist="38100" dir="2700000" algn="tl">
                    <a:srgbClr val="000000">
                      <a:alpha val="43137"/>
                    </a:srgbClr>
                  </a:outerShdw>
                </a:effectLst>
              </a:rPr>
              <a:t>）</a:t>
            </a:r>
            <a:r>
              <a:rPr lang="zh-TW" altLang="en-US" dirty="0">
                <a:solidFill>
                  <a:srgbClr val="0000FF"/>
                </a:solidFill>
                <a:effectLst>
                  <a:outerShdw blurRad="38100" dist="38100" dir="2700000" algn="tl">
                    <a:srgbClr val="000000">
                      <a:alpha val="43137"/>
                    </a:srgbClr>
                  </a:outerShdw>
                </a:effectLst>
              </a:rPr>
              <a:t>共同的</a:t>
            </a:r>
            <a:r>
              <a:rPr lang="zh-TW" altLang="en-US" dirty="0" smtClean="0">
                <a:solidFill>
                  <a:srgbClr val="0000FF"/>
                </a:solidFill>
                <a:effectLst>
                  <a:outerShdw blurRad="38100" dist="38100" dir="2700000" algn="tl">
                    <a:srgbClr val="000000">
                      <a:alpha val="43137"/>
                    </a:srgbClr>
                  </a:outerShdw>
                </a:effectLst>
              </a:rPr>
              <a:t>字根：</a:t>
            </a:r>
            <a:r>
              <a:rPr lang="en-US" altLang="zh-TW" dirty="0" err="1" smtClean="0">
                <a:solidFill>
                  <a:srgbClr val="0000FF"/>
                </a:solidFill>
                <a:effectLst>
                  <a:outerShdw blurRad="38100" dist="38100" dir="2700000" algn="tl">
                    <a:srgbClr val="000000">
                      <a:alpha val="43137"/>
                    </a:srgbClr>
                  </a:outerShdw>
                </a:effectLst>
              </a:rPr>
              <a:t>holos</a:t>
            </a:r>
            <a:r>
              <a:rPr lang="en-US" altLang="zh-TW" dirty="0">
                <a:solidFill>
                  <a:srgbClr val="0000FF"/>
                </a:solidFill>
                <a:effectLst>
                  <a:outerShdw blurRad="38100" dist="38100" dir="2700000" algn="tl">
                    <a:srgbClr val="000000">
                      <a:alpha val="43137"/>
                    </a:srgbClr>
                  </a:outerShdw>
                </a:effectLst>
              </a:rPr>
              <a:t>(</a:t>
            </a:r>
            <a:r>
              <a:rPr lang="zh-TW" altLang="zh-TW" dirty="0">
                <a:solidFill>
                  <a:srgbClr val="0000FF"/>
                </a:solidFill>
                <a:effectLst>
                  <a:outerShdw blurRad="38100" dist="38100" dir="2700000" algn="tl">
                    <a:srgbClr val="000000">
                      <a:alpha val="43137"/>
                    </a:srgbClr>
                  </a:outerShdw>
                </a:effectLst>
              </a:rPr>
              <a:t>全部的</a:t>
            </a:r>
            <a:r>
              <a:rPr lang="en-US" altLang="zh-TW" dirty="0" smtClean="0">
                <a:solidFill>
                  <a:srgbClr val="0000FF"/>
                </a:solidFill>
                <a:effectLst>
                  <a:outerShdw blurRad="38100" dist="38100" dir="2700000" algn="tl">
                    <a:srgbClr val="000000">
                      <a:alpha val="43137"/>
                    </a:srgbClr>
                  </a:outerShdw>
                </a:effectLst>
              </a:rPr>
              <a:t>)</a:t>
            </a:r>
            <a:r>
              <a:rPr lang="zh-TW" altLang="en-US" dirty="0" smtClean="0">
                <a:solidFill>
                  <a:srgbClr val="0000FF"/>
                </a:solidFill>
                <a:effectLst>
                  <a:outerShdw blurRad="38100" dist="38100" dir="2700000" algn="tl">
                    <a:srgbClr val="000000">
                      <a:alpha val="43137"/>
                    </a:srgbClr>
                  </a:outerShdw>
                </a:effectLst>
              </a:rPr>
              <a:t>，</a:t>
            </a:r>
            <a:r>
              <a:rPr lang="en-US" altLang="zh-TW" dirty="0" smtClean="0">
                <a:solidFill>
                  <a:srgbClr val="0000FF"/>
                </a:solidFill>
                <a:effectLst>
                  <a:outerShdw blurRad="38100" dist="38100" dir="2700000" algn="tl">
                    <a:srgbClr val="000000">
                      <a:alpha val="43137"/>
                    </a:srgbClr>
                  </a:outerShdw>
                </a:effectLst>
              </a:rPr>
              <a:t> </a:t>
            </a:r>
            <a:r>
              <a:rPr lang="zh-TW" altLang="zh-TW" dirty="0" smtClean="0">
                <a:solidFill>
                  <a:srgbClr val="0000FF"/>
                </a:solidFill>
                <a:effectLst>
                  <a:outerShdw blurRad="38100" dist="38100" dir="2700000" algn="tl">
                    <a:srgbClr val="000000">
                      <a:alpha val="43137"/>
                    </a:srgbClr>
                  </a:outerShdw>
                </a:effectLst>
              </a:rPr>
              <a:t>字</a:t>
            </a:r>
            <a:r>
              <a:rPr lang="zh-TW" altLang="zh-TW" dirty="0">
                <a:solidFill>
                  <a:srgbClr val="0000FF"/>
                </a:solidFill>
                <a:effectLst>
                  <a:outerShdw blurRad="38100" dist="38100" dir="2700000" algn="tl">
                    <a:srgbClr val="000000">
                      <a:alpha val="43137"/>
                    </a:srgbClr>
                  </a:outerShdw>
                </a:effectLst>
              </a:rPr>
              <a:t>意「完全</a:t>
            </a:r>
            <a:r>
              <a:rPr lang="zh-TW" altLang="zh-TW" dirty="0" smtClean="0">
                <a:solidFill>
                  <a:srgbClr val="0000FF"/>
                </a:solidFill>
                <a:effectLst>
                  <a:outerShdw blurRad="38100" dist="38100" dir="2700000" algn="tl">
                    <a:srgbClr val="000000">
                      <a:alpha val="43137"/>
                    </a:srgbClr>
                  </a:outerShdw>
                </a:effectLst>
              </a:rPr>
              <a:t>的」</a:t>
            </a:r>
            <a:r>
              <a:rPr lang="zh-TW" altLang="zh-TW" dirty="0">
                <a:solidFill>
                  <a:srgbClr val="0000FF"/>
                </a:solidFill>
                <a:effectLst>
                  <a:outerShdw blurRad="38100" dist="38100" dir="2700000" algn="tl">
                    <a:srgbClr val="000000">
                      <a:alpha val="43137"/>
                    </a:srgbClr>
                  </a:outerShdw>
                </a:effectLst>
              </a:rPr>
              <a:t>，演變成英文</a:t>
            </a:r>
            <a:r>
              <a:rPr lang="zh-TW" altLang="zh-TW" dirty="0" smtClean="0">
                <a:solidFill>
                  <a:srgbClr val="0000FF"/>
                </a:solidFill>
                <a:effectLst>
                  <a:outerShdw blurRad="38100" dist="38100" dir="2700000" algn="tl">
                    <a:srgbClr val="000000">
                      <a:alpha val="43137"/>
                    </a:srgbClr>
                  </a:outerShdw>
                </a:effectLst>
              </a:rPr>
              <a:t>的</a:t>
            </a:r>
            <a:r>
              <a:rPr lang="en-US" altLang="zh-TW" dirty="0" smtClean="0">
                <a:solidFill>
                  <a:srgbClr val="0000FF"/>
                </a:solidFill>
                <a:effectLst>
                  <a:outerShdw blurRad="38100" dist="38100" dir="2700000" algn="tl">
                    <a:srgbClr val="000000">
                      <a:alpha val="43137"/>
                    </a:srgbClr>
                  </a:outerShdw>
                </a:effectLst>
              </a:rPr>
              <a:t>holism</a:t>
            </a:r>
            <a:r>
              <a:rPr lang="zh-TW" altLang="en-US" dirty="0" smtClean="0">
                <a:solidFill>
                  <a:srgbClr val="0000FF"/>
                </a:solidFill>
                <a:effectLst>
                  <a:outerShdw blurRad="38100" dist="38100" dir="2700000" algn="tl">
                    <a:srgbClr val="000000">
                      <a:alpha val="43137"/>
                    </a:srgbClr>
                  </a:outerShdw>
                </a:effectLst>
              </a:rPr>
              <a:t>（</a:t>
            </a:r>
            <a:r>
              <a:rPr lang="zh-TW" altLang="zh-TW" dirty="0" smtClean="0">
                <a:solidFill>
                  <a:srgbClr val="0000FF"/>
                </a:solidFill>
                <a:effectLst>
                  <a:outerShdw blurRad="38100" dist="38100" dir="2700000" algn="tl">
                    <a:srgbClr val="000000">
                      <a:alpha val="43137"/>
                    </a:srgbClr>
                  </a:outerShdw>
                </a:effectLst>
              </a:rPr>
              <a:t>整</a:t>
            </a:r>
            <a:r>
              <a:rPr lang="zh-TW" altLang="en-US" dirty="0" smtClean="0">
                <a:solidFill>
                  <a:srgbClr val="0000FF"/>
                </a:solidFill>
                <a:effectLst>
                  <a:outerShdw blurRad="38100" dist="38100" dir="2700000" algn="tl">
                    <a:srgbClr val="000000">
                      <a:alpha val="43137"/>
                    </a:srgbClr>
                  </a:outerShdw>
                </a:effectLst>
              </a:rPr>
              <a:t>體</a:t>
            </a:r>
            <a:r>
              <a:rPr lang="zh-TW" altLang="zh-TW" dirty="0" smtClean="0">
                <a:solidFill>
                  <a:srgbClr val="0000FF"/>
                </a:solidFill>
                <a:effectLst>
                  <a:outerShdw blurRad="38100" dist="38100" dir="2700000" algn="tl">
                    <a:srgbClr val="000000">
                      <a:alpha val="43137"/>
                    </a:srgbClr>
                  </a:outerShdw>
                </a:effectLst>
              </a:rPr>
              <a:t>論</a:t>
            </a:r>
            <a:r>
              <a:rPr lang="zh-TW" altLang="en-US" dirty="0">
                <a:solidFill>
                  <a:srgbClr val="0000FF"/>
                </a:solidFill>
                <a:effectLst>
                  <a:outerShdw blurRad="38100" dist="38100" dir="2700000" algn="tl">
                    <a:srgbClr val="000000">
                      <a:alpha val="43137"/>
                    </a:srgbClr>
                  </a:outerShdw>
                </a:effectLst>
              </a:rPr>
              <a:t>，</a:t>
            </a:r>
            <a:r>
              <a:rPr lang="zh-TW" altLang="zh-TW" dirty="0" smtClean="0">
                <a:solidFill>
                  <a:srgbClr val="0000FF"/>
                </a:solidFill>
                <a:effectLst>
                  <a:outerShdw blurRad="38100" dist="38100" dir="2700000" algn="tl">
                    <a:srgbClr val="000000">
                      <a:alpha val="43137"/>
                    </a:srgbClr>
                  </a:outerShdw>
                </a:effectLst>
              </a:rPr>
              <a:t>源自</a:t>
            </a:r>
            <a:r>
              <a:rPr lang="zh-TW" altLang="zh-TW" dirty="0">
                <a:solidFill>
                  <a:srgbClr val="0000FF"/>
                </a:solidFill>
                <a:effectLst>
                  <a:outerShdw blurRad="38100" dist="38100" dir="2700000" algn="tl">
                    <a:srgbClr val="000000">
                      <a:alpha val="43137"/>
                    </a:srgbClr>
                  </a:outerShdw>
                </a:effectLst>
              </a:rPr>
              <a:t>希臘文</a:t>
            </a:r>
            <a:r>
              <a:rPr lang="en-US" altLang="zh-TW" dirty="0" err="1" smtClean="0">
                <a:solidFill>
                  <a:srgbClr val="0000FF"/>
                </a:solidFill>
                <a:effectLst>
                  <a:outerShdw blurRad="38100" dist="38100" dir="2700000" algn="tl">
                    <a:srgbClr val="000000">
                      <a:alpha val="43137"/>
                    </a:srgbClr>
                  </a:outerShdw>
                </a:effectLst>
              </a:rPr>
              <a:t>holos</a:t>
            </a:r>
            <a:r>
              <a:rPr lang="zh-TW" altLang="en-US" dirty="0">
                <a:solidFill>
                  <a:srgbClr val="0000FF"/>
                </a:solidFill>
                <a:effectLst>
                  <a:outerShdw blurRad="38100" dist="38100" dir="2700000" algn="tl">
                    <a:srgbClr val="000000">
                      <a:alpha val="43137"/>
                    </a:srgbClr>
                  </a:outerShdw>
                </a:effectLst>
              </a:rPr>
              <a:t>）</a:t>
            </a:r>
            <a:r>
              <a:rPr lang="zh-TW" altLang="en-US" dirty="0" smtClean="0">
                <a:solidFill>
                  <a:srgbClr val="0000FF"/>
                </a:solidFill>
                <a:effectLst>
                  <a:outerShdw blurRad="38100" dist="38100" dir="2700000" algn="tl">
                    <a:srgbClr val="000000">
                      <a:alpha val="43137"/>
                    </a:srgbClr>
                  </a:outerShdw>
                </a:effectLst>
              </a:rPr>
              <a:t>，再衍伸為</a:t>
            </a:r>
            <a:r>
              <a:rPr lang="zh-TW" altLang="zh-TW" dirty="0" smtClean="0">
                <a:solidFill>
                  <a:srgbClr val="FF0000"/>
                </a:solidFill>
                <a:effectLst>
                  <a:outerShdw blurRad="38100" dist="38100" dir="2700000" algn="tl">
                    <a:srgbClr val="000000">
                      <a:alpha val="43137"/>
                    </a:srgbClr>
                  </a:outerShdw>
                </a:effectLst>
              </a:rPr>
              <a:t>「</a:t>
            </a:r>
            <a:r>
              <a:rPr lang="en-US" altLang="zh-TW" dirty="0" smtClean="0">
                <a:solidFill>
                  <a:srgbClr val="FF0000"/>
                </a:solidFill>
                <a:effectLst>
                  <a:outerShdw blurRad="38100" dist="38100" dir="2700000" algn="tl">
                    <a:srgbClr val="000000">
                      <a:alpha val="43137"/>
                    </a:srgbClr>
                  </a:outerShdw>
                </a:effectLst>
              </a:rPr>
              <a:t>holistic</a:t>
            </a:r>
            <a:r>
              <a:rPr lang="zh-TW" altLang="en-US" dirty="0" smtClean="0">
                <a:solidFill>
                  <a:srgbClr val="FF0000"/>
                </a:solidFill>
                <a:effectLst>
                  <a:outerShdw blurRad="38100" dist="38100" dir="2700000" algn="tl">
                    <a:srgbClr val="000000">
                      <a:alpha val="43137"/>
                    </a:srgbClr>
                  </a:outerShdw>
                </a:effectLst>
              </a:rPr>
              <a:t>」</a:t>
            </a:r>
            <a:r>
              <a:rPr lang="en-US" altLang="zh-TW" dirty="0" smtClean="0">
                <a:solidFill>
                  <a:srgbClr val="FF0000"/>
                </a:solidFill>
                <a:effectLst>
                  <a:outerShdw blurRad="38100" dist="38100" dir="2700000" algn="tl">
                    <a:srgbClr val="000000">
                      <a:alpha val="43137"/>
                    </a:srgbClr>
                  </a:outerShdw>
                </a:effectLst>
              </a:rPr>
              <a:t>(</a:t>
            </a:r>
            <a:r>
              <a:rPr lang="zh-TW" altLang="zh-TW" dirty="0">
                <a:solidFill>
                  <a:srgbClr val="FF0000"/>
                </a:solidFill>
                <a:effectLst>
                  <a:outerShdw blurRad="38100" dist="38100" dir="2700000" algn="tl">
                    <a:srgbClr val="000000">
                      <a:alpha val="43137"/>
                    </a:srgbClr>
                  </a:outerShdw>
                </a:effectLst>
              </a:rPr>
              <a:t>整</a:t>
            </a:r>
            <a:r>
              <a:rPr lang="zh-TW" altLang="zh-TW" dirty="0" smtClean="0">
                <a:solidFill>
                  <a:srgbClr val="FF0000"/>
                </a:solidFill>
                <a:effectLst>
                  <a:outerShdw blurRad="38100" dist="38100" dir="2700000" algn="tl">
                    <a:srgbClr val="000000">
                      <a:alpha val="43137"/>
                    </a:srgbClr>
                  </a:outerShdw>
                </a:effectLst>
              </a:rPr>
              <a:t>全</a:t>
            </a:r>
            <a:r>
              <a:rPr lang="zh-TW" altLang="en-US" dirty="0" smtClean="0">
                <a:solidFill>
                  <a:srgbClr val="FF0000"/>
                </a:solidFill>
                <a:effectLst>
                  <a:outerShdw blurRad="38100" dist="38100" dir="2700000" algn="tl">
                    <a:srgbClr val="000000">
                      <a:alpha val="43137"/>
                    </a:srgbClr>
                  </a:outerShdw>
                </a:effectLst>
              </a:rPr>
              <a:t>性</a:t>
            </a:r>
            <a:r>
              <a:rPr lang="en-US" altLang="zh-TW" dirty="0" smtClean="0">
                <a:solidFill>
                  <a:srgbClr val="FF0000"/>
                </a:solidFill>
                <a:effectLst>
                  <a:outerShdw blurRad="38100" dist="38100" dir="2700000" algn="tl">
                    <a:srgbClr val="000000">
                      <a:alpha val="43137"/>
                    </a:srgbClr>
                  </a:outerShdw>
                </a:effectLst>
              </a:rPr>
              <a:t>)</a:t>
            </a:r>
            <a:endParaRPr lang="zh-TW" altLang="en-US" sz="4000" dirty="0">
              <a:solidFill>
                <a:srgbClr val="FF0000"/>
              </a:solidFill>
              <a:effectLst>
                <a:outerShdw blurRad="38100" dist="38100" dir="2700000" algn="tl">
                  <a:srgbClr val="000000">
                    <a:alpha val="43137"/>
                  </a:srgbClr>
                </a:outerShdw>
              </a:effectLst>
            </a:endParaRPr>
          </a:p>
        </p:txBody>
      </p:sp>
      <p:sp>
        <p:nvSpPr>
          <p:cNvPr id="3" name="標題 2"/>
          <p:cNvSpPr>
            <a:spLocks noGrp="1"/>
          </p:cNvSpPr>
          <p:nvPr>
            <p:ph type="title"/>
          </p:nvPr>
        </p:nvSpPr>
        <p:spPr>
          <a:xfrm>
            <a:off x="467544" y="-14560"/>
            <a:ext cx="8229600" cy="1143000"/>
          </a:xfrm>
        </p:spPr>
        <p:txBody>
          <a:bodyPr>
            <a:noAutofit/>
          </a:bodyPr>
          <a:lstStyle/>
          <a:p>
            <a:pPr algn="ctr"/>
            <a:r>
              <a:rPr lang="zh-TW" altLang="en-US" sz="6600" dirty="0" smtClean="0">
                <a:gradFill>
                  <a:gsLst>
                    <a:gs pos="100000">
                      <a:srgbClr val="FFFF00"/>
                    </a:gs>
                    <a:gs pos="74000">
                      <a:srgbClr val="00FF99"/>
                    </a:gs>
                    <a:gs pos="34000">
                      <a:srgbClr val="FF99FF"/>
                    </a:gs>
                  </a:gsLst>
                  <a:lin ang="5400000" scaled="1"/>
                </a:gradFill>
                <a:latin typeface="華康漆隸體W5" panose="040B0509000000000000" pitchFamily="81" charset="-120"/>
                <a:ea typeface="華康漆隸體W5" panose="040B0509000000000000" pitchFamily="81" charset="-120"/>
              </a:rPr>
              <a:t>生命的整全性</a:t>
            </a:r>
            <a:endParaRPr lang="zh-TW" altLang="en-US" sz="6600" dirty="0">
              <a:gradFill>
                <a:gsLst>
                  <a:gs pos="100000">
                    <a:srgbClr val="FFFF00"/>
                  </a:gs>
                  <a:gs pos="74000">
                    <a:srgbClr val="00FF99"/>
                  </a:gs>
                  <a:gs pos="34000">
                    <a:srgbClr val="FF99FF"/>
                  </a:gs>
                </a:gsLst>
                <a:lin ang="5400000" scaled="1"/>
              </a:gradFill>
              <a:latin typeface="華康漆隸體W5" panose="040B0509000000000000" pitchFamily="81" charset="-120"/>
              <a:ea typeface="華康漆隸體W5" panose="040B0509000000000000" pitchFamily="81" charset="-12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9077" y="2492896"/>
            <a:ext cx="2612059" cy="322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2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79512" y="1556792"/>
            <a:ext cx="8363272" cy="5457776"/>
          </a:xfrm>
        </p:spPr>
        <p:txBody>
          <a:bodyPr>
            <a:normAutofit lnSpcReduction="10000"/>
          </a:bodyPr>
          <a:lstStyle/>
          <a:p>
            <a:r>
              <a:rPr lang="zh-TW" altLang="zh-TW" dirty="0"/>
              <a:t>（一）「生命教育」（</a:t>
            </a:r>
            <a:r>
              <a:rPr lang="en-US" altLang="zh-TW" i="1" dirty="0"/>
              <a:t>Life Education</a:t>
            </a:r>
            <a:r>
              <a:rPr lang="zh-TW" altLang="zh-TW" dirty="0"/>
              <a:t>）最先由澳洲雪梨聯合教會的</a:t>
            </a:r>
            <a:r>
              <a:rPr lang="en-US" altLang="zh-TW" dirty="0"/>
              <a:t>Ted </a:t>
            </a:r>
            <a:r>
              <a:rPr lang="en-US" altLang="zh-TW" dirty="0" err="1"/>
              <a:t>Noffs</a:t>
            </a:r>
            <a:r>
              <a:rPr lang="zh-TW" altLang="zh-TW" dirty="0"/>
              <a:t>牧師於西元</a:t>
            </a:r>
            <a:r>
              <a:rPr lang="en-US" altLang="zh-TW" dirty="0"/>
              <a:t>1979</a:t>
            </a:r>
            <a:r>
              <a:rPr lang="zh-TW" altLang="zh-TW" dirty="0"/>
              <a:t>年所提出，針對</a:t>
            </a:r>
            <a:r>
              <a:rPr lang="en-US" altLang="zh-TW" dirty="0"/>
              <a:t>60</a:t>
            </a:r>
            <a:r>
              <a:rPr lang="zh-TW" altLang="zh-TW" dirty="0"/>
              <a:t>年代澳洲青少年濫用藥品嚴重問題。</a:t>
            </a:r>
          </a:p>
          <a:p>
            <a:r>
              <a:rPr lang="zh-TW" altLang="zh-TW" dirty="0"/>
              <a:t>（二）</a:t>
            </a:r>
            <a:r>
              <a:rPr lang="en-US" altLang="zh-TW" dirty="0"/>
              <a:t>1968</a:t>
            </a:r>
            <a:r>
              <a:rPr lang="zh-TW" altLang="zh-TW" dirty="0"/>
              <a:t>年由美國傑</a:t>
            </a:r>
            <a:r>
              <a:rPr lang="en-US" altLang="zh-TW" dirty="0"/>
              <a:t>·</a:t>
            </a:r>
            <a:r>
              <a:rPr lang="zh-TW" altLang="zh-TW" dirty="0"/>
              <a:t>唐納．華特士（</a:t>
            </a:r>
            <a:r>
              <a:rPr lang="en-US" altLang="zh-TW" dirty="0"/>
              <a:t>J. Donald Walters</a:t>
            </a:r>
            <a:r>
              <a:rPr lang="zh-TW" altLang="zh-TW" dirty="0"/>
              <a:t>）所提出。他在加州北部創建「阿南達智慧生活學校」（</a:t>
            </a:r>
            <a:r>
              <a:rPr lang="en-US" altLang="zh-TW" dirty="0"/>
              <a:t>Ananda Living Wisdom School</a:t>
            </a:r>
            <a:r>
              <a:rPr lang="zh-TW" altLang="zh-TW" dirty="0"/>
              <a:t>），提出教育是融合書本學習和人生體驗成為一體的過程，通過讓身、心、靈兼備的生命態度成為未來教育的新元素。</a:t>
            </a:r>
          </a:p>
          <a:p>
            <a:endParaRPr lang="zh-TW" altLang="en-US" dirty="0"/>
          </a:p>
        </p:txBody>
      </p:sp>
      <p:sp>
        <p:nvSpPr>
          <p:cNvPr id="3" name="標題 2"/>
          <p:cNvSpPr>
            <a:spLocks noGrp="1"/>
          </p:cNvSpPr>
          <p:nvPr>
            <p:ph type="title"/>
          </p:nvPr>
        </p:nvSpPr>
        <p:spPr/>
        <p:txBody>
          <a:bodyPr>
            <a:normAutofit/>
          </a:bodyPr>
          <a:lstStyle/>
          <a:p>
            <a:pPr algn="ctr"/>
            <a:r>
              <a:rPr lang="zh-TW" altLang="zh-TW" sz="6600" dirty="0">
                <a:solidFill>
                  <a:srgbClr val="0000FF"/>
                </a:solidFill>
                <a:effectLst/>
              </a:rPr>
              <a:t>生命教育的演進</a:t>
            </a:r>
            <a:endParaRPr lang="zh-TW" altLang="en-US" sz="6600" dirty="0">
              <a:solidFill>
                <a:srgbClr val="0000FF"/>
              </a:solidFill>
            </a:endParaRPr>
          </a:p>
        </p:txBody>
      </p:sp>
    </p:spTree>
    <p:extLst>
      <p:ext uri="{BB962C8B-B14F-4D97-AF65-F5344CB8AC3E}">
        <p14:creationId xmlns:p14="http://schemas.microsoft.com/office/powerpoint/2010/main" val="292432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1412776"/>
            <a:ext cx="8363272" cy="5601792"/>
          </a:xfrm>
        </p:spPr>
        <p:txBody>
          <a:bodyPr>
            <a:normAutofit lnSpcReduction="10000"/>
          </a:bodyPr>
          <a:lstStyle/>
          <a:p>
            <a:r>
              <a:rPr lang="en-US" altLang="zh-TW" dirty="0"/>
              <a:t>1997</a:t>
            </a:r>
            <a:r>
              <a:rPr lang="zh-TW" altLang="zh-TW" dirty="0"/>
              <a:t>年台灣省教育廳開始於國內高中校園推動生命教育課程。在推動之際台中曉明女中已通過倫理教育數十年時間的豐富經驗，因此省教育廳以該校作為基地作為台灣「生命教育推廣中心」</a:t>
            </a:r>
            <a:r>
              <a:rPr lang="zh-TW" altLang="zh-TW" dirty="0" smtClean="0"/>
              <a:t>。</a:t>
            </a:r>
            <a:endParaRPr lang="en-US" altLang="zh-TW" dirty="0" smtClean="0"/>
          </a:p>
          <a:p>
            <a:r>
              <a:rPr lang="en-US" altLang="zh-TW" dirty="0" smtClean="0"/>
              <a:t>1999</a:t>
            </a:r>
            <a:r>
              <a:rPr lang="zh-TW" altLang="zh-TW" dirty="0"/>
              <a:t>年教育部兩次召開會議決定將生命教育延續為向下至小學、向上至大學，完整的十六年生命教育課程</a:t>
            </a:r>
            <a:r>
              <a:rPr lang="zh-TW" altLang="zh-TW" dirty="0" smtClean="0"/>
              <a:t>。</a:t>
            </a:r>
            <a:endParaRPr lang="en-US" altLang="zh-TW" dirty="0" smtClean="0"/>
          </a:p>
          <a:p>
            <a:r>
              <a:rPr lang="en-US" altLang="zh-TW" dirty="0" smtClean="0"/>
              <a:t>2001</a:t>
            </a:r>
            <a:r>
              <a:rPr lang="zh-TW" altLang="zh-TW" dirty="0"/>
              <a:t>年一月當時教育育部長曾志朗舉行「新世紀的第一道曙光—生命教育年」記者招待會，正式宣布該年為「生命教育年」。</a:t>
            </a:r>
          </a:p>
          <a:p>
            <a:endParaRPr lang="zh-TW" altLang="en-US" dirty="0"/>
          </a:p>
        </p:txBody>
      </p:sp>
      <p:sp>
        <p:nvSpPr>
          <p:cNvPr id="3" name="標題 2"/>
          <p:cNvSpPr>
            <a:spLocks noGrp="1"/>
          </p:cNvSpPr>
          <p:nvPr>
            <p:ph type="title"/>
          </p:nvPr>
        </p:nvSpPr>
        <p:spPr/>
        <p:txBody>
          <a:bodyPr>
            <a:normAutofit/>
          </a:bodyPr>
          <a:lstStyle/>
          <a:p>
            <a:pPr algn="ctr"/>
            <a:r>
              <a:rPr lang="en-US" altLang="zh-TW" sz="6000" dirty="0" smtClean="0">
                <a:solidFill>
                  <a:srgbClr val="FFFF00"/>
                </a:solidFill>
              </a:rPr>
              <a:t>2001</a:t>
            </a:r>
            <a:r>
              <a:rPr lang="zh-TW" altLang="en-US" sz="6000" dirty="0" smtClean="0">
                <a:solidFill>
                  <a:srgbClr val="FFFF00"/>
                </a:solidFill>
              </a:rPr>
              <a:t>年訂為生命教育年</a:t>
            </a:r>
            <a:endParaRPr lang="zh-TW" altLang="en-US" sz="6000" dirty="0">
              <a:solidFill>
                <a:srgbClr val="FFFF00"/>
              </a:solidFill>
            </a:endParaRPr>
          </a:p>
        </p:txBody>
      </p:sp>
    </p:spTree>
    <p:extLst>
      <p:ext uri="{BB962C8B-B14F-4D97-AF65-F5344CB8AC3E}">
        <p14:creationId xmlns:p14="http://schemas.microsoft.com/office/powerpoint/2010/main" val="421889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548" y="1772816"/>
            <a:ext cx="8795320" cy="5529784"/>
          </a:xfrm>
        </p:spPr>
        <p:txBody>
          <a:bodyPr>
            <a:noAutofit/>
          </a:bodyPr>
          <a:lstStyle/>
          <a:p>
            <a:pPr marL="0" indent="0">
              <a:buNone/>
            </a:pPr>
            <a:r>
              <a:rPr lang="zh-TW" altLang="zh-TW" sz="3600" dirty="0"/>
              <a:t>（一）生命教育的內涵具有多元性的層面。</a:t>
            </a:r>
          </a:p>
          <a:p>
            <a:pPr marL="0" indent="0">
              <a:buNone/>
            </a:pPr>
            <a:r>
              <a:rPr lang="zh-TW" altLang="zh-TW" sz="3600" dirty="0"/>
              <a:t>（二）生命教育加強人對於生與死的洞察。</a:t>
            </a:r>
          </a:p>
          <a:p>
            <a:pPr marL="0" indent="0">
              <a:buNone/>
            </a:pPr>
            <a:r>
              <a:rPr lang="zh-TW" altLang="zh-TW" sz="3600" dirty="0"/>
              <a:t>（三）生命教育的哲學包含終極關懷的追求。</a:t>
            </a:r>
          </a:p>
          <a:p>
            <a:pPr marL="0" indent="0">
              <a:buNone/>
            </a:pPr>
            <a:r>
              <a:rPr lang="zh-TW" altLang="zh-TW" sz="3600" dirty="0"/>
              <a:t>（四）生命教育具生命影響生命的影響力。</a:t>
            </a:r>
          </a:p>
          <a:p>
            <a:pPr marL="0" indent="0">
              <a:buNone/>
            </a:pPr>
            <a:r>
              <a:rPr lang="zh-TW" altLang="zh-TW" sz="3600" dirty="0"/>
              <a:t>（五）生命教育是一種全人性（</a:t>
            </a:r>
            <a:r>
              <a:rPr lang="en-US" altLang="zh-TW" sz="3600" dirty="0"/>
              <a:t>Holistic</a:t>
            </a:r>
            <a:r>
              <a:rPr lang="zh-TW" altLang="zh-TW" sz="3600" dirty="0"/>
              <a:t>）的教育</a:t>
            </a:r>
            <a:r>
              <a:rPr lang="zh-TW" altLang="zh-TW" sz="3600" dirty="0" smtClean="0"/>
              <a:t>。</a:t>
            </a:r>
            <a:endParaRPr lang="zh-TW" altLang="zh-TW" sz="3600" dirty="0"/>
          </a:p>
        </p:txBody>
      </p:sp>
      <p:sp>
        <p:nvSpPr>
          <p:cNvPr id="3" name="標題 2"/>
          <p:cNvSpPr>
            <a:spLocks noGrp="1"/>
          </p:cNvSpPr>
          <p:nvPr>
            <p:ph type="title"/>
          </p:nvPr>
        </p:nvSpPr>
        <p:spPr/>
        <p:txBody>
          <a:bodyPr>
            <a:noAutofit/>
          </a:bodyPr>
          <a:lstStyle/>
          <a:p>
            <a:pPr algn="ctr"/>
            <a:r>
              <a:rPr lang="zh-TW" altLang="zh-TW" sz="4800" dirty="0">
                <a:solidFill>
                  <a:srgbClr val="0000FF"/>
                </a:solidFill>
                <a:effectLst/>
              </a:rPr>
              <a:t>生命教育意涵的詮釋與面向</a:t>
            </a:r>
            <a:endParaRPr lang="zh-TW" altLang="en-US" sz="4800" dirty="0">
              <a:solidFill>
                <a:srgbClr val="0000FF"/>
              </a:solidFill>
            </a:endParaRPr>
          </a:p>
        </p:txBody>
      </p:sp>
    </p:spTree>
    <p:extLst>
      <p:ext uri="{BB962C8B-B14F-4D97-AF65-F5344CB8AC3E}">
        <p14:creationId xmlns:p14="http://schemas.microsoft.com/office/powerpoint/2010/main" val="176878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0" indent="0" algn="ctr">
              <a:buNone/>
            </a:pPr>
            <a:endParaRPr lang="zh-TW" altLang="en-US" sz="4400" dirty="0">
              <a:solidFill>
                <a:srgbClr val="0000FF"/>
              </a:solidFill>
            </a:endParaRPr>
          </a:p>
        </p:txBody>
      </p:sp>
      <p:sp>
        <p:nvSpPr>
          <p:cNvPr id="3" name="標題 2"/>
          <p:cNvSpPr>
            <a:spLocks noGrp="1"/>
          </p:cNvSpPr>
          <p:nvPr>
            <p:ph type="title"/>
          </p:nvPr>
        </p:nvSpPr>
        <p:spPr>
          <a:xfrm>
            <a:off x="563654" y="548680"/>
            <a:ext cx="8229600" cy="1143000"/>
          </a:xfrm>
        </p:spPr>
        <p:txBody>
          <a:bodyPr>
            <a:normAutofit fontScale="90000"/>
          </a:bodyPr>
          <a:lstStyle/>
          <a:p>
            <a:pPr algn="ctr"/>
            <a:r>
              <a:rPr lang="zh-TW" altLang="zh-TW"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生命教育核心素養</a:t>
            </a:r>
            <a:r>
              <a:rPr lang="zh-TW" altLang="zh-TW"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架構</a:t>
            </a:r>
            <a:r>
              <a:rPr lang="en-US" altLang="zh-TW" sz="6000" dirty="0" smtClean="0">
                <a:solidFill>
                  <a:srgbClr val="0000FF"/>
                </a:solidFill>
                <a:effectLst/>
              </a:rPr>
              <a:t/>
            </a:r>
            <a:br>
              <a:rPr lang="en-US" altLang="zh-TW" sz="6000" dirty="0" smtClean="0">
                <a:solidFill>
                  <a:srgbClr val="0000FF"/>
                </a:solidFill>
                <a:effectLst/>
              </a:rPr>
            </a:br>
            <a:r>
              <a:rPr lang="zh-TW" altLang="en-US" sz="6000" spc="600" dirty="0" smtClean="0">
                <a:solidFill>
                  <a:srgbClr val="FFFF00"/>
                </a:solidFill>
                <a:latin typeface="華康酒桶體" panose="020B0A09000000000000" pitchFamily="49" charset="-120"/>
                <a:ea typeface="華康酒桶體" panose="020B0A09000000000000" pitchFamily="49" charset="-120"/>
              </a:rPr>
              <a:t>人生</a:t>
            </a:r>
            <a:r>
              <a:rPr lang="zh-TW" altLang="en-US" sz="6000" spc="600" dirty="0">
                <a:solidFill>
                  <a:srgbClr val="FFFF00"/>
                </a:solidFill>
                <a:latin typeface="華康酒桶體" panose="020B0A09000000000000" pitchFamily="49" charset="-120"/>
                <a:ea typeface="華康酒桶體" panose="020B0A09000000000000" pitchFamily="49" charset="-120"/>
              </a:rPr>
              <a:t>三</a:t>
            </a:r>
            <a:r>
              <a:rPr lang="zh-TW" altLang="en-US" sz="6000" spc="600" dirty="0" smtClean="0">
                <a:solidFill>
                  <a:srgbClr val="FFFF00"/>
                </a:solidFill>
                <a:latin typeface="華康酒桶體" panose="020B0A09000000000000" pitchFamily="49" charset="-120"/>
                <a:ea typeface="華康酒桶體" panose="020B0A09000000000000" pitchFamily="49" charset="-120"/>
              </a:rPr>
              <a:t>問</a:t>
            </a:r>
            <a:endParaRPr lang="zh-TW" altLang="en-US" sz="6000" dirty="0">
              <a:solidFill>
                <a:srgbClr val="FFFF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420888"/>
            <a:ext cx="6405596" cy="42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00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dirty="0"/>
          </a:p>
        </p:txBody>
      </p:sp>
      <p:sp>
        <p:nvSpPr>
          <p:cNvPr id="3" name="標題 2"/>
          <p:cNvSpPr>
            <a:spLocks noGrp="1"/>
          </p:cNvSpPr>
          <p:nvPr>
            <p:ph type="title"/>
          </p:nvPr>
        </p:nvSpPr>
        <p:spPr/>
        <p:txBody>
          <a:bodyPr/>
          <a:lstStyle/>
          <a:p>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840"/>
            <a:ext cx="889248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67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zh-TW" sz="8000" dirty="0" smtClean="0">
                <a:solidFill>
                  <a:srgbClr val="0000FF"/>
                </a:solidFill>
                <a:effectLst>
                  <a:outerShdw blurRad="38100" dist="38100" dir="2700000" algn="tl">
                    <a:srgbClr val="000000">
                      <a:alpha val="43137"/>
                    </a:srgbClr>
                  </a:outerShdw>
                </a:effectLst>
              </a:rPr>
              <a:t>人生三問</a:t>
            </a:r>
            <a:r>
              <a:rPr lang="zh-TW" altLang="en-US" sz="8000" dirty="0" smtClean="0">
                <a:solidFill>
                  <a:srgbClr val="0000FF"/>
                </a:solidFill>
                <a:effectLst>
                  <a:outerShdw blurRad="38100" dist="38100" dir="2700000" algn="tl">
                    <a:srgbClr val="000000">
                      <a:alpha val="43137"/>
                    </a:srgbClr>
                  </a:outerShdw>
                </a:effectLst>
              </a:rPr>
              <a:t>！</a:t>
            </a:r>
            <a:endParaRPr lang="zh-TW" altLang="en-US" sz="8000" dirty="0">
              <a:solidFill>
                <a:srgbClr val="0000FF"/>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395536" y="1700808"/>
            <a:ext cx="4402832" cy="4525963"/>
          </a:xfrm>
        </p:spPr>
        <p:txBody>
          <a:bodyPr/>
          <a:lstStyle/>
          <a:p>
            <a:pPr marL="0" indent="0">
              <a:buNone/>
            </a:pPr>
            <a:r>
              <a:rPr lang="zh-TW" altLang="zh-TW" sz="6000" dirty="0" smtClean="0">
                <a:solidFill>
                  <a:srgbClr val="C00000"/>
                </a:solidFill>
              </a:rPr>
              <a:t>第一</a:t>
            </a:r>
            <a:r>
              <a:rPr lang="zh-TW" altLang="zh-TW" sz="6000" dirty="0">
                <a:solidFill>
                  <a:srgbClr val="C00000"/>
                </a:solidFill>
              </a:rPr>
              <a:t>、我為何而活</a:t>
            </a:r>
            <a:r>
              <a:rPr lang="zh-TW" altLang="zh-TW" sz="6000" dirty="0" smtClean="0">
                <a:solidFill>
                  <a:srgbClr val="C00000"/>
                </a:solidFill>
              </a:rPr>
              <a:t>？</a:t>
            </a:r>
            <a:endParaRPr lang="en-US" altLang="zh-TW" sz="6000" dirty="0" smtClean="0">
              <a:solidFill>
                <a:srgbClr val="C00000"/>
              </a:solidFill>
            </a:endParaRPr>
          </a:p>
          <a:p>
            <a:pPr marL="0" indent="0">
              <a:buNone/>
            </a:pPr>
            <a:r>
              <a:rPr lang="zh-TW" altLang="zh-TW" sz="6000" dirty="0" smtClean="0"/>
              <a:t>－</a:t>
            </a:r>
            <a:r>
              <a:rPr lang="zh-TW" altLang="zh-TW" sz="6000" dirty="0"/>
              <a:t>終極關懷的實踐</a:t>
            </a:r>
            <a:r>
              <a:rPr lang="zh-TW" altLang="zh-TW" sz="6000" dirty="0" smtClean="0"/>
              <a:t>。</a:t>
            </a:r>
            <a:endParaRPr lang="en-US" altLang="zh-TW" sz="6000" dirty="0" smtClean="0"/>
          </a:p>
          <a:p>
            <a:endParaRPr lang="zh-TW" alt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582755"/>
            <a:ext cx="4160844" cy="427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4572000" y="6084004"/>
            <a:ext cx="4134465"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zh-TW" altLang="en-US" sz="2800" dirty="0" smtClean="0"/>
              <a:t>台</a:t>
            </a:r>
            <a:r>
              <a:rPr lang="zh-TW" altLang="en-US" sz="2800" dirty="0"/>
              <a:t>大</a:t>
            </a:r>
            <a:r>
              <a:rPr lang="zh-TW" altLang="en-US" sz="2800" dirty="0" smtClean="0"/>
              <a:t>哲學系　孫效智教授</a:t>
            </a:r>
            <a:endParaRPr lang="zh-TW" altLang="en-US" sz="2800" dirty="0"/>
          </a:p>
        </p:txBody>
      </p:sp>
    </p:spTree>
    <p:extLst>
      <p:ext uri="{BB962C8B-B14F-4D97-AF65-F5344CB8AC3E}">
        <p14:creationId xmlns:p14="http://schemas.microsoft.com/office/powerpoint/2010/main" val="226743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686800" cy="1143000"/>
          </a:xfrm>
        </p:spPr>
        <p:txBody>
          <a:bodyPr>
            <a:normAutofit fontScale="90000"/>
          </a:bodyPr>
          <a:lstStyle/>
          <a:p>
            <a:r>
              <a:rPr lang="en-US" altLang="zh-TW" dirty="0" smtClean="0"/>
              <a:t/>
            </a:r>
            <a:br>
              <a:rPr lang="en-US" altLang="zh-TW" dirty="0" smtClean="0"/>
            </a:br>
            <a:r>
              <a:rPr lang="zh-TW" altLang="en-US" sz="10700" dirty="0" smtClean="0">
                <a:solidFill>
                  <a:srgbClr val="0000FF"/>
                </a:solidFill>
                <a:effectLst>
                  <a:outerShdw blurRad="38100" dist="38100" dir="2700000" algn="tl">
                    <a:srgbClr val="000000">
                      <a:alpha val="43137"/>
                    </a:srgbClr>
                  </a:outerShdw>
                </a:effectLst>
              </a:rPr>
              <a:t>人生第二問</a:t>
            </a:r>
            <a:r>
              <a:rPr lang="en-US" altLang="zh-TW" dirty="0" smtClean="0"/>
              <a:t/>
            </a:r>
            <a:br>
              <a:rPr lang="en-US" altLang="zh-TW" dirty="0" smtClean="0"/>
            </a:br>
            <a:endParaRPr lang="zh-TW" alt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996952"/>
            <a:ext cx="3653634" cy="211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內容版面配置區 2"/>
          <p:cNvSpPr>
            <a:spLocks noGrp="1"/>
          </p:cNvSpPr>
          <p:nvPr>
            <p:ph idx="1"/>
          </p:nvPr>
        </p:nvSpPr>
        <p:spPr>
          <a:xfrm>
            <a:off x="-31778" y="2044029"/>
            <a:ext cx="4782954" cy="4525963"/>
          </a:xfrm>
        </p:spPr>
        <p:txBody>
          <a:bodyPr>
            <a:normAutofit/>
          </a:bodyPr>
          <a:lstStyle/>
          <a:p>
            <a:pPr marL="0" indent="0">
              <a:buNone/>
            </a:pPr>
            <a:r>
              <a:rPr lang="zh-TW" altLang="zh-TW" sz="6000" dirty="0">
                <a:solidFill>
                  <a:srgbClr val="C00000"/>
                </a:solidFill>
                <a:effectLst>
                  <a:outerShdw blurRad="38100" dist="38100" dir="2700000" algn="tl">
                    <a:srgbClr val="000000">
                      <a:alpha val="43137"/>
                    </a:srgbClr>
                  </a:outerShdw>
                </a:effectLst>
              </a:rPr>
              <a:t>第二、我應如何生活</a:t>
            </a:r>
            <a:r>
              <a:rPr lang="zh-TW" altLang="zh-TW" sz="6000" dirty="0" smtClean="0">
                <a:solidFill>
                  <a:srgbClr val="C00000"/>
                </a:solidFill>
                <a:effectLst>
                  <a:outerShdw blurRad="38100" dist="38100" dir="2700000" algn="tl">
                    <a:srgbClr val="000000">
                      <a:alpha val="43137"/>
                    </a:srgbClr>
                  </a:outerShdw>
                </a:effectLst>
              </a:rPr>
              <a:t>？</a:t>
            </a:r>
            <a:endParaRPr lang="en-US" altLang="zh-TW" sz="6000" dirty="0" smtClean="0">
              <a:solidFill>
                <a:srgbClr val="C00000"/>
              </a:solidFill>
              <a:effectLst>
                <a:outerShdw blurRad="38100" dist="38100" dir="2700000" algn="tl">
                  <a:srgbClr val="000000">
                    <a:alpha val="43137"/>
                  </a:srgbClr>
                </a:outerShdw>
              </a:effectLst>
            </a:endParaRPr>
          </a:p>
          <a:p>
            <a:pPr marL="0" indent="0">
              <a:buNone/>
            </a:pPr>
            <a:r>
              <a:rPr lang="zh-TW" altLang="zh-TW" sz="6000" dirty="0" smtClean="0"/>
              <a:t>－</a:t>
            </a:r>
            <a:r>
              <a:rPr lang="zh-TW" altLang="zh-TW" sz="6000" dirty="0"/>
              <a:t>倫理的反省</a:t>
            </a:r>
            <a:r>
              <a:rPr lang="en-US" altLang="zh-TW" dirty="0"/>
              <a:t/>
            </a:r>
            <a:br>
              <a:rPr lang="en-US" altLang="zh-TW" dirty="0"/>
            </a:br>
            <a:endParaRPr lang="zh-TW" altLang="en-US" dirty="0"/>
          </a:p>
        </p:txBody>
      </p:sp>
    </p:spTree>
    <p:extLst>
      <p:ext uri="{BB962C8B-B14F-4D97-AF65-F5344CB8AC3E}">
        <p14:creationId xmlns:p14="http://schemas.microsoft.com/office/powerpoint/2010/main" val="149949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標題 2"/>
          <p:cNvSpPr>
            <a:spLocks noGrp="1"/>
          </p:cNvSpPr>
          <p:nvPr>
            <p:ph type="title"/>
          </p:nvPr>
        </p:nvSpPr>
        <p:spPr/>
        <p:txBody>
          <a:bodyPr vert="horz" lIns="91440" tIns="45720" rIns="91440" bIns="45720" rtlCol="0" anchor="ctr">
            <a:noAutofit/>
          </a:bodyPr>
          <a:lstStyle/>
          <a:p>
            <a:pPr algn="ctr"/>
            <a:r>
              <a:rPr lang="zh-TW" altLang="en-US" sz="7200" spc="600" dirty="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rPr>
              <a:t>雙城</a:t>
            </a:r>
            <a:r>
              <a:rPr lang="zh-TW" altLang="en-US" sz="7200" spc="600" dirty="0" smtClean="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rPr>
              <a:t>記</a:t>
            </a:r>
            <a:endParaRPr lang="zh-TW" altLang="en-US" sz="7200" spc="600" dirty="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endParaRPr>
          </a:p>
        </p:txBody>
      </p:sp>
      <p:sp>
        <p:nvSpPr>
          <p:cNvPr id="2" name="矩形 1"/>
          <p:cNvSpPr/>
          <p:nvPr/>
        </p:nvSpPr>
        <p:spPr>
          <a:xfrm>
            <a:off x="683568" y="1273244"/>
            <a:ext cx="7776864" cy="5078313"/>
          </a:xfrm>
          <a:prstGeom prst="rect">
            <a:avLst/>
          </a:prstGeom>
        </p:spPr>
        <p:txBody>
          <a:bodyPr wrap="square">
            <a:spAutoFit/>
          </a:bodyPr>
          <a:lstStyle/>
          <a:p>
            <a:r>
              <a:rPr lang="zh-TW" altLang="en-US" sz="3600" dirty="0" smtClean="0">
                <a:solidFill>
                  <a:schemeClr val="bg1"/>
                </a:solidFill>
              </a:rPr>
              <a:t>這</a:t>
            </a:r>
            <a:r>
              <a:rPr lang="zh-TW" altLang="en-US" sz="3600" dirty="0">
                <a:solidFill>
                  <a:schemeClr val="bg1"/>
                </a:solidFill>
              </a:rPr>
              <a:t>是最好的時代，也是最壞的時代；</a:t>
            </a:r>
            <a:r>
              <a:rPr lang="zh-TW" altLang="en-US" sz="3600" dirty="0">
                <a:solidFill>
                  <a:srgbClr val="FFFF00"/>
                </a:solidFill>
              </a:rPr>
              <a:t>這是智慧的時代，也是愚蠢的時代；</a:t>
            </a:r>
            <a:r>
              <a:rPr lang="zh-TW" altLang="en-US" sz="3600" dirty="0">
                <a:solidFill>
                  <a:schemeClr val="bg1"/>
                </a:solidFill>
              </a:rPr>
              <a:t>這是信仰的時代，也是疑慮的時代；</a:t>
            </a:r>
            <a:r>
              <a:rPr lang="zh-TW" altLang="en-US" sz="3600" dirty="0">
                <a:solidFill>
                  <a:srgbClr val="FFFF00"/>
                </a:solidFill>
              </a:rPr>
              <a:t>這是光明的季節，也是懷疑的時代</a:t>
            </a:r>
            <a:r>
              <a:rPr lang="zh-TW" altLang="en-US" sz="3600" dirty="0">
                <a:solidFill>
                  <a:schemeClr val="bg1"/>
                </a:solidFill>
              </a:rPr>
              <a:t>；這是充滿希望的春天，也是令人絕望的冬天</a:t>
            </a:r>
            <a:r>
              <a:rPr lang="zh-TW" altLang="en-US" sz="3600" dirty="0" smtClean="0">
                <a:solidFill>
                  <a:schemeClr val="bg1"/>
                </a:solidFill>
              </a:rPr>
              <a:t>；</a:t>
            </a:r>
            <a:endParaRPr lang="en-US" altLang="zh-TW" sz="3600" dirty="0" smtClean="0">
              <a:solidFill>
                <a:schemeClr val="bg1"/>
              </a:solidFill>
            </a:endParaRPr>
          </a:p>
          <a:p>
            <a:r>
              <a:rPr lang="zh-TW" altLang="en-US" sz="3600" dirty="0" smtClean="0">
                <a:solidFill>
                  <a:srgbClr val="FFFF00"/>
                </a:solidFill>
              </a:rPr>
              <a:t>我們</a:t>
            </a:r>
            <a:r>
              <a:rPr lang="zh-TW" altLang="en-US" sz="3600" dirty="0">
                <a:solidFill>
                  <a:srgbClr val="FFFF00"/>
                </a:solidFill>
              </a:rPr>
              <a:t>前途擁有一切，我們前途一無所有</a:t>
            </a:r>
            <a:r>
              <a:rPr lang="zh-TW" altLang="en-US" sz="3600" dirty="0" smtClean="0">
                <a:solidFill>
                  <a:srgbClr val="FFFF00"/>
                </a:solidFill>
              </a:rPr>
              <a:t>；</a:t>
            </a:r>
            <a:endParaRPr lang="en-US" altLang="zh-TW" sz="3600" dirty="0" smtClean="0">
              <a:solidFill>
                <a:srgbClr val="FFFF00"/>
              </a:solidFill>
            </a:endParaRPr>
          </a:p>
          <a:p>
            <a:r>
              <a:rPr lang="zh-TW" altLang="en-US" sz="3600" dirty="0" smtClean="0">
                <a:solidFill>
                  <a:schemeClr val="bg1"/>
                </a:solidFill>
              </a:rPr>
              <a:t>我們</a:t>
            </a:r>
            <a:r>
              <a:rPr lang="zh-TW" altLang="en-US" sz="3600" dirty="0">
                <a:solidFill>
                  <a:schemeClr val="bg1"/>
                </a:solidFill>
              </a:rPr>
              <a:t>正走向天堂，我們也走向地獄</a:t>
            </a:r>
            <a:r>
              <a:rPr lang="zh-TW" altLang="en-US" sz="3600" dirty="0" smtClean="0">
                <a:solidFill>
                  <a:schemeClr val="bg1"/>
                </a:solidFill>
              </a:rPr>
              <a:t>。</a:t>
            </a:r>
            <a:endParaRPr lang="zh-TW" altLang="en-US" sz="3600" dirty="0">
              <a:solidFill>
                <a:schemeClr val="bg1"/>
              </a:solidFill>
            </a:endParaRPr>
          </a:p>
        </p:txBody>
      </p:sp>
    </p:spTree>
    <p:extLst>
      <p:ext uri="{BB962C8B-B14F-4D97-AF65-F5344CB8AC3E}">
        <p14:creationId xmlns:p14="http://schemas.microsoft.com/office/powerpoint/2010/main" val="2735869384"/>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229600" cy="1143000"/>
          </a:xfrm>
        </p:spPr>
        <p:txBody>
          <a:bodyPr>
            <a:normAutofit fontScale="90000"/>
          </a:bodyPr>
          <a:lstStyle/>
          <a:p>
            <a:r>
              <a:rPr lang="zh-TW" altLang="en-US" sz="9600" dirty="0">
                <a:solidFill>
                  <a:srgbClr val="0000FF"/>
                </a:solidFill>
                <a:effectLst>
                  <a:outerShdw blurRad="38100" dist="38100" dir="2700000" algn="tl">
                    <a:srgbClr val="000000">
                      <a:alpha val="43137"/>
                    </a:srgbClr>
                  </a:outerShdw>
                </a:effectLst>
              </a:rPr>
              <a:t>人生</a:t>
            </a:r>
            <a:r>
              <a:rPr lang="zh-TW" altLang="en-US" sz="9600" dirty="0" smtClean="0">
                <a:solidFill>
                  <a:srgbClr val="0000FF"/>
                </a:solidFill>
                <a:effectLst>
                  <a:outerShdw blurRad="38100" dist="38100" dir="2700000" algn="tl">
                    <a:srgbClr val="000000">
                      <a:alpha val="43137"/>
                    </a:srgbClr>
                  </a:outerShdw>
                </a:effectLst>
              </a:rPr>
              <a:t>第三問</a:t>
            </a:r>
            <a:r>
              <a:rPr lang="en-US" altLang="zh-TW" dirty="0"/>
              <a:t/>
            </a:r>
            <a:br>
              <a:rPr lang="en-US" altLang="zh-TW" dirty="0"/>
            </a:br>
            <a:endParaRPr lang="zh-TW" altLang="en-US" dirty="0"/>
          </a:p>
        </p:txBody>
      </p:sp>
      <p:sp>
        <p:nvSpPr>
          <p:cNvPr id="3" name="內容版面配置區 2"/>
          <p:cNvSpPr>
            <a:spLocks noGrp="1"/>
          </p:cNvSpPr>
          <p:nvPr>
            <p:ph idx="1"/>
          </p:nvPr>
        </p:nvSpPr>
        <p:spPr>
          <a:xfrm>
            <a:off x="323528" y="2150043"/>
            <a:ext cx="4536504" cy="4686320"/>
          </a:xfrm>
        </p:spPr>
        <p:txBody>
          <a:bodyPr/>
          <a:lstStyle/>
          <a:p>
            <a:pPr marL="0" indent="0">
              <a:buNone/>
            </a:pPr>
            <a:r>
              <a:rPr lang="zh-TW" altLang="zh-TW" sz="4400" dirty="0" smtClean="0"/>
              <a:t>第三、</a:t>
            </a:r>
            <a:r>
              <a:rPr lang="zh-TW" altLang="zh-TW" sz="4400" dirty="0" smtClean="0">
                <a:solidFill>
                  <a:srgbClr val="C00000"/>
                </a:solidFill>
                <a:effectLst>
                  <a:outerShdw blurRad="38100" dist="38100" dir="2700000" algn="tl">
                    <a:srgbClr val="000000">
                      <a:alpha val="43137"/>
                    </a:srgbClr>
                  </a:outerShdw>
                </a:effectLst>
              </a:rPr>
              <a:t>我要如何才能活出應活出的生命？</a:t>
            </a:r>
            <a:endParaRPr lang="en-US" altLang="zh-TW" sz="4400" dirty="0" smtClean="0">
              <a:solidFill>
                <a:srgbClr val="C00000"/>
              </a:solidFill>
              <a:effectLst>
                <a:outerShdw blurRad="38100" dist="38100" dir="2700000" algn="tl">
                  <a:srgbClr val="000000">
                    <a:alpha val="43137"/>
                  </a:srgbClr>
                </a:outerShdw>
              </a:effectLst>
            </a:endParaRPr>
          </a:p>
          <a:p>
            <a:pPr marL="0" indent="0">
              <a:buNone/>
            </a:pPr>
            <a:r>
              <a:rPr lang="zh-TW" altLang="zh-TW" sz="4400" dirty="0" smtClean="0"/>
              <a:t>－人格統整與靈性發展。</a:t>
            </a:r>
          </a:p>
          <a:p>
            <a:endParaRPr lang="zh-TW" alt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162" y="2852936"/>
            <a:ext cx="4085723" cy="2660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70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697718323"/>
              </p:ext>
            </p:extLst>
          </p:nvPr>
        </p:nvGraphicFramePr>
        <p:xfrm>
          <a:off x="305119" y="1777113"/>
          <a:ext cx="8820472" cy="5047488"/>
        </p:xfrm>
        <a:graphic>
          <a:graphicData uri="http://schemas.openxmlformats.org/drawingml/2006/table">
            <a:tbl>
              <a:tblPr firstRow="1" firstCol="1">
                <a:tableStyleId>{5C22544A-7EE6-4342-B048-85BDC9FD1C3A}</a:tableStyleId>
              </a:tblPr>
              <a:tblGrid>
                <a:gridCol w="4410236"/>
                <a:gridCol w="4410236"/>
              </a:tblGrid>
              <a:tr h="0">
                <a:tc gridSpan="2">
                  <a:txBody>
                    <a:bodyPr/>
                    <a:lstStyle/>
                    <a:p>
                      <a:pPr algn="ctr">
                        <a:lnSpc>
                          <a:spcPct val="115000"/>
                        </a:lnSpc>
                        <a:spcAft>
                          <a:spcPts val="0"/>
                        </a:spcAft>
                      </a:pPr>
                      <a:r>
                        <a:rPr lang="zh-TW" sz="1800" kern="100" dirty="0">
                          <a:effectLst/>
                        </a:rPr>
                        <a:t>層面</a:t>
                      </a:r>
                      <a:r>
                        <a:rPr lang="en-US" sz="1800" kern="100" dirty="0">
                          <a:effectLst/>
                        </a:rPr>
                        <a:t>                     </a:t>
                      </a:r>
                      <a:r>
                        <a:rPr lang="zh-TW" sz="1800" kern="100" dirty="0">
                          <a:effectLst/>
                        </a:rPr>
                        <a:t>項目　　　　　　　　</a:t>
                      </a:r>
                      <a:r>
                        <a:rPr lang="en-US" sz="1800" kern="100" dirty="0">
                          <a:effectLst/>
                        </a:rPr>
                        <a:t>   </a:t>
                      </a:r>
                      <a:r>
                        <a:rPr lang="zh-TW" sz="1800" kern="100" dirty="0">
                          <a:effectLst/>
                        </a:rPr>
                        <a:t>　細目</a:t>
                      </a:r>
                      <a:endParaRPr lang="zh-TW" sz="1800" kern="100" dirty="0">
                        <a:effectLst/>
                        <a:latin typeface="Calibri"/>
                        <a:ea typeface="新細明體"/>
                        <a:cs typeface="Times New Roman"/>
                      </a:endParaRPr>
                    </a:p>
                  </a:txBody>
                  <a:tcPr marL="68580" marR="68580" marT="0" marB="0"/>
                </a:tc>
                <a:tc hMerge="1">
                  <a:txBody>
                    <a:bodyPr/>
                    <a:lstStyle/>
                    <a:p>
                      <a:endParaRPr lang="zh-TW" altLang="en-US"/>
                    </a:p>
                  </a:txBody>
                  <a:tcPr/>
                </a:tc>
              </a:tr>
              <a:tr h="0">
                <a:tc rowSpan="2">
                  <a:txBody>
                    <a:bodyPr/>
                    <a:lstStyle/>
                    <a:p>
                      <a:pPr>
                        <a:lnSpc>
                          <a:spcPct val="115000"/>
                        </a:lnSpc>
                        <a:spcAft>
                          <a:spcPts val="0"/>
                        </a:spcAft>
                      </a:pPr>
                      <a:r>
                        <a:rPr lang="en-US" sz="1800" kern="100" dirty="0">
                          <a:effectLst/>
                        </a:rPr>
                        <a:t> </a:t>
                      </a:r>
                      <a:endParaRPr lang="zh-TW" sz="1800" kern="100" dirty="0">
                        <a:effectLst/>
                      </a:endParaRPr>
                    </a:p>
                    <a:p>
                      <a:pPr>
                        <a:lnSpc>
                          <a:spcPct val="115000"/>
                        </a:lnSpc>
                        <a:spcAft>
                          <a:spcPts val="0"/>
                        </a:spcAft>
                      </a:pPr>
                      <a:r>
                        <a:rPr lang="en-US" sz="1800" kern="100" dirty="0">
                          <a:effectLst/>
                        </a:rPr>
                        <a:t> </a:t>
                      </a:r>
                      <a:endParaRPr lang="zh-TW" sz="1800" kern="100" dirty="0">
                        <a:effectLst/>
                      </a:endParaRPr>
                    </a:p>
                    <a:p>
                      <a:pPr>
                        <a:lnSpc>
                          <a:spcPct val="115000"/>
                        </a:lnSpc>
                        <a:spcAft>
                          <a:spcPts val="0"/>
                        </a:spcAft>
                      </a:pPr>
                      <a:r>
                        <a:rPr lang="en-US" sz="1800" kern="100" dirty="0">
                          <a:effectLst/>
                        </a:rPr>
                        <a:t> </a:t>
                      </a:r>
                      <a:endParaRPr lang="zh-TW" sz="1800" kern="100" dirty="0">
                        <a:effectLst/>
                      </a:endParaRPr>
                    </a:p>
                    <a:p>
                      <a:pPr>
                        <a:lnSpc>
                          <a:spcPct val="115000"/>
                        </a:lnSpc>
                        <a:spcAft>
                          <a:spcPts val="0"/>
                        </a:spcAft>
                      </a:pPr>
                      <a:r>
                        <a:rPr lang="zh-TW" sz="1800" kern="100" dirty="0">
                          <a:effectLst/>
                        </a:rPr>
                        <a:t>方法與基礎</a:t>
                      </a:r>
                      <a:endParaRPr lang="zh-TW" sz="1800" kern="100" dirty="0">
                        <a:effectLst/>
                        <a:latin typeface="Calibri"/>
                        <a:ea typeface="新細明體"/>
                        <a:cs typeface="Times New Roman"/>
                      </a:endParaRPr>
                    </a:p>
                  </a:txBody>
                  <a:tcPr marL="68580" marR="68580" marT="0" marB="0"/>
                </a:tc>
                <a:tc>
                  <a:txBody>
                    <a:bodyPr/>
                    <a:lstStyle/>
                    <a:p>
                      <a:pPr>
                        <a:lnSpc>
                          <a:spcPct val="115000"/>
                        </a:lnSpc>
                        <a:spcAft>
                          <a:spcPts val="0"/>
                        </a:spcAft>
                      </a:pPr>
                      <a:r>
                        <a:rPr lang="en-US" sz="1800" kern="100" dirty="0">
                          <a:effectLst/>
                        </a:rPr>
                        <a:t>1.</a:t>
                      </a:r>
                      <a:r>
                        <a:rPr lang="zh-TW" sz="1800" kern="100" dirty="0">
                          <a:effectLst/>
                        </a:rPr>
                        <a:t>哲學思考</a:t>
                      </a:r>
                      <a:r>
                        <a:rPr lang="en-US" sz="1800" kern="100" dirty="0">
                          <a:effectLst/>
                        </a:rPr>
                        <a:t>          1.</a:t>
                      </a:r>
                      <a:r>
                        <a:rPr lang="zh-TW" sz="1800" kern="100" dirty="0">
                          <a:effectLst/>
                        </a:rPr>
                        <a:t>思考知識與技能</a:t>
                      </a:r>
                    </a:p>
                    <a:p>
                      <a:pPr>
                        <a:lnSpc>
                          <a:spcPct val="115000"/>
                        </a:lnSpc>
                        <a:spcAft>
                          <a:spcPts val="0"/>
                        </a:spcAft>
                      </a:pPr>
                      <a:r>
                        <a:rPr lang="en-US" sz="1800" kern="100" dirty="0">
                          <a:effectLst/>
                        </a:rPr>
                        <a:t>                   </a:t>
                      </a:r>
                      <a:r>
                        <a:rPr lang="zh-TW" altLang="en-US" sz="1800" kern="100" dirty="0" smtClean="0">
                          <a:effectLst/>
                        </a:rPr>
                        <a:t>          </a:t>
                      </a:r>
                      <a:r>
                        <a:rPr lang="en-US" sz="1800" kern="100" dirty="0" smtClean="0">
                          <a:effectLst/>
                        </a:rPr>
                        <a:t> </a:t>
                      </a:r>
                      <a:r>
                        <a:rPr lang="en-US" sz="1800" kern="100" dirty="0">
                          <a:effectLst/>
                        </a:rPr>
                        <a:t>2.</a:t>
                      </a:r>
                      <a:r>
                        <a:rPr lang="zh-TW" sz="1800" kern="100" dirty="0">
                          <a:effectLst/>
                        </a:rPr>
                        <a:t>思考情意與態度</a:t>
                      </a:r>
                    </a:p>
                    <a:p>
                      <a:pPr>
                        <a:lnSpc>
                          <a:spcPct val="115000"/>
                        </a:lnSpc>
                        <a:spcAft>
                          <a:spcPts val="0"/>
                        </a:spcAft>
                      </a:pPr>
                      <a:r>
                        <a:rPr lang="en-US" sz="1800" kern="100" dirty="0">
                          <a:effectLst/>
                        </a:rPr>
                        <a:t>                   </a:t>
                      </a:r>
                      <a:r>
                        <a:rPr lang="zh-TW" altLang="en-US" sz="1800" kern="100" dirty="0" smtClean="0">
                          <a:effectLst/>
                        </a:rPr>
                        <a:t>         </a:t>
                      </a:r>
                      <a:r>
                        <a:rPr lang="en-US" sz="1800" kern="100" dirty="0" smtClean="0">
                          <a:effectLst/>
                        </a:rPr>
                        <a:t> </a:t>
                      </a:r>
                      <a:r>
                        <a:rPr lang="en-US" sz="1800" kern="100" dirty="0">
                          <a:effectLst/>
                        </a:rPr>
                        <a:t>3.</a:t>
                      </a:r>
                      <a:r>
                        <a:rPr lang="zh-TW" sz="1800" kern="100" dirty="0">
                          <a:effectLst/>
                        </a:rPr>
                        <a:t>後設思想</a:t>
                      </a:r>
                      <a:endParaRPr lang="zh-TW" sz="1800" kern="100" dirty="0">
                        <a:effectLst/>
                        <a:latin typeface="Calibri"/>
                        <a:ea typeface="新細明體"/>
                        <a:cs typeface="Times New Roman"/>
                      </a:endParaRPr>
                    </a:p>
                  </a:txBody>
                  <a:tcPr marL="68580" marR="68580" marT="0" marB="0"/>
                </a:tc>
              </a:tr>
              <a:tr h="0">
                <a:tc vMerge="1">
                  <a:txBody>
                    <a:bodyPr/>
                    <a:lstStyle/>
                    <a:p>
                      <a:endParaRPr lang="zh-TW" altLang="en-US"/>
                    </a:p>
                  </a:txBody>
                  <a:tcPr/>
                </a:tc>
                <a:tc>
                  <a:txBody>
                    <a:bodyPr/>
                    <a:lstStyle/>
                    <a:p>
                      <a:pPr>
                        <a:lnSpc>
                          <a:spcPct val="115000"/>
                        </a:lnSpc>
                        <a:spcAft>
                          <a:spcPts val="0"/>
                        </a:spcAft>
                      </a:pPr>
                      <a:r>
                        <a:rPr lang="en-US" sz="1800" kern="100" dirty="0">
                          <a:effectLst/>
                        </a:rPr>
                        <a:t>2.</a:t>
                      </a:r>
                      <a:r>
                        <a:rPr lang="zh-TW" sz="1800" kern="100" dirty="0">
                          <a:effectLst/>
                        </a:rPr>
                        <a:t>人學圖像</a:t>
                      </a:r>
                      <a:r>
                        <a:rPr lang="en-US" sz="1800" kern="100" dirty="0">
                          <a:effectLst/>
                        </a:rPr>
                        <a:t>          1.</a:t>
                      </a:r>
                      <a:r>
                        <a:rPr lang="zh-TW" sz="1800" kern="100" dirty="0">
                          <a:effectLst/>
                        </a:rPr>
                        <a:t>人是什麼？</a:t>
                      </a:r>
                    </a:p>
                    <a:p>
                      <a:pPr>
                        <a:lnSpc>
                          <a:spcPct val="115000"/>
                        </a:lnSpc>
                        <a:spcAft>
                          <a:spcPts val="0"/>
                        </a:spcAft>
                      </a:pPr>
                      <a:r>
                        <a:rPr lang="en-US" sz="1800" kern="100" dirty="0">
                          <a:effectLst/>
                        </a:rPr>
                        <a:t>                  </a:t>
                      </a:r>
                      <a:r>
                        <a:rPr lang="zh-TW" altLang="en-US" sz="1800" kern="100" dirty="0" smtClean="0">
                          <a:effectLst/>
                        </a:rPr>
                        <a:t>          </a:t>
                      </a:r>
                      <a:r>
                        <a:rPr lang="en-US" sz="1800" kern="100" dirty="0" smtClean="0">
                          <a:effectLst/>
                        </a:rPr>
                        <a:t>  </a:t>
                      </a:r>
                      <a:r>
                        <a:rPr lang="en-US" sz="1800" kern="100" dirty="0">
                          <a:effectLst/>
                        </a:rPr>
                        <a:t>2.</a:t>
                      </a:r>
                      <a:r>
                        <a:rPr lang="zh-TW" sz="1800" kern="100" dirty="0">
                          <a:effectLst/>
                        </a:rPr>
                        <a:t>我是誰？</a:t>
                      </a:r>
                    </a:p>
                    <a:p>
                      <a:pPr>
                        <a:lnSpc>
                          <a:spcPct val="115000"/>
                        </a:lnSpc>
                        <a:spcAft>
                          <a:spcPts val="0"/>
                        </a:spcAft>
                      </a:pPr>
                      <a:r>
                        <a:rPr lang="en-US" sz="1800" kern="100" dirty="0">
                          <a:effectLst/>
                        </a:rPr>
                        <a:t>                  </a:t>
                      </a:r>
                      <a:r>
                        <a:rPr lang="zh-TW" altLang="en-US" sz="1800" kern="100" dirty="0" smtClean="0">
                          <a:effectLst/>
                        </a:rPr>
                        <a:t>       </a:t>
                      </a:r>
                      <a:r>
                        <a:rPr lang="en-US" sz="1800" kern="100" dirty="0" smtClean="0">
                          <a:effectLst/>
                        </a:rPr>
                        <a:t> </a:t>
                      </a:r>
                      <a:r>
                        <a:rPr lang="zh-TW" altLang="en-US" sz="1800" kern="100" dirty="0" smtClean="0">
                          <a:effectLst/>
                        </a:rPr>
                        <a:t>   </a:t>
                      </a:r>
                      <a:r>
                        <a:rPr lang="en-US" sz="1800" kern="100" dirty="0" smtClean="0">
                          <a:effectLst/>
                        </a:rPr>
                        <a:t> </a:t>
                      </a:r>
                      <a:r>
                        <a:rPr lang="en-US" sz="1800" kern="100" dirty="0">
                          <a:effectLst/>
                        </a:rPr>
                        <a:t>3.</a:t>
                      </a:r>
                      <a:r>
                        <a:rPr lang="zh-TW" sz="1800" kern="100" dirty="0">
                          <a:effectLst/>
                        </a:rPr>
                        <a:t>在關係中的人</a:t>
                      </a:r>
                      <a:endParaRPr lang="zh-TW" sz="1800" kern="100" dirty="0">
                        <a:effectLst/>
                        <a:latin typeface="Calibri"/>
                        <a:ea typeface="新細明體"/>
                        <a:cs typeface="Times New Roman"/>
                      </a:endParaRPr>
                    </a:p>
                  </a:txBody>
                  <a:tcPr marL="68580" marR="68580" marT="0" marB="0"/>
                </a:tc>
              </a:tr>
              <a:tr h="0">
                <a:tc rowSpan="3">
                  <a:txBody>
                    <a:bodyPr/>
                    <a:lstStyle/>
                    <a:p>
                      <a:pPr>
                        <a:lnSpc>
                          <a:spcPct val="115000"/>
                        </a:lnSpc>
                        <a:spcAft>
                          <a:spcPts val="0"/>
                        </a:spcAft>
                      </a:pPr>
                      <a:r>
                        <a:rPr lang="en-US" sz="1800" kern="100" dirty="0">
                          <a:effectLst/>
                        </a:rPr>
                        <a:t> </a:t>
                      </a:r>
                      <a:endParaRPr lang="zh-TW" sz="1800" kern="100" dirty="0">
                        <a:effectLst/>
                      </a:endParaRPr>
                    </a:p>
                    <a:p>
                      <a:pPr>
                        <a:lnSpc>
                          <a:spcPct val="115000"/>
                        </a:lnSpc>
                        <a:spcAft>
                          <a:spcPts val="0"/>
                        </a:spcAft>
                      </a:pPr>
                      <a:r>
                        <a:rPr lang="en-US" sz="1800" kern="100" dirty="0">
                          <a:effectLst/>
                        </a:rPr>
                        <a:t> </a:t>
                      </a:r>
                      <a:endParaRPr lang="zh-TW" sz="1800" kern="100" dirty="0">
                        <a:effectLst/>
                      </a:endParaRPr>
                    </a:p>
                    <a:p>
                      <a:pPr>
                        <a:lnSpc>
                          <a:spcPct val="115000"/>
                        </a:lnSpc>
                        <a:spcAft>
                          <a:spcPts val="0"/>
                        </a:spcAft>
                      </a:pPr>
                      <a:r>
                        <a:rPr lang="en-US" sz="1800" kern="100" dirty="0">
                          <a:effectLst/>
                        </a:rPr>
                        <a:t> </a:t>
                      </a:r>
                      <a:endParaRPr lang="zh-TW" sz="1800" kern="100" dirty="0">
                        <a:effectLst/>
                      </a:endParaRPr>
                    </a:p>
                    <a:p>
                      <a:pPr>
                        <a:lnSpc>
                          <a:spcPct val="115000"/>
                        </a:lnSpc>
                        <a:spcAft>
                          <a:spcPts val="0"/>
                        </a:spcAft>
                      </a:pPr>
                      <a:r>
                        <a:rPr lang="en-US" sz="1800" kern="100" dirty="0">
                          <a:effectLst/>
                        </a:rPr>
                        <a:t> </a:t>
                      </a:r>
                      <a:endParaRPr lang="zh-TW" sz="1800" kern="100" dirty="0">
                        <a:effectLst/>
                      </a:endParaRPr>
                    </a:p>
                    <a:p>
                      <a:pPr>
                        <a:lnSpc>
                          <a:spcPct val="115000"/>
                        </a:lnSpc>
                        <a:spcAft>
                          <a:spcPts val="0"/>
                        </a:spcAft>
                      </a:pPr>
                      <a:r>
                        <a:rPr lang="zh-TW" sz="1800" kern="100" dirty="0">
                          <a:effectLst/>
                        </a:rPr>
                        <a:t>人生三問</a:t>
                      </a:r>
                      <a:endParaRPr lang="zh-TW" sz="1800" kern="100" dirty="0">
                        <a:effectLst/>
                        <a:latin typeface="Calibri"/>
                        <a:ea typeface="新細明體"/>
                        <a:cs typeface="Times New Roman"/>
                      </a:endParaRPr>
                    </a:p>
                  </a:txBody>
                  <a:tcPr marL="68580" marR="68580" marT="0" marB="0"/>
                </a:tc>
                <a:tc>
                  <a:txBody>
                    <a:bodyPr/>
                    <a:lstStyle/>
                    <a:p>
                      <a:pPr>
                        <a:lnSpc>
                          <a:spcPct val="115000"/>
                        </a:lnSpc>
                        <a:spcAft>
                          <a:spcPts val="0"/>
                        </a:spcAft>
                        <a:tabLst>
                          <a:tab pos="1560830" algn="l"/>
                        </a:tabLst>
                      </a:pPr>
                      <a:r>
                        <a:rPr lang="en-US" sz="1800" kern="100" dirty="0">
                          <a:effectLst/>
                        </a:rPr>
                        <a:t>1.</a:t>
                      </a:r>
                      <a:r>
                        <a:rPr lang="zh-TW" sz="1800" kern="100" dirty="0">
                          <a:effectLst/>
                        </a:rPr>
                        <a:t>終極關懷</a:t>
                      </a:r>
                      <a:r>
                        <a:rPr lang="en-US" sz="1800" kern="100" dirty="0">
                          <a:effectLst/>
                        </a:rPr>
                        <a:t>          1.</a:t>
                      </a:r>
                      <a:r>
                        <a:rPr lang="zh-TW" sz="1800" kern="100" dirty="0">
                          <a:effectLst/>
                        </a:rPr>
                        <a:t>人生目的的意義</a:t>
                      </a:r>
                    </a:p>
                    <a:p>
                      <a:pPr>
                        <a:lnSpc>
                          <a:spcPct val="115000"/>
                        </a:lnSpc>
                        <a:spcAft>
                          <a:spcPts val="0"/>
                        </a:spcAft>
                      </a:pPr>
                      <a:r>
                        <a:rPr lang="en-US" sz="1800" kern="100" dirty="0">
                          <a:effectLst/>
                        </a:rPr>
                        <a:t>                   </a:t>
                      </a:r>
                      <a:r>
                        <a:rPr lang="zh-TW" altLang="en-US" sz="1800" kern="100" dirty="0" smtClean="0">
                          <a:effectLst/>
                        </a:rPr>
                        <a:t>          </a:t>
                      </a:r>
                      <a:r>
                        <a:rPr lang="en-US" sz="1800" kern="100" dirty="0" smtClean="0">
                          <a:effectLst/>
                        </a:rPr>
                        <a:t> </a:t>
                      </a:r>
                      <a:r>
                        <a:rPr lang="en-US" sz="1800" kern="100" dirty="0">
                          <a:effectLst/>
                        </a:rPr>
                        <a:t>2.</a:t>
                      </a:r>
                      <a:r>
                        <a:rPr lang="zh-TW" sz="1800" kern="100" dirty="0">
                          <a:effectLst/>
                        </a:rPr>
                        <a:t>生死關懷與實踐</a:t>
                      </a:r>
                    </a:p>
                    <a:p>
                      <a:pPr>
                        <a:lnSpc>
                          <a:spcPct val="115000"/>
                        </a:lnSpc>
                        <a:spcAft>
                          <a:spcPts val="0"/>
                        </a:spcAft>
                      </a:pPr>
                      <a:r>
                        <a:rPr lang="en-US" sz="1800" kern="100" dirty="0">
                          <a:effectLst/>
                        </a:rPr>
                        <a:t>                   </a:t>
                      </a:r>
                      <a:r>
                        <a:rPr lang="zh-TW" altLang="en-US" sz="1800" kern="100" dirty="0" smtClean="0">
                          <a:effectLst/>
                        </a:rPr>
                        <a:t>          </a:t>
                      </a:r>
                      <a:r>
                        <a:rPr lang="en-US" sz="1800" kern="100" dirty="0" smtClean="0">
                          <a:effectLst/>
                        </a:rPr>
                        <a:t> </a:t>
                      </a:r>
                      <a:r>
                        <a:rPr lang="en-US" sz="1800" kern="100" dirty="0">
                          <a:effectLst/>
                        </a:rPr>
                        <a:t>3.</a:t>
                      </a:r>
                      <a:r>
                        <a:rPr lang="zh-TW" sz="1800" kern="100" dirty="0">
                          <a:effectLst/>
                        </a:rPr>
                        <a:t>終極信念與宗教</a:t>
                      </a:r>
                      <a:endParaRPr lang="zh-TW" sz="1800" kern="100" dirty="0">
                        <a:effectLst/>
                        <a:latin typeface="Calibri"/>
                        <a:ea typeface="新細明體"/>
                        <a:cs typeface="Times New Roman"/>
                      </a:endParaRPr>
                    </a:p>
                  </a:txBody>
                  <a:tcPr marL="68580" marR="68580" marT="0" marB="0"/>
                </a:tc>
              </a:tr>
              <a:tr h="0">
                <a:tc vMerge="1">
                  <a:txBody>
                    <a:bodyPr/>
                    <a:lstStyle/>
                    <a:p>
                      <a:endParaRPr lang="zh-TW" altLang="en-US"/>
                    </a:p>
                  </a:txBody>
                  <a:tcPr/>
                </a:tc>
                <a:tc>
                  <a:txBody>
                    <a:bodyPr/>
                    <a:lstStyle/>
                    <a:p>
                      <a:pPr>
                        <a:lnSpc>
                          <a:spcPct val="115000"/>
                        </a:lnSpc>
                        <a:spcAft>
                          <a:spcPts val="0"/>
                        </a:spcAft>
                        <a:tabLst>
                          <a:tab pos="1560830" algn="l"/>
                        </a:tabLst>
                      </a:pPr>
                      <a:r>
                        <a:rPr lang="en-US" sz="1800" kern="100" dirty="0">
                          <a:effectLst/>
                        </a:rPr>
                        <a:t>2.</a:t>
                      </a:r>
                      <a:r>
                        <a:rPr lang="zh-TW" sz="1800" kern="100" dirty="0">
                          <a:effectLst/>
                        </a:rPr>
                        <a:t>價值思辨</a:t>
                      </a:r>
                      <a:r>
                        <a:rPr lang="en-US" sz="1800" kern="100" dirty="0">
                          <a:effectLst/>
                        </a:rPr>
                        <a:t>          1.</a:t>
                      </a:r>
                      <a:r>
                        <a:rPr lang="zh-TW" sz="1800" kern="100" dirty="0">
                          <a:effectLst/>
                        </a:rPr>
                        <a:t>道德哲學</a:t>
                      </a:r>
                    </a:p>
                    <a:p>
                      <a:pPr>
                        <a:lnSpc>
                          <a:spcPct val="115000"/>
                        </a:lnSpc>
                        <a:spcAft>
                          <a:spcPts val="0"/>
                        </a:spcAft>
                      </a:pPr>
                      <a:r>
                        <a:rPr lang="en-US" sz="1800" kern="100" dirty="0">
                          <a:effectLst/>
                        </a:rPr>
                        <a:t>                  </a:t>
                      </a:r>
                      <a:r>
                        <a:rPr lang="zh-TW" altLang="en-US" sz="1800" kern="100" dirty="0" smtClean="0">
                          <a:effectLst/>
                        </a:rPr>
                        <a:t>         </a:t>
                      </a:r>
                      <a:r>
                        <a:rPr lang="en-US" sz="1800" kern="100" dirty="0" smtClean="0">
                          <a:effectLst/>
                        </a:rPr>
                        <a:t>  </a:t>
                      </a:r>
                      <a:r>
                        <a:rPr lang="en-US" sz="1800" kern="100" dirty="0">
                          <a:effectLst/>
                        </a:rPr>
                        <a:t>2.</a:t>
                      </a:r>
                      <a:r>
                        <a:rPr lang="zh-TW" sz="1800" kern="100" dirty="0">
                          <a:effectLst/>
                        </a:rPr>
                        <a:t>道德思辨及其應用</a:t>
                      </a:r>
                    </a:p>
                    <a:p>
                      <a:pPr>
                        <a:lnSpc>
                          <a:spcPct val="115000"/>
                        </a:lnSpc>
                        <a:spcAft>
                          <a:spcPts val="0"/>
                        </a:spcAft>
                      </a:pPr>
                      <a:r>
                        <a:rPr lang="en-US" sz="1800" kern="100" dirty="0">
                          <a:effectLst/>
                        </a:rPr>
                        <a:t>                  </a:t>
                      </a:r>
                      <a:r>
                        <a:rPr lang="zh-TW" altLang="en-US" sz="1800" kern="100" dirty="0" smtClean="0">
                          <a:effectLst/>
                        </a:rPr>
                        <a:t>         </a:t>
                      </a:r>
                      <a:r>
                        <a:rPr lang="en-US" sz="1800" kern="100" dirty="0" smtClean="0">
                          <a:effectLst/>
                        </a:rPr>
                        <a:t>  </a:t>
                      </a:r>
                      <a:r>
                        <a:rPr lang="en-US" sz="1800" kern="100" dirty="0">
                          <a:effectLst/>
                        </a:rPr>
                        <a:t>3.</a:t>
                      </a:r>
                      <a:r>
                        <a:rPr lang="zh-TW" sz="1800" kern="100" dirty="0">
                          <a:effectLst/>
                        </a:rPr>
                        <a:t>美感素養與生活美學</a:t>
                      </a:r>
                      <a:endParaRPr lang="zh-TW" sz="1800" kern="100" dirty="0">
                        <a:effectLst/>
                        <a:latin typeface="Calibri"/>
                        <a:ea typeface="新細明體"/>
                        <a:cs typeface="Times New Roman"/>
                      </a:endParaRPr>
                    </a:p>
                  </a:txBody>
                  <a:tcPr marL="68580" marR="68580" marT="0" marB="0"/>
                </a:tc>
              </a:tr>
              <a:tr h="0">
                <a:tc vMerge="1">
                  <a:txBody>
                    <a:bodyPr/>
                    <a:lstStyle/>
                    <a:p>
                      <a:endParaRPr lang="zh-TW" altLang="en-US"/>
                    </a:p>
                  </a:txBody>
                  <a:tcPr/>
                </a:tc>
                <a:tc>
                  <a:txBody>
                    <a:bodyPr/>
                    <a:lstStyle/>
                    <a:p>
                      <a:pPr>
                        <a:lnSpc>
                          <a:spcPct val="115000"/>
                        </a:lnSpc>
                        <a:spcAft>
                          <a:spcPts val="0"/>
                        </a:spcAft>
                      </a:pPr>
                      <a:r>
                        <a:rPr lang="en-US" sz="1800" kern="100" dirty="0">
                          <a:effectLst/>
                        </a:rPr>
                        <a:t>3.</a:t>
                      </a:r>
                      <a:r>
                        <a:rPr lang="zh-TW" sz="1800" kern="100" dirty="0">
                          <a:effectLst/>
                        </a:rPr>
                        <a:t>靈性修養</a:t>
                      </a:r>
                      <a:r>
                        <a:rPr lang="en-US" sz="1800" kern="100" dirty="0">
                          <a:effectLst/>
                        </a:rPr>
                        <a:t>          1.</a:t>
                      </a:r>
                      <a:r>
                        <a:rPr lang="zh-TW" sz="1800" kern="100" dirty="0">
                          <a:effectLst/>
                        </a:rPr>
                        <a:t>至善與幸福</a:t>
                      </a:r>
                    </a:p>
                    <a:p>
                      <a:pPr>
                        <a:lnSpc>
                          <a:spcPct val="115000"/>
                        </a:lnSpc>
                        <a:spcAft>
                          <a:spcPts val="0"/>
                        </a:spcAft>
                      </a:pPr>
                      <a:r>
                        <a:rPr lang="en-US" sz="1800" kern="100" dirty="0">
                          <a:effectLst/>
                        </a:rPr>
                        <a:t>                 </a:t>
                      </a:r>
                      <a:r>
                        <a:rPr lang="zh-TW" altLang="en-US" sz="1800" kern="100" dirty="0" smtClean="0">
                          <a:effectLst/>
                        </a:rPr>
                        <a:t>          </a:t>
                      </a:r>
                      <a:r>
                        <a:rPr lang="en-US" sz="1800" kern="100" dirty="0" smtClean="0">
                          <a:effectLst/>
                        </a:rPr>
                        <a:t>   </a:t>
                      </a:r>
                      <a:r>
                        <a:rPr lang="en-US" sz="1800" kern="100" dirty="0">
                          <a:effectLst/>
                        </a:rPr>
                        <a:t>2.</a:t>
                      </a:r>
                      <a:r>
                        <a:rPr lang="zh-TW" sz="1800" kern="100" dirty="0">
                          <a:effectLst/>
                        </a:rPr>
                        <a:t>人格統整與修養</a:t>
                      </a:r>
                    </a:p>
                    <a:p>
                      <a:pPr>
                        <a:lnSpc>
                          <a:spcPct val="115000"/>
                        </a:lnSpc>
                        <a:spcAft>
                          <a:spcPts val="0"/>
                        </a:spcAft>
                      </a:pPr>
                      <a:r>
                        <a:rPr lang="en-US" sz="1800" kern="100" dirty="0">
                          <a:effectLst/>
                        </a:rPr>
                        <a:t>                  </a:t>
                      </a:r>
                      <a:r>
                        <a:rPr lang="zh-TW" altLang="en-US" sz="1800" kern="100" dirty="0" smtClean="0">
                          <a:effectLst/>
                        </a:rPr>
                        <a:t>      </a:t>
                      </a:r>
                      <a:r>
                        <a:rPr lang="en-US" sz="1800" kern="100" dirty="0" smtClean="0">
                          <a:effectLst/>
                        </a:rPr>
                        <a:t>  </a:t>
                      </a:r>
                      <a:r>
                        <a:rPr lang="en-US" sz="1800" kern="100" dirty="0">
                          <a:effectLst/>
                        </a:rPr>
                        <a:t>3.</a:t>
                      </a:r>
                      <a:r>
                        <a:rPr lang="zh-TW" sz="1800" kern="100" dirty="0">
                          <a:effectLst/>
                        </a:rPr>
                        <a:t>靈性自覺與發展</a:t>
                      </a:r>
                      <a:endParaRPr lang="zh-TW" sz="1800" kern="100" dirty="0">
                        <a:effectLst/>
                        <a:latin typeface="Calibri"/>
                        <a:ea typeface="新細明體"/>
                        <a:cs typeface="Times New Roman"/>
                      </a:endParaRPr>
                    </a:p>
                  </a:txBody>
                  <a:tcPr marL="68580" marR="68580" marT="0" marB="0"/>
                </a:tc>
              </a:tr>
            </a:tbl>
          </a:graphicData>
        </a:graphic>
      </p:graphicFrame>
      <p:sp>
        <p:nvSpPr>
          <p:cNvPr id="3" name="標題 2"/>
          <p:cNvSpPr>
            <a:spLocks noGrp="1"/>
          </p:cNvSpPr>
          <p:nvPr>
            <p:ph type="title"/>
          </p:nvPr>
        </p:nvSpPr>
        <p:spPr/>
        <p:txBody>
          <a:bodyPr>
            <a:normAutofit/>
          </a:bodyPr>
          <a:lstStyle/>
          <a:p>
            <a:pPr algn="ctr"/>
            <a:r>
              <a:rPr lang="zh-TW" altLang="zh-TW" sz="6000" dirty="0">
                <a:solidFill>
                  <a:srgbClr val="0000FF"/>
                </a:solidFill>
                <a:effectLst/>
              </a:rPr>
              <a:t>生命教育核心素養</a:t>
            </a:r>
            <a:r>
              <a:rPr lang="zh-TW" altLang="zh-TW" sz="6000" dirty="0" smtClean="0">
                <a:solidFill>
                  <a:srgbClr val="0000FF"/>
                </a:solidFill>
                <a:effectLst/>
              </a:rPr>
              <a:t>架構</a:t>
            </a:r>
            <a:endParaRPr lang="zh-TW" altLang="en-US" sz="6000" dirty="0">
              <a:solidFill>
                <a:srgbClr val="0000FF"/>
              </a:solidFill>
            </a:endParaRPr>
          </a:p>
        </p:txBody>
      </p:sp>
    </p:spTree>
    <p:extLst>
      <p:ext uri="{BB962C8B-B14F-4D97-AF65-F5344CB8AC3E}">
        <p14:creationId xmlns:p14="http://schemas.microsoft.com/office/powerpoint/2010/main" val="413686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340768"/>
            <a:ext cx="8229600" cy="4626547"/>
          </a:xfrm>
        </p:spPr>
        <p:txBody>
          <a:bodyPr>
            <a:normAutofit/>
          </a:bodyPr>
          <a:lstStyle/>
          <a:p>
            <a:pPr marL="0" indent="0" algn="ctr">
              <a:buNone/>
            </a:pPr>
            <a:r>
              <a:rPr lang="zh-TW" altLang="zh-TW" sz="4400" dirty="0">
                <a:solidFill>
                  <a:srgbClr val="0000FF"/>
                </a:solidFill>
              </a:rPr>
              <a:t>找人</a:t>
            </a:r>
            <a:r>
              <a:rPr lang="en-US" altLang="zh-TW" sz="4400" dirty="0">
                <a:solidFill>
                  <a:srgbClr val="0000FF"/>
                </a:solidFill>
              </a:rPr>
              <a:t>-</a:t>
            </a:r>
            <a:r>
              <a:rPr lang="zh-TW" altLang="zh-TW" sz="4400" dirty="0">
                <a:solidFill>
                  <a:srgbClr val="0000FF"/>
                </a:solidFill>
              </a:rPr>
              <a:t>全人教育與生命教育理念</a:t>
            </a:r>
            <a:endParaRPr lang="zh-TW" altLang="en-US" sz="4400" dirty="0"/>
          </a:p>
        </p:txBody>
      </p:sp>
      <p:sp>
        <p:nvSpPr>
          <p:cNvPr id="3" name="標題 2"/>
          <p:cNvSpPr>
            <a:spLocks noGrp="1"/>
          </p:cNvSpPr>
          <p:nvPr>
            <p:ph type="title"/>
          </p:nvPr>
        </p:nvSpPr>
        <p:spPr/>
        <p:txBody>
          <a:bodyPr>
            <a:noAutofit/>
          </a:bodyPr>
          <a:lstStyle/>
          <a:p>
            <a:r>
              <a:rPr lang="zh-TW" altLang="en-US" sz="5400" dirty="0" smtClean="0">
                <a:solidFill>
                  <a:srgbClr val="FFFF00"/>
                </a:solidFill>
              </a:rPr>
              <a:t>全人思考、活在關係的人</a:t>
            </a:r>
            <a:endParaRPr lang="zh-TW" altLang="en-US" sz="5400" dirty="0">
              <a:solidFill>
                <a:srgbClr val="FFFF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8776"/>
          <a:stretch/>
        </p:blipFill>
        <p:spPr bwMode="auto">
          <a:xfrm>
            <a:off x="683568" y="2471738"/>
            <a:ext cx="7416824" cy="419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48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592" y="1556792"/>
            <a:ext cx="9131242" cy="5889824"/>
          </a:xfrm>
        </p:spPr>
        <p:txBody>
          <a:bodyPr>
            <a:normAutofit/>
          </a:bodyPr>
          <a:lstStyle/>
          <a:p>
            <a:r>
              <a:rPr lang="zh-TW" altLang="en-US" sz="4400" dirty="0" smtClean="0"/>
              <a:t>　</a:t>
            </a:r>
            <a:r>
              <a:rPr lang="zh-TW" altLang="zh-TW" sz="4400" dirty="0" smtClean="0"/>
              <a:t>聖經</a:t>
            </a:r>
            <a:r>
              <a:rPr lang="zh-TW" altLang="zh-TW" sz="4400" dirty="0"/>
              <a:t>舊約中首次使用「生命」一詞出現於〈創世記</a:t>
            </a:r>
            <a:r>
              <a:rPr lang="en-US" altLang="zh-TW" sz="4400" dirty="0"/>
              <a:t>1:20</a:t>
            </a:r>
            <a:r>
              <a:rPr lang="zh-TW" altLang="zh-TW" sz="4400" dirty="0"/>
              <a:t>〉上帝說：水要多多滋生有</a:t>
            </a:r>
            <a:r>
              <a:rPr lang="zh-TW" altLang="zh-TW" sz="4400" dirty="0">
                <a:solidFill>
                  <a:srgbClr val="C00000"/>
                </a:solidFill>
                <a:effectLst>
                  <a:outerShdw blurRad="38100" dist="38100" dir="2700000" algn="tl">
                    <a:srgbClr val="000000">
                      <a:alpha val="43137"/>
                    </a:srgbClr>
                  </a:outerShdw>
                </a:effectLst>
              </a:rPr>
              <a:t>生命</a:t>
            </a:r>
            <a:r>
              <a:rPr lang="zh-TW" altLang="zh-TW" sz="4400" dirty="0"/>
              <a:t>的物；要有雀鳥飛在地面以上，天空之中</a:t>
            </a:r>
            <a:r>
              <a:rPr lang="zh-TW" altLang="zh-TW" sz="4400" dirty="0" smtClean="0"/>
              <a:t>。</a:t>
            </a:r>
            <a:r>
              <a:rPr lang="zh-TW" altLang="en-US" sz="4400" dirty="0" smtClean="0"/>
              <a:t>  </a:t>
            </a:r>
            <a:endParaRPr lang="en-US" altLang="zh-TW" sz="4400" dirty="0" smtClean="0"/>
          </a:p>
          <a:p>
            <a:r>
              <a:rPr lang="zh-TW" altLang="en-US" sz="4400" dirty="0"/>
              <a:t> </a:t>
            </a:r>
            <a:r>
              <a:rPr lang="zh-TW" altLang="en-US" sz="4400" dirty="0" smtClean="0"/>
              <a:t>   </a:t>
            </a:r>
            <a:r>
              <a:rPr lang="zh-TW" altLang="zh-TW" sz="4400" dirty="0" smtClean="0"/>
              <a:t>所謂</a:t>
            </a:r>
            <a:r>
              <a:rPr lang="zh-TW" altLang="zh-TW" sz="4400" dirty="0"/>
              <a:t>「生命</a:t>
            </a:r>
            <a:r>
              <a:rPr lang="zh-TW" altLang="zh-TW" sz="4400" dirty="0" smtClean="0"/>
              <a:t>」</a:t>
            </a:r>
            <a:r>
              <a:rPr lang="zh-TW" altLang="en-US" sz="4400" dirty="0"/>
              <a:t>（</a:t>
            </a:r>
            <a:r>
              <a:rPr lang="zh-TW" altLang="zh-TW" sz="4400" dirty="0" smtClean="0"/>
              <a:t>nephesh </a:t>
            </a:r>
            <a:r>
              <a:rPr lang="zh-TW" altLang="zh-TW" sz="4400" dirty="0"/>
              <a:t>），共出現</a:t>
            </a:r>
            <a:r>
              <a:rPr lang="en-US" altLang="zh-TW" sz="4400" dirty="0">
                <a:solidFill>
                  <a:srgbClr val="C00000"/>
                </a:solidFill>
                <a:effectLst>
                  <a:outerShdw blurRad="38100" dist="38100" dir="2700000" algn="tl">
                    <a:srgbClr val="000000">
                      <a:alpha val="43137"/>
                    </a:srgbClr>
                  </a:outerShdw>
                </a:effectLst>
              </a:rPr>
              <a:t>755</a:t>
            </a:r>
            <a:r>
              <a:rPr lang="zh-TW" altLang="zh-TW" sz="4400" dirty="0"/>
              <a:t>次，原文字意具有「</a:t>
            </a:r>
            <a:r>
              <a:rPr lang="zh-TW" altLang="zh-TW" sz="4400" dirty="0">
                <a:solidFill>
                  <a:srgbClr val="C00000"/>
                </a:solidFill>
                <a:effectLst>
                  <a:outerShdw blurRad="38100" dist="38100" dir="2700000" algn="tl">
                    <a:srgbClr val="000000">
                      <a:alpha val="43137"/>
                    </a:srgbClr>
                  </a:outerShdw>
                </a:effectLst>
              </a:rPr>
              <a:t>靈魂、生命、創造物、活著的人</a:t>
            </a:r>
            <a:r>
              <a:rPr lang="zh-TW" altLang="zh-TW" sz="4400" dirty="0"/>
              <a:t>」意涵。</a:t>
            </a:r>
          </a:p>
          <a:p>
            <a:endParaRPr lang="zh-TW" altLang="en-US" dirty="0"/>
          </a:p>
        </p:txBody>
      </p:sp>
      <p:sp>
        <p:nvSpPr>
          <p:cNvPr id="3" name="標題 2"/>
          <p:cNvSpPr>
            <a:spLocks noGrp="1"/>
          </p:cNvSpPr>
          <p:nvPr>
            <p:ph type="title"/>
          </p:nvPr>
        </p:nvSpPr>
        <p:spPr>
          <a:xfrm>
            <a:off x="179512" y="188640"/>
            <a:ext cx="8733656" cy="1143000"/>
          </a:xfrm>
        </p:spPr>
        <p:txBody>
          <a:bodyPr>
            <a:noAutofit/>
          </a:bodyPr>
          <a:lstStyle/>
          <a:p>
            <a:r>
              <a:rPr lang="zh-TW" altLang="zh-TW" sz="4000" b="1" dirty="0">
                <a:solidFill>
                  <a:srgbClr val="0000FF"/>
                </a:solidFill>
                <a:effectLst/>
              </a:rPr>
              <a:t>《聖經》中「生命教育」觀點之</a:t>
            </a:r>
            <a:r>
              <a:rPr lang="zh-TW" altLang="zh-TW" sz="4000" b="1" dirty="0" smtClean="0">
                <a:solidFill>
                  <a:srgbClr val="0000FF"/>
                </a:solidFill>
                <a:effectLst/>
              </a:rPr>
              <a:t>探究</a:t>
            </a:r>
            <a:endParaRPr lang="zh-TW" altLang="en-US" sz="4000" b="1" dirty="0">
              <a:solidFill>
                <a:srgbClr val="0000FF"/>
              </a:solidFill>
              <a:effectLst/>
            </a:endParaRPr>
          </a:p>
        </p:txBody>
      </p:sp>
    </p:spTree>
    <p:extLst>
      <p:ext uri="{BB962C8B-B14F-4D97-AF65-F5344CB8AC3E}">
        <p14:creationId xmlns:p14="http://schemas.microsoft.com/office/powerpoint/2010/main" val="301101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79512" y="1844824"/>
            <a:ext cx="8795320" cy="5961832"/>
          </a:xfrm>
        </p:spPr>
        <p:txBody>
          <a:bodyPr>
            <a:normAutofit/>
          </a:bodyPr>
          <a:lstStyle/>
          <a:p>
            <a:r>
              <a:rPr lang="en-US" altLang="zh-TW" sz="4800" dirty="0"/>
              <a:t>1.</a:t>
            </a:r>
            <a:r>
              <a:rPr lang="zh-TW" altLang="zh-TW" sz="4800" dirty="0"/>
              <a:t>生命具有不同的素質和長短：</a:t>
            </a:r>
          </a:p>
          <a:p>
            <a:r>
              <a:rPr lang="zh-TW" altLang="zh-TW" sz="4800" dirty="0"/>
              <a:t>2.生命具有抉擇性：</a:t>
            </a:r>
          </a:p>
          <a:p>
            <a:r>
              <a:rPr lang="zh-TW" altLang="zh-TW" sz="4800" dirty="0"/>
              <a:t>3.生命具有神聖性：</a:t>
            </a:r>
          </a:p>
          <a:p>
            <a:r>
              <a:rPr lang="zh-TW" altLang="zh-TW" sz="4800" dirty="0"/>
              <a:t>4.生命具有罪惡本質與死亡性：</a:t>
            </a:r>
          </a:p>
          <a:p>
            <a:r>
              <a:rPr lang="zh-TW" altLang="zh-TW" sz="4800" dirty="0"/>
              <a:t>5.生命具有未來的盼望</a:t>
            </a:r>
          </a:p>
          <a:p>
            <a:endParaRPr lang="zh-TW" altLang="en-US" dirty="0"/>
          </a:p>
        </p:txBody>
      </p:sp>
      <p:sp>
        <p:nvSpPr>
          <p:cNvPr id="3" name="標題 2"/>
          <p:cNvSpPr>
            <a:spLocks noGrp="1"/>
          </p:cNvSpPr>
          <p:nvPr>
            <p:ph type="title"/>
          </p:nvPr>
        </p:nvSpPr>
        <p:spPr/>
        <p:txBody>
          <a:bodyPr>
            <a:normAutofit/>
          </a:bodyPr>
          <a:lstStyle/>
          <a:p>
            <a:pPr algn="ctr"/>
            <a:r>
              <a:rPr lang="zh-TW" altLang="zh-TW" sz="6600" dirty="0">
                <a:solidFill>
                  <a:srgbClr val="0000FF"/>
                </a:solidFill>
                <a:effectLst/>
              </a:rPr>
              <a:t>生命的不同面向</a:t>
            </a:r>
            <a:endParaRPr lang="zh-TW" altLang="en-US" sz="6600" dirty="0">
              <a:solidFill>
                <a:srgbClr val="0000FF"/>
              </a:solidFill>
            </a:endParaRPr>
          </a:p>
        </p:txBody>
      </p:sp>
    </p:spTree>
    <p:extLst>
      <p:ext uri="{BB962C8B-B14F-4D97-AF65-F5344CB8AC3E}">
        <p14:creationId xmlns:p14="http://schemas.microsoft.com/office/powerpoint/2010/main" val="216546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1988840"/>
            <a:ext cx="6048672" cy="4176464"/>
          </a:xfrm>
        </p:spPr>
        <p:txBody>
          <a:bodyPr>
            <a:noAutofit/>
          </a:bodyPr>
          <a:lstStyle/>
          <a:p>
            <a:pPr marL="0" indent="0">
              <a:buNone/>
            </a:pPr>
            <a:r>
              <a:rPr lang="en-US" altLang="zh-TW" sz="4000" dirty="0" smtClean="0"/>
              <a:t>1</a:t>
            </a:r>
            <a:r>
              <a:rPr lang="zh-TW" altLang="zh-TW" sz="4000" dirty="0"/>
              <a:t>、身（</a:t>
            </a:r>
            <a:r>
              <a:rPr lang="en-US" altLang="zh-TW" sz="4000" dirty="0"/>
              <a:t>body</a:t>
            </a:r>
            <a:r>
              <a:rPr lang="zh-TW" altLang="zh-TW" sz="4000" dirty="0"/>
              <a:t>）</a:t>
            </a:r>
            <a:r>
              <a:rPr lang="en-US" altLang="zh-TW" sz="4000" dirty="0"/>
              <a:t>---</a:t>
            </a:r>
            <a:r>
              <a:rPr lang="zh-TW" altLang="zh-TW" sz="4000" dirty="0"/>
              <a:t>紅塵中的人或軟弱的</a:t>
            </a:r>
            <a:r>
              <a:rPr lang="zh-TW" altLang="zh-TW" sz="4000" dirty="0" smtClean="0"/>
              <a:t>人、肉身。</a:t>
            </a:r>
            <a:endParaRPr lang="zh-TW" altLang="zh-TW" sz="4000" dirty="0"/>
          </a:p>
          <a:p>
            <a:pPr marL="0" indent="0">
              <a:buNone/>
            </a:pPr>
            <a:r>
              <a:rPr lang="en-US" altLang="zh-TW" sz="4000" dirty="0">
                <a:solidFill>
                  <a:srgbClr val="0000FF"/>
                </a:solidFill>
              </a:rPr>
              <a:t>2</a:t>
            </a:r>
            <a:r>
              <a:rPr lang="zh-TW" altLang="zh-TW" sz="4000" dirty="0">
                <a:solidFill>
                  <a:srgbClr val="0000FF"/>
                </a:solidFill>
              </a:rPr>
              <a:t>、心（</a:t>
            </a:r>
            <a:r>
              <a:rPr lang="en-US" altLang="zh-TW" sz="4000" dirty="0">
                <a:solidFill>
                  <a:srgbClr val="0000FF"/>
                </a:solidFill>
              </a:rPr>
              <a:t>mind</a:t>
            </a:r>
            <a:r>
              <a:rPr lang="zh-TW" altLang="zh-TW" sz="4000" dirty="0">
                <a:solidFill>
                  <a:srgbClr val="0000FF"/>
                </a:solidFill>
              </a:rPr>
              <a:t>）</a:t>
            </a:r>
            <a:r>
              <a:rPr lang="en-US" altLang="zh-TW" sz="4000" dirty="0">
                <a:solidFill>
                  <a:srgbClr val="0000FF"/>
                </a:solidFill>
              </a:rPr>
              <a:t>---</a:t>
            </a:r>
            <a:r>
              <a:rPr lang="zh-TW" altLang="zh-TW" sz="4000" dirty="0">
                <a:solidFill>
                  <a:srgbClr val="0000FF"/>
                </a:solidFill>
              </a:rPr>
              <a:t>以知、情、意為中心的</a:t>
            </a:r>
            <a:r>
              <a:rPr lang="zh-TW" altLang="zh-TW" sz="4000" dirty="0" smtClean="0">
                <a:solidFill>
                  <a:srgbClr val="0000FF"/>
                </a:solidFill>
              </a:rPr>
              <a:t>人。</a:t>
            </a:r>
            <a:endParaRPr lang="zh-TW" altLang="zh-TW" sz="4000" dirty="0">
              <a:solidFill>
                <a:srgbClr val="0000FF"/>
              </a:solidFill>
            </a:endParaRPr>
          </a:p>
          <a:p>
            <a:pPr marL="0" indent="0">
              <a:buNone/>
            </a:pPr>
            <a:r>
              <a:rPr lang="en-US" altLang="zh-TW" sz="4000" dirty="0">
                <a:solidFill>
                  <a:srgbClr val="C00000"/>
                </a:solidFill>
              </a:rPr>
              <a:t>3</a:t>
            </a:r>
            <a:r>
              <a:rPr lang="zh-TW" altLang="zh-TW" sz="4000" dirty="0">
                <a:solidFill>
                  <a:srgbClr val="C00000"/>
                </a:solidFill>
              </a:rPr>
              <a:t>、 靈（靈魂</a:t>
            </a:r>
            <a:r>
              <a:rPr lang="en-US" altLang="zh-TW" sz="4000" dirty="0">
                <a:solidFill>
                  <a:srgbClr val="C00000"/>
                </a:solidFill>
              </a:rPr>
              <a:t>soul</a:t>
            </a:r>
            <a:r>
              <a:rPr lang="zh-TW" altLang="zh-TW" sz="4000" dirty="0">
                <a:solidFill>
                  <a:srgbClr val="C00000"/>
                </a:solidFill>
              </a:rPr>
              <a:t>）</a:t>
            </a:r>
            <a:r>
              <a:rPr lang="en-US" altLang="zh-TW" sz="4000" dirty="0">
                <a:solidFill>
                  <a:srgbClr val="C00000"/>
                </a:solidFill>
              </a:rPr>
              <a:t>---</a:t>
            </a:r>
            <a:r>
              <a:rPr lang="zh-TW" altLang="zh-TW" sz="4000" dirty="0">
                <a:solidFill>
                  <a:srgbClr val="C00000"/>
                </a:solidFill>
              </a:rPr>
              <a:t>有靈魂的</a:t>
            </a:r>
            <a:r>
              <a:rPr lang="zh-TW" altLang="zh-TW" sz="4000" dirty="0" smtClean="0">
                <a:solidFill>
                  <a:srgbClr val="C00000"/>
                </a:solidFill>
              </a:rPr>
              <a:t>活人，</a:t>
            </a:r>
            <a:r>
              <a:rPr lang="zh-TW" altLang="zh-TW" sz="4000" dirty="0">
                <a:solidFill>
                  <a:srgbClr val="C00000"/>
                </a:solidFill>
              </a:rPr>
              <a:t>靈魂的源頭是</a:t>
            </a:r>
            <a:r>
              <a:rPr lang="zh-TW" altLang="zh-TW" sz="4000" dirty="0" smtClean="0">
                <a:solidFill>
                  <a:srgbClr val="C00000"/>
                </a:solidFill>
              </a:rPr>
              <a:t>神靈</a:t>
            </a:r>
            <a:endParaRPr lang="zh-TW" altLang="zh-TW" sz="4000" dirty="0">
              <a:solidFill>
                <a:srgbClr val="C00000"/>
              </a:solidFill>
            </a:endParaRPr>
          </a:p>
          <a:p>
            <a:pPr marL="0" indent="0">
              <a:buNone/>
            </a:pPr>
            <a:endParaRPr lang="zh-TW" altLang="en-US" sz="3600" dirty="0"/>
          </a:p>
        </p:txBody>
      </p:sp>
      <p:sp>
        <p:nvSpPr>
          <p:cNvPr id="3" name="標題 2"/>
          <p:cNvSpPr>
            <a:spLocks noGrp="1"/>
          </p:cNvSpPr>
          <p:nvPr>
            <p:ph type="title"/>
          </p:nvPr>
        </p:nvSpPr>
        <p:spPr>
          <a:xfrm>
            <a:off x="395536" y="476672"/>
            <a:ext cx="8229600" cy="1143000"/>
          </a:xfrm>
        </p:spPr>
        <p:txBody>
          <a:bodyPr>
            <a:noAutofit/>
          </a:bodyPr>
          <a:lstStyle/>
          <a:p>
            <a:pPr algn="ctr"/>
            <a:r>
              <a:rPr lang="zh-TW" altLang="zh-TW" sz="4800" dirty="0">
                <a:solidFill>
                  <a:srgbClr val="0000FF"/>
                </a:solidFill>
                <a:effectLst/>
              </a:rPr>
              <a:t>《聖經》中生命的整全</a:t>
            </a:r>
            <a:r>
              <a:rPr lang="zh-TW" altLang="zh-TW" sz="4800" dirty="0" smtClean="0">
                <a:solidFill>
                  <a:srgbClr val="0000FF"/>
                </a:solidFill>
                <a:effectLst/>
              </a:rPr>
              <a:t>觀</a:t>
            </a:r>
            <a:r>
              <a:rPr lang="en-US" altLang="zh-TW" sz="4800" dirty="0" smtClean="0">
                <a:solidFill>
                  <a:srgbClr val="0000FF"/>
                </a:solidFill>
                <a:effectLst/>
              </a:rPr>
              <a:t/>
            </a:r>
            <a:br>
              <a:rPr lang="en-US" altLang="zh-TW" sz="4800" dirty="0" smtClean="0">
                <a:solidFill>
                  <a:srgbClr val="0000FF"/>
                </a:solidFill>
                <a:effectLst/>
              </a:rPr>
            </a:br>
            <a:r>
              <a:rPr lang="zh-TW" altLang="en-US" sz="7200" dirty="0" smtClean="0">
                <a:gradFill>
                  <a:gsLst>
                    <a:gs pos="0">
                      <a:srgbClr val="FFF200"/>
                    </a:gs>
                    <a:gs pos="77000">
                      <a:srgbClr val="FF7A00"/>
                    </a:gs>
                    <a:gs pos="100000">
                      <a:srgbClr val="FF0300"/>
                    </a:gs>
                    <a:gs pos="100000">
                      <a:srgbClr val="4D0808"/>
                    </a:gs>
                  </a:gsLst>
                  <a:lin ang="5400000" scaled="0"/>
                </a:gradFill>
                <a:latin typeface="華康儷粗宋" panose="02020709000000000000" pitchFamily="49" charset="-120"/>
                <a:ea typeface="華康儷粗宋" panose="02020709000000000000" pitchFamily="49" charset="-120"/>
              </a:rPr>
              <a:t>身、心、靈</a:t>
            </a:r>
            <a:r>
              <a:rPr lang="zh-TW" altLang="en-US" sz="7200" dirty="0">
                <a:solidFill>
                  <a:srgbClr val="FFFF00"/>
                </a:solidFill>
                <a:latin typeface="華康儷粗宋" panose="02020709000000000000" pitchFamily="49" charset="-120"/>
                <a:ea typeface="華康儷粗宋" panose="02020709000000000000" pitchFamily="49" charset="-120"/>
              </a:rPr>
              <a:t>三層面</a:t>
            </a:r>
            <a:endParaRPr lang="zh-TW" altLang="en-US" sz="7200" dirty="0">
              <a:solidFill>
                <a:srgbClr val="FFFF00"/>
              </a:solidFill>
              <a:latin typeface="華康硬黑體W7" panose="020B0709000000000000" pitchFamily="49" charset="-120"/>
              <a:ea typeface="華康硬黑體W7" panose="020B0709000000000000" pitchFamily="49" charset="-12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553762"/>
            <a:ext cx="2362378" cy="215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51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內容版面配置區 3"/>
          <p:cNvSpPr>
            <a:spLocks noGrp="1"/>
          </p:cNvSpPr>
          <p:nvPr>
            <p:ph idx="1"/>
          </p:nvPr>
        </p:nvSpPr>
        <p:spPr>
          <a:xfrm>
            <a:off x="251520" y="1556792"/>
            <a:ext cx="5256584" cy="4626547"/>
          </a:xfrm>
        </p:spPr>
        <p:txBody>
          <a:bodyPr>
            <a:noAutofit/>
          </a:bodyPr>
          <a:lstStyle/>
          <a:p>
            <a:pPr>
              <a:buFont typeface="Wingdings" panose="05000000000000000000" pitchFamily="2" charset="2"/>
              <a:buChar char="l"/>
            </a:pPr>
            <a:r>
              <a:rPr lang="zh-TW" altLang="en-US" dirty="0" smtClean="0">
                <a:solidFill>
                  <a:srgbClr val="0000FF"/>
                </a:solidFill>
                <a:effectLst>
                  <a:outerShdw blurRad="38100" dist="38100" dir="2700000" algn="tl">
                    <a:srgbClr val="000000">
                      <a:alpha val="43137"/>
                    </a:srgbClr>
                  </a:outerShdw>
                </a:effectLst>
              </a:rPr>
              <a:t>三元論：</a:t>
            </a:r>
            <a:r>
              <a:rPr lang="zh-TW" altLang="en-US" sz="2800" dirty="0" smtClean="0"/>
              <a:t>帖撒羅尼迦書　</a:t>
            </a:r>
            <a:r>
              <a:rPr lang="en-US" altLang="zh-TW" sz="2800" b="1" dirty="0" smtClean="0"/>
              <a:t>5:23</a:t>
            </a:r>
            <a:r>
              <a:rPr lang="en-US" altLang="zh-TW" sz="2800" dirty="0" smtClean="0"/>
              <a:t> </a:t>
            </a:r>
            <a:r>
              <a:rPr lang="zh-TW" altLang="zh-TW" sz="2800" dirty="0"/>
              <a:t>願賜平安的上帝親自使你們全然成聖！又願你們的</a:t>
            </a:r>
            <a:r>
              <a:rPr lang="zh-TW" altLang="zh-TW" sz="2800" dirty="0">
                <a:solidFill>
                  <a:srgbClr val="FF0000"/>
                </a:solidFill>
              </a:rPr>
              <a:t>靈與</a:t>
            </a:r>
            <a:r>
              <a:rPr lang="zh-TW" altLang="zh-TW" sz="2800" dirty="0">
                <a:solidFill>
                  <a:srgbClr val="0000FF"/>
                </a:solidFill>
              </a:rPr>
              <a:t>魂</a:t>
            </a:r>
            <a:r>
              <a:rPr lang="zh-TW" altLang="zh-TW" sz="2800" dirty="0"/>
              <a:t>與</a:t>
            </a:r>
            <a:r>
              <a:rPr lang="zh-TW" altLang="zh-TW" sz="2800" dirty="0">
                <a:solidFill>
                  <a:srgbClr val="CC0099"/>
                </a:solidFill>
              </a:rPr>
              <a:t>身子</a:t>
            </a:r>
            <a:r>
              <a:rPr lang="zh-TW" altLang="zh-TW" sz="2800" dirty="0"/>
              <a:t>得蒙保守，在我們主耶穌基督降臨的時候，完全無可指摘</a:t>
            </a:r>
            <a:r>
              <a:rPr lang="zh-TW" altLang="zh-TW" sz="2800" dirty="0" smtClean="0"/>
              <a:t>！</a:t>
            </a:r>
            <a:endParaRPr lang="en-US" altLang="zh-TW" sz="2800" dirty="0" smtClean="0"/>
          </a:p>
          <a:p>
            <a:pPr>
              <a:buFont typeface="Wingdings" panose="05000000000000000000" pitchFamily="2" charset="2"/>
              <a:buChar char="l"/>
            </a:pPr>
            <a:endParaRPr lang="en-US" altLang="zh-TW" sz="2800" dirty="0"/>
          </a:p>
          <a:p>
            <a:pPr>
              <a:buFont typeface="Wingdings" panose="05000000000000000000" pitchFamily="2" charset="2"/>
              <a:buChar char="l"/>
            </a:pPr>
            <a:r>
              <a:rPr lang="zh-TW" altLang="en-US" dirty="0" smtClean="0">
                <a:solidFill>
                  <a:srgbClr val="0000FF"/>
                </a:solidFill>
                <a:effectLst>
                  <a:outerShdw blurRad="38100" dist="38100" dir="2700000" algn="tl">
                    <a:srgbClr val="000000">
                      <a:alpha val="43137"/>
                    </a:srgbClr>
                  </a:outerShdw>
                </a:effectLst>
              </a:rPr>
              <a:t>二元論：</a:t>
            </a:r>
            <a:r>
              <a:rPr lang="zh-TW" altLang="zh-TW" sz="2800" dirty="0" smtClean="0"/>
              <a:t>約翰</a:t>
            </a:r>
            <a:r>
              <a:rPr lang="zh-TW" altLang="zh-TW" sz="2800" dirty="0"/>
              <a:t>三書</a:t>
            </a:r>
            <a:r>
              <a:rPr lang="en-US" altLang="zh-TW" sz="2800" dirty="0"/>
              <a:t>1:2 </a:t>
            </a:r>
            <a:r>
              <a:rPr lang="zh-TW" altLang="zh-TW" sz="2800" dirty="0"/>
              <a:t>親愛的兄弟啊，我願你凡事興盛，</a:t>
            </a:r>
            <a:r>
              <a:rPr lang="zh-TW" altLang="zh-TW" sz="2800" dirty="0">
                <a:solidFill>
                  <a:srgbClr val="0000FF"/>
                </a:solidFill>
              </a:rPr>
              <a:t>身體</a:t>
            </a:r>
            <a:r>
              <a:rPr lang="zh-TW" altLang="zh-TW" sz="2800" dirty="0"/>
              <a:t>健壯，正如你的</a:t>
            </a:r>
            <a:r>
              <a:rPr lang="zh-TW" altLang="zh-TW" sz="2800" dirty="0">
                <a:solidFill>
                  <a:srgbClr val="C00000"/>
                </a:solidFill>
              </a:rPr>
              <a:t>靈魂</a:t>
            </a:r>
            <a:r>
              <a:rPr lang="zh-TW" altLang="zh-TW" sz="2800" dirty="0">
                <a:solidFill>
                  <a:schemeClr val="tx1">
                    <a:lumMod val="95000"/>
                    <a:lumOff val="5000"/>
                  </a:schemeClr>
                </a:solidFill>
              </a:rPr>
              <a:t>興盛一</a:t>
            </a:r>
            <a:r>
              <a:rPr lang="zh-TW" altLang="zh-TW" sz="2800" dirty="0"/>
              <a:t>樣。</a:t>
            </a:r>
            <a:endParaRPr lang="zh-TW" altLang="en-US" sz="2800" dirty="0"/>
          </a:p>
        </p:txBody>
      </p:sp>
      <p:sp>
        <p:nvSpPr>
          <p:cNvPr id="3" name="標題 2"/>
          <p:cNvSpPr>
            <a:spLocks noGrp="1"/>
          </p:cNvSpPr>
          <p:nvPr>
            <p:ph type="title"/>
          </p:nvPr>
        </p:nvSpPr>
        <p:spPr/>
        <p:txBody>
          <a:bodyPr>
            <a:noAutofit/>
          </a:bodyPr>
          <a:lstStyle/>
          <a:p>
            <a:pPr algn="ctr"/>
            <a:r>
              <a:rPr lang="zh-TW" altLang="en-US" sz="8000" spc="600" dirty="0">
                <a:gradFill>
                  <a:gsLst>
                    <a:gs pos="0">
                      <a:srgbClr val="FFF200"/>
                    </a:gs>
                    <a:gs pos="31000">
                      <a:srgbClr val="FFFF00"/>
                    </a:gs>
                    <a:gs pos="91000">
                      <a:srgbClr val="00FFFF"/>
                    </a:gs>
                    <a:gs pos="100000">
                      <a:srgbClr val="4D0808"/>
                    </a:gs>
                  </a:gsLst>
                  <a:lin ang="5400000" scaled="0"/>
                </a:gradFill>
                <a:latin typeface="華康硬黑體W7" panose="020B0709000000000000" pitchFamily="49" charset="-120"/>
                <a:ea typeface="華康硬黑體W7" panose="020B0709000000000000" pitchFamily="49" charset="-120"/>
              </a:rPr>
              <a:t>人格合一論</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852935"/>
            <a:ext cx="3370750" cy="267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947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1988840"/>
            <a:ext cx="5616624" cy="4626547"/>
          </a:xfrm>
        </p:spPr>
        <p:txBody>
          <a:bodyPr>
            <a:normAutofit/>
          </a:bodyPr>
          <a:lstStyle/>
          <a:p>
            <a:pPr>
              <a:buFont typeface="Wingdings" panose="05000000000000000000" pitchFamily="2" charset="2"/>
              <a:buChar char="l"/>
            </a:pPr>
            <a:r>
              <a:rPr lang="en-US" altLang="zh-TW" sz="4000" dirty="0" smtClean="0">
                <a:solidFill>
                  <a:srgbClr val="FF0000"/>
                </a:solidFill>
                <a:effectLst>
                  <a:outerShdw blurRad="38100" dist="38100" dir="2700000" algn="tl">
                    <a:srgbClr val="000000">
                      <a:alpha val="43137"/>
                    </a:srgbClr>
                  </a:outerShdw>
                </a:effectLst>
                <a:latin typeface="+mn-ea"/>
              </a:rPr>
              <a:t>1</a:t>
            </a:r>
            <a:r>
              <a:rPr lang="en-US" altLang="zh-TW" sz="4000" dirty="0">
                <a:solidFill>
                  <a:srgbClr val="FF0000"/>
                </a:solidFill>
                <a:effectLst>
                  <a:outerShdw blurRad="38100" dist="38100" dir="2700000" algn="tl">
                    <a:srgbClr val="000000">
                      <a:alpha val="43137"/>
                    </a:srgbClr>
                  </a:outerShdw>
                </a:effectLst>
                <a:latin typeface="+mn-ea"/>
              </a:rPr>
              <a:t>.</a:t>
            </a:r>
            <a:r>
              <a:rPr lang="zh-TW" altLang="zh-TW" sz="4000" dirty="0">
                <a:solidFill>
                  <a:srgbClr val="FF0000"/>
                </a:solidFill>
                <a:effectLst>
                  <a:outerShdw blurRad="38100" dist="38100" dir="2700000" algn="tl">
                    <a:srgbClr val="000000">
                      <a:alpha val="43137"/>
                    </a:srgbClr>
                  </a:outerShdw>
                </a:effectLst>
                <a:latin typeface="+mn-ea"/>
              </a:rPr>
              <a:t>身：我們在自己身上所看見的「過去」</a:t>
            </a:r>
          </a:p>
          <a:p>
            <a:pPr>
              <a:buFont typeface="Wingdings" panose="05000000000000000000" pitchFamily="2" charset="2"/>
              <a:buChar char="l"/>
            </a:pPr>
            <a:r>
              <a:rPr lang="en-US" altLang="zh-TW" sz="4000" dirty="0">
                <a:solidFill>
                  <a:srgbClr val="0000FF"/>
                </a:solidFill>
                <a:effectLst>
                  <a:outerShdw blurRad="38100" dist="38100" dir="2700000" algn="tl">
                    <a:srgbClr val="000000">
                      <a:alpha val="43137"/>
                    </a:srgbClr>
                  </a:outerShdw>
                </a:effectLst>
                <a:latin typeface="+mn-ea"/>
              </a:rPr>
              <a:t>2.</a:t>
            </a:r>
            <a:r>
              <a:rPr lang="zh-TW" altLang="zh-TW" sz="4000" dirty="0">
                <a:solidFill>
                  <a:srgbClr val="0000FF"/>
                </a:solidFill>
                <a:effectLst>
                  <a:outerShdw blurRad="38100" dist="38100" dir="2700000" algn="tl">
                    <a:srgbClr val="000000">
                      <a:alpha val="43137"/>
                    </a:srgbClr>
                  </a:outerShdw>
                </a:effectLst>
                <a:latin typeface="+mn-ea"/>
              </a:rPr>
              <a:t>心：知、情、意的「現在」</a:t>
            </a:r>
          </a:p>
          <a:p>
            <a:pPr>
              <a:buFont typeface="Wingdings" panose="05000000000000000000" pitchFamily="2" charset="2"/>
              <a:buChar char="l"/>
            </a:pPr>
            <a:r>
              <a:rPr lang="en-US" altLang="zh-TW" sz="4000" dirty="0">
                <a:solidFill>
                  <a:srgbClr val="CC0099"/>
                </a:solidFill>
                <a:effectLst>
                  <a:outerShdw blurRad="38100" dist="38100" dir="2700000" algn="tl">
                    <a:srgbClr val="000000">
                      <a:alpha val="43137"/>
                    </a:srgbClr>
                  </a:outerShdw>
                </a:effectLst>
                <a:latin typeface="+mn-ea"/>
              </a:rPr>
              <a:t>3.</a:t>
            </a:r>
            <a:r>
              <a:rPr lang="zh-TW" altLang="zh-TW" sz="4000" dirty="0">
                <a:solidFill>
                  <a:srgbClr val="CC0099"/>
                </a:solidFill>
                <a:effectLst>
                  <a:outerShdw blurRad="38100" dist="38100" dir="2700000" algn="tl">
                    <a:srgbClr val="000000">
                      <a:alpha val="43137"/>
                    </a:srgbClr>
                  </a:outerShdw>
                </a:effectLst>
                <a:latin typeface="+mn-ea"/>
              </a:rPr>
              <a:t>靈：一個人前進的力量，針對「</a:t>
            </a:r>
            <a:r>
              <a:rPr lang="zh-TW" altLang="zh-TW" sz="4000" dirty="0" smtClean="0">
                <a:solidFill>
                  <a:srgbClr val="CC0099"/>
                </a:solidFill>
                <a:effectLst>
                  <a:outerShdw blurRad="38100" dist="38100" dir="2700000" algn="tl">
                    <a:srgbClr val="000000">
                      <a:alpha val="43137"/>
                    </a:srgbClr>
                  </a:outerShdw>
                </a:effectLst>
                <a:latin typeface="+mn-ea"/>
              </a:rPr>
              <a:t>未來</a:t>
            </a:r>
            <a:r>
              <a:rPr lang="zh-TW" altLang="en-US" sz="4000" dirty="0" smtClean="0">
                <a:solidFill>
                  <a:srgbClr val="CC0099"/>
                </a:solidFill>
                <a:effectLst>
                  <a:outerShdw blurRad="38100" dist="38100" dir="2700000" algn="tl">
                    <a:srgbClr val="000000">
                      <a:alpha val="43137"/>
                    </a:srgbClr>
                  </a:outerShdw>
                </a:effectLst>
                <a:latin typeface="+mn-ea"/>
              </a:rPr>
              <a:t>」</a:t>
            </a:r>
            <a:endParaRPr lang="zh-TW" altLang="zh-TW" sz="4000" dirty="0">
              <a:solidFill>
                <a:srgbClr val="CC0099"/>
              </a:solidFill>
              <a:effectLst>
                <a:outerShdw blurRad="38100" dist="38100" dir="2700000" algn="tl">
                  <a:srgbClr val="000000">
                    <a:alpha val="43137"/>
                  </a:srgbClr>
                </a:outerShdw>
              </a:effectLst>
              <a:latin typeface="+mn-ea"/>
            </a:endParaRPr>
          </a:p>
          <a:p>
            <a:pPr>
              <a:buFont typeface="Wingdings" pitchFamily="2" charset="2"/>
              <a:buChar char="u"/>
            </a:pPr>
            <a:endParaRPr lang="en-US" altLang="zh-TW" dirty="0" smtClean="0"/>
          </a:p>
          <a:p>
            <a:pPr>
              <a:buFont typeface="Wingdings" pitchFamily="2" charset="2"/>
              <a:buChar char="u"/>
            </a:pPr>
            <a:endParaRPr lang="en-US" altLang="zh-TW" dirty="0"/>
          </a:p>
          <a:p>
            <a:pPr>
              <a:buFont typeface="Wingdings" pitchFamily="2" charset="2"/>
              <a:buChar char="u"/>
            </a:pPr>
            <a:endParaRPr lang="zh-TW" altLang="zh-TW" dirty="0"/>
          </a:p>
          <a:p>
            <a:pPr>
              <a:buFont typeface="Wingdings" pitchFamily="2" charset="2"/>
              <a:buChar char="u"/>
            </a:pPr>
            <a:endParaRPr lang="en-US" altLang="zh-TW" dirty="0"/>
          </a:p>
          <a:p>
            <a:pPr>
              <a:buFont typeface="Wingdings" pitchFamily="2" charset="2"/>
              <a:buChar char="u"/>
            </a:pPr>
            <a:endParaRPr lang="en-US" altLang="zh-TW" dirty="0" smtClean="0"/>
          </a:p>
          <a:p>
            <a:pPr>
              <a:buFont typeface="Wingdings" pitchFamily="2" charset="2"/>
              <a:buChar char="u"/>
            </a:pPr>
            <a:endParaRPr lang="zh-TW" altLang="en-US" dirty="0"/>
          </a:p>
        </p:txBody>
      </p:sp>
      <p:sp>
        <p:nvSpPr>
          <p:cNvPr id="3" name="標題 2"/>
          <p:cNvSpPr>
            <a:spLocks noGrp="1"/>
          </p:cNvSpPr>
          <p:nvPr>
            <p:ph type="title"/>
          </p:nvPr>
        </p:nvSpPr>
        <p:spPr/>
        <p:txBody>
          <a:bodyPr>
            <a:noAutofit/>
          </a:bodyPr>
          <a:lstStyle/>
          <a:p>
            <a:pPr algn="ctr"/>
            <a:r>
              <a:rPr lang="zh-TW" altLang="en-US" sz="7200" spc="600" dirty="0">
                <a:gradFill>
                  <a:gsLst>
                    <a:gs pos="0">
                      <a:srgbClr val="CCCCFF"/>
                    </a:gs>
                    <a:gs pos="17999">
                      <a:srgbClr val="99CCFF"/>
                    </a:gs>
                    <a:gs pos="36000">
                      <a:srgbClr val="B0D68E"/>
                    </a:gs>
                    <a:gs pos="89000">
                      <a:srgbClr val="CC99FF"/>
                    </a:gs>
                    <a:gs pos="82001">
                      <a:srgbClr val="FFFF00"/>
                    </a:gs>
                    <a:gs pos="100000">
                      <a:srgbClr val="CCCCFF"/>
                    </a:gs>
                  </a:gsLst>
                  <a:lin ang="5400000" scaled="0"/>
                </a:gradFill>
                <a:latin typeface="華康酒桶體" panose="020B0A09000000000000" pitchFamily="49" charset="-120"/>
                <a:ea typeface="華康酒桶體" panose="020B0A09000000000000" pitchFamily="49" charset="-120"/>
              </a:rPr>
              <a:t>身心靈</a:t>
            </a:r>
            <a:r>
              <a:rPr lang="zh-TW" altLang="en-US" sz="7200" spc="600" dirty="0" smtClean="0">
                <a:gradFill>
                  <a:gsLst>
                    <a:gs pos="0">
                      <a:srgbClr val="CCCCFF"/>
                    </a:gs>
                    <a:gs pos="17999">
                      <a:srgbClr val="99CCFF"/>
                    </a:gs>
                    <a:gs pos="36000">
                      <a:srgbClr val="B0D68E"/>
                    </a:gs>
                    <a:gs pos="89000">
                      <a:srgbClr val="CC99FF"/>
                    </a:gs>
                    <a:gs pos="82001">
                      <a:srgbClr val="FFFF00"/>
                    </a:gs>
                    <a:gs pos="100000">
                      <a:srgbClr val="CCCCFF"/>
                    </a:gs>
                  </a:gsLst>
                  <a:lin ang="5400000" scaled="0"/>
                </a:gradFill>
                <a:latin typeface="華康酒桶體" panose="020B0A09000000000000" pitchFamily="49" charset="-120"/>
                <a:ea typeface="華康酒桶體" panose="020B0A09000000000000" pitchFamily="49" charset="-120"/>
              </a:rPr>
              <a:t>的整全性</a:t>
            </a:r>
            <a:endParaRPr lang="zh-TW" altLang="en-US" sz="7200" spc="600" dirty="0">
              <a:gradFill>
                <a:gsLst>
                  <a:gs pos="0">
                    <a:srgbClr val="CCCCFF"/>
                  </a:gs>
                  <a:gs pos="17999">
                    <a:srgbClr val="99CCFF"/>
                  </a:gs>
                  <a:gs pos="36000">
                    <a:srgbClr val="B0D68E"/>
                  </a:gs>
                  <a:gs pos="89000">
                    <a:srgbClr val="CC99FF"/>
                  </a:gs>
                  <a:gs pos="82001">
                    <a:srgbClr val="FFFF00"/>
                  </a:gs>
                  <a:gs pos="100000">
                    <a:srgbClr val="CCCCFF"/>
                  </a:gs>
                </a:gsLst>
                <a:lin ang="5400000" scaled="0"/>
              </a:gradFill>
              <a:latin typeface="華康酒桶體" panose="020B0A09000000000000" pitchFamily="49" charset="-120"/>
              <a:ea typeface="華康酒桶體" panose="020B0A09000000000000" pitchFamily="49" charset="-12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204864"/>
            <a:ext cx="2786854" cy="4112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4970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out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out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out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0" y="1340768"/>
            <a:ext cx="6048672" cy="4626547"/>
          </a:xfrm>
        </p:spPr>
        <p:txBody>
          <a:bodyPr>
            <a:noAutofit/>
          </a:bodyPr>
          <a:lstStyle/>
          <a:p>
            <a:pPr>
              <a:buFont typeface="Wingdings" panose="05000000000000000000" pitchFamily="2" charset="2"/>
              <a:buChar char="l"/>
            </a:pPr>
            <a:r>
              <a:rPr lang="en-US" altLang="zh-TW" sz="3600" dirty="0">
                <a:solidFill>
                  <a:srgbClr val="C00000"/>
                </a:solidFill>
                <a:effectLst>
                  <a:outerShdw blurRad="38100" dist="38100" dir="2700000" algn="tl">
                    <a:srgbClr val="000000">
                      <a:alpha val="43137"/>
                    </a:srgbClr>
                  </a:outerShdw>
                </a:effectLst>
              </a:rPr>
              <a:t>1.</a:t>
            </a:r>
            <a:r>
              <a:rPr lang="zh-TW" altLang="zh-TW" sz="3600" dirty="0">
                <a:solidFill>
                  <a:srgbClr val="C00000"/>
                </a:solidFill>
                <a:effectLst>
                  <a:outerShdw blurRad="38100" dist="38100" dir="2700000" algn="tl">
                    <a:srgbClr val="000000">
                      <a:alpha val="43137"/>
                    </a:srgbClr>
                  </a:outerShdw>
                </a:effectLst>
              </a:rPr>
              <a:t>知：</a:t>
            </a:r>
            <a:r>
              <a:rPr lang="zh-TW" altLang="zh-TW" sz="3600" dirty="0">
                <a:effectLst>
                  <a:outerShdw blurRad="38100" dist="38100" dir="2700000" algn="tl">
                    <a:srgbClr val="000000">
                      <a:alpha val="43137"/>
                    </a:srgbClr>
                  </a:outerShdw>
                </a:effectLst>
              </a:rPr>
              <a:t>「理解」－對自己之整體、對外物的理解、對自我與外物的三種關係</a:t>
            </a:r>
            <a:r>
              <a:rPr lang="zh-TW" altLang="zh-TW" sz="3600" dirty="0" smtClean="0">
                <a:effectLst>
                  <a:outerShdw blurRad="38100" dist="38100" dir="2700000" algn="tl">
                    <a:srgbClr val="000000">
                      <a:alpha val="43137"/>
                    </a:srgbClr>
                  </a:outerShdw>
                </a:effectLst>
              </a:rPr>
              <a:t>。</a:t>
            </a:r>
            <a:r>
              <a:rPr lang="en-US" altLang="zh-TW" sz="4000" dirty="0" smtClean="0">
                <a:solidFill>
                  <a:srgbClr val="C00000"/>
                </a:solidFill>
                <a:effectLst>
                  <a:outerShdw blurRad="38100" dist="38100" dir="2700000" algn="tl">
                    <a:srgbClr val="000000">
                      <a:alpha val="43137"/>
                    </a:srgbClr>
                  </a:outerShdw>
                </a:effectLst>
              </a:rPr>
              <a:t>(IQ</a:t>
            </a:r>
            <a:r>
              <a:rPr lang="zh-TW" altLang="en-US" sz="4000" dirty="0" smtClean="0">
                <a:solidFill>
                  <a:srgbClr val="C00000"/>
                </a:solidFill>
                <a:effectLst>
                  <a:outerShdw blurRad="38100" dist="38100" dir="2700000" algn="tl">
                    <a:srgbClr val="000000">
                      <a:alpha val="43137"/>
                    </a:srgbClr>
                  </a:outerShdw>
                </a:effectLst>
              </a:rPr>
              <a:t>，理性能力</a:t>
            </a:r>
            <a:r>
              <a:rPr lang="en-US" altLang="zh-TW" sz="4000" dirty="0" smtClean="0">
                <a:solidFill>
                  <a:srgbClr val="C00000"/>
                </a:solidFill>
                <a:effectLst>
                  <a:outerShdw blurRad="38100" dist="38100" dir="2700000" algn="tl">
                    <a:srgbClr val="000000">
                      <a:alpha val="43137"/>
                    </a:srgbClr>
                  </a:outerShdw>
                </a:effectLst>
              </a:rPr>
              <a:t>)</a:t>
            </a:r>
            <a:endParaRPr lang="zh-TW" altLang="zh-TW" sz="4000" dirty="0">
              <a:solidFill>
                <a:srgbClr val="C00000"/>
              </a:solidFill>
              <a:effectLst>
                <a:outerShdw blurRad="38100" dist="38100" dir="2700000" algn="tl">
                  <a:srgbClr val="000000">
                    <a:alpha val="43137"/>
                  </a:srgbClr>
                </a:outerShdw>
              </a:effectLst>
            </a:endParaRPr>
          </a:p>
          <a:p>
            <a:pPr>
              <a:buFont typeface="Wingdings" panose="05000000000000000000" pitchFamily="2" charset="2"/>
              <a:buChar char="l"/>
            </a:pPr>
            <a:r>
              <a:rPr lang="en-US" altLang="zh-TW" sz="3600" dirty="0">
                <a:solidFill>
                  <a:srgbClr val="0000FF"/>
                </a:solidFill>
                <a:effectLst>
                  <a:outerShdw blurRad="38100" dist="38100" dir="2700000" algn="tl">
                    <a:srgbClr val="000000">
                      <a:alpha val="43137"/>
                    </a:srgbClr>
                  </a:outerShdw>
                </a:effectLst>
              </a:rPr>
              <a:t>2.</a:t>
            </a:r>
            <a:r>
              <a:rPr lang="zh-TW" altLang="zh-TW" sz="3600" dirty="0">
                <a:solidFill>
                  <a:srgbClr val="0000FF"/>
                </a:solidFill>
                <a:effectLst>
                  <a:outerShdw blurRad="38100" dist="38100" dir="2700000" algn="tl">
                    <a:srgbClr val="000000">
                      <a:alpha val="43137"/>
                    </a:srgbClr>
                  </a:outerShdw>
                </a:effectLst>
              </a:rPr>
              <a:t>情：</a:t>
            </a:r>
            <a:r>
              <a:rPr lang="zh-TW" altLang="zh-TW" sz="3600" dirty="0">
                <a:effectLst>
                  <a:outerShdw blurRad="38100" dist="38100" dir="2700000" algn="tl">
                    <a:srgbClr val="000000">
                      <a:alpha val="43137"/>
                    </a:srgbClr>
                  </a:outerShdw>
                </a:effectLst>
              </a:rPr>
              <a:t>「協調」－對自我情緒之中與和，審美感受與博愛情操</a:t>
            </a:r>
            <a:r>
              <a:rPr lang="zh-TW" altLang="zh-TW" sz="3600" dirty="0" smtClean="0">
                <a:effectLst>
                  <a:outerShdw blurRad="38100" dist="38100" dir="2700000" algn="tl">
                    <a:srgbClr val="000000">
                      <a:alpha val="43137"/>
                    </a:srgbClr>
                  </a:outerShdw>
                </a:effectLst>
              </a:rPr>
              <a:t>。</a:t>
            </a:r>
            <a:r>
              <a:rPr lang="en-US" altLang="zh-TW" sz="3600" dirty="0" smtClean="0">
                <a:solidFill>
                  <a:srgbClr val="0000FF"/>
                </a:solidFill>
                <a:effectLst>
                  <a:outerShdw blurRad="38100" dist="38100" dir="2700000" algn="tl">
                    <a:srgbClr val="000000">
                      <a:alpha val="43137"/>
                    </a:srgbClr>
                  </a:outerShdw>
                </a:effectLst>
              </a:rPr>
              <a:t>(EQ</a:t>
            </a:r>
            <a:r>
              <a:rPr lang="zh-TW" altLang="en-US" sz="3600" dirty="0" smtClean="0">
                <a:solidFill>
                  <a:srgbClr val="0000FF"/>
                </a:solidFill>
                <a:effectLst>
                  <a:outerShdw blurRad="38100" dist="38100" dir="2700000" algn="tl">
                    <a:srgbClr val="000000">
                      <a:alpha val="43137"/>
                    </a:srgbClr>
                  </a:outerShdw>
                </a:effectLst>
              </a:rPr>
              <a:t>，情緒能力</a:t>
            </a:r>
            <a:r>
              <a:rPr lang="en-US" altLang="zh-TW" sz="3600" dirty="0" smtClean="0">
                <a:solidFill>
                  <a:srgbClr val="0000FF"/>
                </a:solidFill>
                <a:effectLst>
                  <a:outerShdw blurRad="38100" dist="38100" dir="2700000" algn="tl">
                    <a:srgbClr val="000000">
                      <a:alpha val="43137"/>
                    </a:srgbClr>
                  </a:outerShdw>
                </a:effectLst>
              </a:rPr>
              <a:t>)</a:t>
            </a:r>
            <a:endParaRPr lang="zh-TW" altLang="zh-TW" sz="3600" dirty="0">
              <a:solidFill>
                <a:srgbClr val="0000FF"/>
              </a:solidFill>
              <a:effectLst>
                <a:outerShdw blurRad="38100" dist="38100" dir="2700000" algn="tl">
                  <a:srgbClr val="000000">
                    <a:alpha val="43137"/>
                  </a:srgbClr>
                </a:outerShdw>
              </a:effectLst>
            </a:endParaRPr>
          </a:p>
          <a:p>
            <a:pPr>
              <a:buFont typeface="Wingdings" panose="05000000000000000000" pitchFamily="2" charset="2"/>
              <a:buChar char="l"/>
            </a:pPr>
            <a:r>
              <a:rPr lang="en-US" altLang="zh-TW" sz="3600" dirty="0">
                <a:solidFill>
                  <a:srgbClr val="CC0099"/>
                </a:solidFill>
                <a:effectLst>
                  <a:outerShdw blurRad="38100" dist="38100" dir="2700000" algn="tl">
                    <a:srgbClr val="000000">
                      <a:alpha val="43137"/>
                    </a:srgbClr>
                  </a:outerShdw>
                </a:effectLst>
              </a:rPr>
              <a:t>3.</a:t>
            </a:r>
            <a:r>
              <a:rPr lang="zh-TW" altLang="zh-TW" sz="3600" dirty="0">
                <a:solidFill>
                  <a:srgbClr val="CC0099"/>
                </a:solidFill>
                <a:effectLst>
                  <a:outerShdw blurRad="38100" dist="38100" dir="2700000" algn="tl">
                    <a:srgbClr val="000000">
                      <a:alpha val="43137"/>
                    </a:srgbClr>
                  </a:outerShdw>
                </a:effectLst>
              </a:rPr>
              <a:t>意：「抉擇」－創新的</a:t>
            </a:r>
            <a:r>
              <a:rPr lang="zh-TW" altLang="zh-TW" sz="3600" dirty="0" smtClean="0">
                <a:solidFill>
                  <a:srgbClr val="CC0099"/>
                </a:solidFill>
                <a:effectLst>
                  <a:outerShdw blurRad="38100" dist="38100" dir="2700000" algn="tl">
                    <a:srgbClr val="000000">
                      <a:alpha val="43137"/>
                    </a:srgbClr>
                  </a:outerShdw>
                </a:effectLst>
              </a:rPr>
              <a:t>契機</a:t>
            </a:r>
            <a:r>
              <a:rPr lang="en-US" altLang="zh-TW" sz="3600" dirty="0" smtClean="0">
                <a:solidFill>
                  <a:srgbClr val="CC0099"/>
                </a:solidFill>
                <a:effectLst>
                  <a:outerShdw blurRad="38100" dist="38100" dir="2700000" algn="tl">
                    <a:srgbClr val="000000">
                      <a:alpha val="43137"/>
                    </a:srgbClr>
                  </a:outerShdw>
                </a:effectLst>
              </a:rPr>
              <a:t>(AQ</a:t>
            </a:r>
            <a:r>
              <a:rPr lang="zh-TW" altLang="en-US" sz="3600" dirty="0" smtClean="0">
                <a:solidFill>
                  <a:srgbClr val="CC0099"/>
                </a:solidFill>
                <a:effectLst>
                  <a:outerShdw blurRad="38100" dist="38100" dir="2700000" algn="tl">
                    <a:srgbClr val="000000">
                      <a:alpha val="43137"/>
                    </a:srgbClr>
                  </a:outerShdw>
                </a:effectLst>
              </a:rPr>
              <a:t>，逆境能力</a:t>
            </a:r>
            <a:r>
              <a:rPr lang="en-US" altLang="zh-TW" sz="3600" dirty="0" smtClean="0">
                <a:solidFill>
                  <a:srgbClr val="CC0099"/>
                </a:solidFill>
                <a:effectLst>
                  <a:outerShdw blurRad="38100" dist="38100" dir="2700000" algn="tl">
                    <a:srgbClr val="000000">
                      <a:alpha val="43137"/>
                    </a:srgbClr>
                  </a:outerShdw>
                </a:effectLst>
              </a:rPr>
              <a:t>)</a:t>
            </a:r>
            <a:endParaRPr lang="zh-TW" altLang="zh-TW" sz="3600" dirty="0">
              <a:solidFill>
                <a:srgbClr val="CC0099"/>
              </a:solidFill>
              <a:effectLst>
                <a:outerShdw blurRad="38100" dist="38100" dir="2700000" algn="tl">
                  <a:srgbClr val="000000">
                    <a:alpha val="43137"/>
                  </a:srgbClr>
                </a:outerShdw>
              </a:effectLst>
            </a:endParaRPr>
          </a:p>
        </p:txBody>
      </p:sp>
      <p:sp>
        <p:nvSpPr>
          <p:cNvPr id="3" name="標題 2"/>
          <p:cNvSpPr>
            <a:spLocks noGrp="1"/>
          </p:cNvSpPr>
          <p:nvPr>
            <p:ph type="title"/>
          </p:nvPr>
        </p:nvSpPr>
        <p:spPr/>
        <p:txBody>
          <a:bodyPr>
            <a:noAutofit/>
          </a:bodyPr>
          <a:lstStyle/>
          <a:p>
            <a:pPr algn="ctr"/>
            <a:r>
              <a:rPr lang="zh-TW" altLang="en-US" sz="6600" dirty="0">
                <a:gradFill>
                  <a:gsLst>
                    <a:gs pos="51000">
                      <a:srgbClr val="F6F194"/>
                    </a:gs>
                    <a:gs pos="0">
                      <a:srgbClr val="5E9EFF"/>
                    </a:gs>
                    <a:gs pos="0">
                      <a:srgbClr val="85C2FF"/>
                    </a:gs>
                    <a:gs pos="100000">
                      <a:srgbClr val="C4D6EB"/>
                    </a:gs>
                    <a:gs pos="80000">
                      <a:srgbClr val="FFEBFA"/>
                    </a:gs>
                  </a:gsLst>
                  <a:lin ang="16200000" scaled="0"/>
                </a:gradFill>
                <a:latin typeface="華康娃娃體W7" panose="040B0709000000000000" pitchFamily="81" charset="-120"/>
                <a:ea typeface="華康娃娃體W7" panose="040B0709000000000000" pitchFamily="81" charset="-120"/>
              </a:rPr>
              <a:t>知情意</a:t>
            </a:r>
            <a:r>
              <a:rPr lang="zh-TW" altLang="en-US" sz="6600" dirty="0" smtClean="0">
                <a:gradFill>
                  <a:gsLst>
                    <a:gs pos="51000">
                      <a:srgbClr val="F6F194"/>
                    </a:gs>
                    <a:gs pos="0">
                      <a:srgbClr val="5E9EFF"/>
                    </a:gs>
                    <a:gs pos="0">
                      <a:srgbClr val="85C2FF"/>
                    </a:gs>
                    <a:gs pos="100000">
                      <a:srgbClr val="C4D6EB"/>
                    </a:gs>
                    <a:gs pos="80000">
                      <a:srgbClr val="FFEBFA"/>
                    </a:gs>
                  </a:gsLst>
                  <a:lin ang="16200000" scaled="0"/>
                </a:gradFill>
                <a:latin typeface="華康娃娃體W7" panose="040B0709000000000000" pitchFamily="81" charset="-120"/>
                <a:ea typeface="華康娃娃體W7" panose="040B0709000000000000" pitchFamily="81" charset="-120"/>
              </a:rPr>
              <a:t>的</a:t>
            </a:r>
            <a:r>
              <a:rPr lang="zh-TW" altLang="en-US" sz="6600" dirty="0">
                <a:gradFill>
                  <a:gsLst>
                    <a:gs pos="51000">
                      <a:srgbClr val="F6F194"/>
                    </a:gs>
                    <a:gs pos="0">
                      <a:srgbClr val="5E9EFF"/>
                    </a:gs>
                    <a:gs pos="0">
                      <a:srgbClr val="85C2FF"/>
                    </a:gs>
                    <a:gs pos="100000">
                      <a:srgbClr val="C4D6EB"/>
                    </a:gs>
                    <a:gs pos="80000">
                      <a:srgbClr val="FFEBFA"/>
                    </a:gs>
                  </a:gsLst>
                  <a:lin ang="16200000" scaled="0"/>
                </a:gradFill>
                <a:latin typeface="華康娃娃體W7" panose="040B0709000000000000" pitchFamily="81" charset="-120"/>
                <a:ea typeface="華康娃娃體W7" panose="040B0709000000000000" pitchFamily="81" charset="-120"/>
              </a:rPr>
              <a:t>整全性</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843578"/>
            <a:ext cx="2699792" cy="243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10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197"/>
          <a:stretch/>
        </p:blipFill>
        <p:spPr bwMode="auto">
          <a:xfrm>
            <a:off x="18043" y="772510"/>
            <a:ext cx="9174794" cy="60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1403648" y="4725144"/>
            <a:ext cx="2031325" cy="830997"/>
          </a:xfrm>
          <a:prstGeom prst="rect">
            <a:avLst/>
          </a:prstGeom>
          <a:solidFill>
            <a:srgbClr val="00FFCC"/>
          </a:solidFill>
        </p:spPr>
        <p:style>
          <a:lnRef idx="2">
            <a:schemeClr val="accent6"/>
          </a:lnRef>
          <a:fillRef idx="1">
            <a:schemeClr val="lt1"/>
          </a:fillRef>
          <a:effectRef idx="0">
            <a:schemeClr val="accent6"/>
          </a:effectRef>
          <a:fontRef idx="minor">
            <a:schemeClr val="dk1"/>
          </a:fontRef>
        </p:style>
        <p:txBody>
          <a:bodyPr wrap="none" rtlCol="0">
            <a:spAutoFit/>
          </a:bodyPr>
          <a:lstStyle/>
          <a:p>
            <a:r>
              <a:rPr lang="zh-TW" altLang="en-US" sz="4800" dirty="0" smtClean="0">
                <a:solidFill>
                  <a:srgbClr val="FF0000"/>
                </a:solidFill>
              </a:rPr>
              <a:t>體</a:t>
            </a:r>
            <a:r>
              <a:rPr lang="zh-TW" altLang="en-US" sz="4800" dirty="0" smtClean="0"/>
              <a:t>、</a:t>
            </a:r>
            <a:r>
              <a:rPr lang="zh-TW" altLang="en-US" sz="4800" dirty="0" smtClean="0">
                <a:solidFill>
                  <a:srgbClr val="0000FF"/>
                </a:solidFill>
              </a:rPr>
              <a:t>身</a:t>
            </a:r>
            <a:endParaRPr lang="zh-TW" altLang="en-US" sz="4800" dirty="0">
              <a:solidFill>
                <a:srgbClr val="0000FF"/>
              </a:solidFill>
            </a:endParaRPr>
          </a:p>
        </p:txBody>
      </p:sp>
      <p:sp>
        <p:nvSpPr>
          <p:cNvPr id="8" name="內容版面配置區 7"/>
          <p:cNvSpPr txBox="1">
            <a:spLocks noGrp="1"/>
          </p:cNvSpPr>
          <p:nvPr>
            <p:ph idx="1"/>
          </p:nvPr>
        </p:nvSpPr>
        <p:spPr>
          <a:xfrm>
            <a:off x="3779912" y="4005064"/>
            <a:ext cx="2232248" cy="830997"/>
          </a:xfrm>
          <a:prstGeom prst="rect">
            <a:avLst/>
          </a:prstGeom>
          <a:solidFill>
            <a:srgbClr val="00FFCC"/>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marL="0" indent="0">
              <a:buNone/>
            </a:pPr>
            <a:r>
              <a:rPr lang="zh-TW" altLang="en-US" sz="4800" dirty="0">
                <a:solidFill>
                  <a:srgbClr val="FF0000"/>
                </a:solidFill>
              </a:rPr>
              <a:t>魂</a:t>
            </a:r>
            <a:r>
              <a:rPr lang="zh-TW" altLang="en-US" sz="4800" dirty="0" smtClean="0"/>
              <a:t>、</a:t>
            </a:r>
            <a:r>
              <a:rPr lang="zh-TW" altLang="en-US" sz="4800" dirty="0">
                <a:solidFill>
                  <a:srgbClr val="0000FF"/>
                </a:solidFill>
              </a:rPr>
              <a:t>心</a:t>
            </a:r>
          </a:p>
        </p:txBody>
      </p:sp>
      <p:sp>
        <p:nvSpPr>
          <p:cNvPr id="9" name="文字方塊 8"/>
          <p:cNvSpPr txBox="1"/>
          <p:nvPr/>
        </p:nvSpPr>
        <p:spPr>
          <a:xfrm>
            <a:off x="6444208" y="4729432"/>
            <a:ext cx="2031325" cy="830997"/>
          </a:xfrm>
          <a:prstGeom prst="rect">
            <a:avLst/>
          </a:prstGeom>
          <a:solidFill>
            <a:srgbClr val="00FFCC"/>
          </a:solidFill>
        </p:spPr>
        <p:style>
          <a:lnRef idx="2">
            <a:schemeClr val="accent6"/>
          </a:lnRef>
          <a:fillRef idx="1">
            <a:schemeClr val="lt1"/>
          </a:fillRef>
          <a:effectRef idx="0">
            <a:schemeClr val="accent6"/>
          </a:effectRef>
          <a:fontRef idx="minor">
            <a:schemeClr val="dk1"/>
          </a:fontRef>
        </p:style>
        <p:txBody>
          <a:bodyPr wrap="none" rtlCol="0">
            <a:spAutoFit/>
          </a:bodyPr>
          <a:lstStyle/>
          <a:p>
            <a:r>
              <a:rPr lang="zh-TW" altLang="en-US" sz="4800" dirty="0">
                <a:solidFill>
                  <a:srgbClr val="FF0000"/>
                </a:solidFill>
              </a:rPr>
              <a:t>靈</a:t>
            </a:r>
            <a:r>
              <a:rPr lang="zh-TW" altLang="en-US" sz="4800" dirty="0" smtClean="0"/>
              <a:t>、</a:t>
            </a:r>
            <a:r>
              <a:rPr lang="zh-TW" altLang="en-US" sz="4800" dirty="0" smtClean="0">
                <a:solidFill>
                  <a:srgbClr val="0000FF"/>
                </a:solidFill>
              </a:rPr>
              <a:t>靈</a:t>
            </a:r>
            <a:endParaRPr lang="zh-TW" altLang="en-US" sz="4800" dirty="0">
              <a:solidFill>
                <a:srgbClr val="0000FF"/>
              </a:solidFill>
            </a:endParaRPr>
          </a:p>
        </p:txBody>
      </p:sp>
      <p:sp>
        <p:nvSpPr>
          <p:cNvPr id="5" name="文字方塊 4"/>
          <p:cNvSpPr txBox="1"/>
          <p:nvPr/>
        </p:nvSpPr>
        <p:spPr>
          <a:xfrm>
            <a:off x="3851920" y="2513593"/>
            <a:ext cx="864096" cy="83099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en-US" sz="4800" dirty="0" smtClean="0"/>
              <a:t>知</a:t>
            </a:r>
            <a:endParaRPr lang="zh-TW" altLang="en-US" sz="4800" dirty="0"/>
          </a:p>
        </p:txBody>
      </p:sp>
      <p:sp>
        <p:nvSpPr>
          <p:cNvPr id="12" name="文字方塊 11"/>
          <p:cNvSpPr txBox="1"/>
          <p:nvPr/>
        </p:nvSpPr>
        <p:spPr>
          <a:xfrm>
            <a:off x="4406013" y="1268760"/>
            <a:ext cx="864096" cy="83099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en-US" sz="4800" dirty="0"/>
              <a:t>意</a:t>
            </a:r>
          </a:p>
        </p:txBody>
      </p:sp>
      <p:sp>
        <p:nvSpPr>
          <p:cNvPr id="13" name="文字方塊 12"/>
          <p:cNvSpPr txBox="1"/>
          <p:nvPr/>
        </p:nvSpPr>
        <p:spPr>
          <a:xfrm>
            <a:off x="5004048" y="2440695"/>
            <a:ext cx="1584176" cy="83099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sz="4800" dirty="0"/>
              <a:t>情</a:t>
            </a:r>
          </a:p>
        </p:txBody>
      </p:sp>
      <p:cxnSp>
        <p:nvCxnSpPr>
          <p:cNvPr id="6" name="直線單箭頭接點 5"/>
          <p:cNvCxnSpPr/>
          <p:nvPr/>
        </p:nvCxnSpPr>
        <p:spPr>
          <a:xfrm>
            <a:off x="3505913" y="5301208"/>
            <a:ext cx="2938295"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0034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內容版面配置區 3"/>
          <p:cNvSpPr>
            <a:spLocks noGrp="1"/>
          </p:cNvSpPr>
          <p:nvPr>
            <p:ph idx="1"/>
          </p:nvPr>
        </p:nvSpPr>
        <p:spPr>
          <a:xfrm>
            <a:off x="323528" y="1586350"/>
            <a:ext cx="8496944" cy="5256584"/>
          </a:xfrm>
        </p:spPr>
        <p:txBody>
          <a:bodyPr>
            <a:normAutofit lnSpcReduction="10000"/>
          </a:bodyPr>
          <a:lstStyle/>
          <a:p>
            <a:pPr marL="0" indent="0">
              <a:buNone/>
            </a:pPr>
            <a:r>
              <a:rPr lang="zh-TW" altLang="zh-TW" sz="4000" dirty="0"/>
              <a:t>「我們的文化並不是很關心身為人的個體，比較在乎的是教育所產出的成品，一個沒有靈魂的產品，沒有與生俱來的價值。只有讓市場來決定價值」</a:t>
            </a:r>
            <a:r>
              <a:rPr lang="zh-TW" altLang="zh-TW" sz="4000" dirty="0" smtClean="0"/>
              <a:t>、</a:t>
            </a:r>
            <a:endParaRPr lang="en-US" altLang="zh-TW" sz="4000" dirty="0" smtClean="0"/>
          </a:p>
          <a:p>
            <a:pPr marL="0" indent="0">
              <a:buNone/>
            </a:pPr>
            <a:r>
              <a:rPr lang="zh-TW" altLang="zh-TW" sz="4000" dirty="0" smtClean="0"/>
              <a:t>「</a:t>
            </a:r>
            <a:r>
              <a:rPr lang="zh-TW" altLang="zh-TW" sz="4000" dirty="0"/>
              <a:t>教育轉向經濟體系的價值取觀：有效率、可信度、標準化和理性管理等，學生的知識與創造力成為公司國的資本」（榮恩．米勒（</a:t>
            </a:r>
            <a:r>
              <a:rPr lang="en-US" altLang="zh-TW" sz="4000" dirty="0"/>
              <a:t>Ron Mille</a:t>
            </a:r>
            <a:r>
              <a:rPr lang="zh-TW" altLang="zh-TW" sz="4000" dirty="0"/>
              <a:t>）</a:t>
            </a:r>
            <a:endParaRPr lang="zh-TW" altLang="en-US" sz="4000" dirty="0">
              <a:solidFill>
                <a:schemeClr val="tx1">
                  <a:lumMod val="95000"/>
                  <a:lumOff val="5000"/>
                </a:schemeClr>
              </a:solidFill>
              <a:latin typeface="+mn-ea"/>
            </a:endParaRPr>
          </a:p>
        </p:txBody>
      </p:sp>
      <p:sp>
        <p:nvSpPr>
          <p:cNvPr id="3" name="標題 2"/>
          <p:cNvSpPr>
            <a:spLocks noGrp="1"/>
          </p:cNvSpPr>
          <p:nvPr>
            <p:ph type="title"/>
          </p:nvPr>
        </p:nvSpPr>
        <p:spPr/>
        <p:txBody>
          <a:bodyPr vert="horz" lIns="91440" tIns="45720" rIns="91440" bIns="45720" rtlCol="0" anchor="ctr">
            <a:noAutofit/>
          </a:bodyPr>
          <a:lstStyle/>
          <a:p>
            <a:pPr algn="ctr"/>
            <a:r>
              <a:rPr lang="zh-TW" altLang="en-US" sz="7200" spc="600" dirty="0" smtClean="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rPr>
              <a:t>為何需要生命教育</a:t>
            </a:r>
            <a:r>
              <a:rPr lang="en-US" altLang="zh-TW" sz="7200" spc="600" dirty="0" smtClean="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rPr>
              <a:t>?</a:t>
            </a:r>
            <a:endParaRPr lang="zh-TW" altLang="en-US" sz="7200" spc="600" dirty="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endParaRPr>
          </a:p>
        </p:txBody>
      </p:sp>
    </p:spTree>
    <p:extLst>
      <p:ext uri="{BB962C8B-B14F-4D97-AF65-F5344CB8AC3E}">
        <p14:creationId xmlns:p14="http://schemas.microsoft.com/office/powerpoint/2010/main" val="34339367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0" y="1916832"/>
            <a:ext cx="6260326" cy="2016224"/>
          </a:xfrm>
        </p:spPr>
        <p:txBody>
          <a:bodyPr>
            <a:noAutofit/>
          </a:bodyPr>
          <a:lstStyle/>
          <a:p>
            <a:pPr marL="0" indent="0">
              <a:buNone/>
            </a:pPr>
            <a:r>
              <a:rPr lang="zh-TW" altLang="en-US" sz="4000" dirty="0"/>
              <a:t>帖撒羅尼迦</a:t>
            </a:r>
            <a:r>
              <a:rPr lang="zh-TW" altLang="en-US" sz="4000" dirty="0" smtClean="0"/>
              <a:t>書　</a:t>
            </a:r>
            <a:r>
              <a:rPr lang="en-US" altLang="zh-TW" sz="4000" b="1" dirty="0" smtClean="0"/>
              <a:t>5:23</a:t>
            </a:r>
            <a:r>
              <a:rPr lang="en-US" altLang="zh-TW" sz="4000" dirty="0" smtClean="0"/>
              <a:t> </a:t>
            </a:r>
            <a:r>
              <a:rPr lang="zh-TW" altLang="zh-TW" sz="4000" dirty="0"/>
              <a:t>願賜</a:t>
            </a:r>
            <a:r>
              <a:rPr lang="zh-TW" altLang="zh-TW" sz="6000" dirty="0">
                <a:solidFill>
                  <a:srgbClr val="C00000"/>
                </a:solidFill>
                <a:effectLst>
                  <a:outerShdw blurRad="38100" dist="38100" dir="2700000" algn="tl">
                    <a:srgbClr val="000000">
                      <a:alpha val="43137"/>
                    </a:srgbClr>
                  </a:outerShdw>
                </a:effectLst>
              </a:rPr>
              <a:t>平安</a:t>
            </a:r>
            <a:r>
              <a:rPr lang="zh-TW" altLang="zh-TW" sz="4000" dirty="0"/>
              <a:t>的上帝親自使</a:t>
            </a:r>
            <a:r>
              <a:rPr lang="zh-TW" altLang="zh-TW" sz="4000" dirty="0" smtClean="0"/>
              <a:t>你們</a:t>
            </a:r>
            <a:r>
              <a:rPr lang="zh-TW" altLang="en-US" sz="4000" dirty="0" smtClean="0"/>
              <a:t>「</a:t>
            </a:r>
            <a:r>
              <a:rPr lang="zh-TW" altLang="zh-TW" sz="4000" dirty="0" smtClean="0">
                <a:solidFill>
                  <a:srgbClr val="C00000"/>
                </a:solidFill>
                <a:effectLst>
                  <a:outerShdw blurRad="38100" dist="38100" dir="2700000" algn="tl">
                    <a:srgbClr val="000000">
                      <a:alpha val="43137"/>
                    </a:srgbClr>
                  </a:outerShdw>
                </a:effectLst>
              </a:rPr>
              <a:t>全然</a:t>
            </a:r>
            <a:r>
              <a:rPr lang="zh-TW" altLang="en-US" sz="4000" dirty="0" smtClean="0">
                <a:solidFill>
                  <a:srgbClr val="C00000"/>
                </a:solidFill>
                <a:effectLst>
                  <a:outerShdw blurRad="38100" dist="38100" dir="2700000" algn="tl">
                    <a:srgbClr val="000000">
                      <a:alpha val="43137"/>
                    </a:srgbClr>
                  </a:outerShdw>
                </a:effectLst>
              </a:rPr>
              <a:t>」</a:t>
            </a:r>
            <a:r>
              <a:rPr lang="zh-TW" altLang="zh-TW" sz="4000" dirty="0" smtClean="0">
                <a:solidFill>
                  <a:schemeClr val="tx1">
                    <a:lumMod val="95000"/>
                    <a:lumOff val="5000"/>
                  </a:schemeClr>
                </a:solidFill>
                <a:effectLst>
                  <a:outerShdw blurRad="38100" dist="38100" dir="2700000" algn="tl">
                    <a:srgbClr val="000000">
                      <a:alpha val="43137"/>
                    </a:srgbClr>
                  </a:outerShdw>
                </a:effectLst>
              </a:rPr>
              <a:t>成</a:t>
            </a:r>
            <a:r>
              <a:rPr lang="zh-TW" altLang="zh-TW" sz="4000" dirty="0">
                <a:solidFill>
                  <a:schemeClr val="tx1">
                    <a:lumMod val="95000"/>
                    <a:lumOff val="5000"/>
                  </a:schemeClr>
                </a:solidFill>
                <a:effectLst>
                  <a:outerShdw blurRad="38100" dist="38100" dir="2700000" algn="tl">
                    <a:srgbClr val="000000">
                      <a:alpha val="43137"/>
                    </a:srgbClr>
                  </a:outerShdw>
                </a:effectLst>
              </a:rPr>
              <a:t>聖</a:t>
            </a:r>
            <a:r>
              <a:rPr lang="zh-TW" altLang="zh-TW" sz="4000" dirty="0"/>
              <a:t>！又願你們的</a:t>
            </a:r>
            <a:r>
              <a:rPr lang="zh-TW" altLang="zh-TW" sz="4000" dirty="0">
                <a:solidFill>
                  <a:srgbClr val="0000FF"/>
                </a:solidFill>
              </a:rPr>
              <a:t>靈與魂與身子</a:t>
            </a:r>
            <a:r>
              <a:rPr lang="zh-TW" altLang="zh-TW" sz="4000" dirty="0"/>
              <a:t>得蒙保守，在我們主耶穌基督降臨的時候</a:t>
            </a:r>
            <a:r>
              <a:rPr lang="zh-TW" altLang="zh-TW" sz="4000" dirty="0" smtClean="0"/>
              <a:t>，</a:t>
            </a:r>
            <a:r>
              <a:rPr lang="zh-TW" altLang="en-US" sz="4000" dirty="0" smtClean="0"/>
              <a:t>「</a:t>
            </a:r>
            <a:r>
              <a:rPr lang="zh-TW" altLang="zh-TW" sz="4000" dirty="0" smtClean="0">
                <a:solidFill>
                  <a:srgbClr val="C00000"/>
                </a:solidFill>
                <a:effectLst>
                  <a:outerShdw blurRad="38100" dist="38100" dir="2700000" algn="tl">
                    <a:srgbClr val="000000">
                      <a:alpha val="43137"/>
                    </a:srgbClr>
                  </a:outerShdw>
                </a:effectLst>
              </a:rPr>
              <a:t>完全</a:t>
            </a:r>
            <a:r>
              <a:rPr lang="zh-TW" altLang="en-US" sz="4000" dirty="0" smtClean="0">
                <a:solidFill>
                  <a:srgbClr val="C00000"/>
                </a:solidFill>
                <a:effectLst>
                  <a:outerShdw blurRad="38100" dist="38100" dir="2700000" algn="tl">
                    <a:srgbClr val="000000">
                      <a:alpha val="43137"/>
                    </a:srgbClr>
                  </a:outerShdw>
                </a:effectLst>
              </a:rPr>
              <a:t>」</a:t>
            </a:r>
            <a:r>
              <a:rPr lang="zh-TW" altLang="zh-TW" sz="4000" dirty="0" smtClean="0">
                <a:solidFill>
                  <a:schemeClr val="tx1">
                    <a:lumMod val="95000"/>
                    <a:lumOff val="5000"/>
                  </a:schemeClr>
                </a:solidFill>
                <a:effectLst>
                  <a:outerShdw blurRad="38100" dist="38100" dir="2700000" algn="tl">
                    <a:srgbClr val="000000">
                      <a:alpha val="43137"/>
                    </a:srgbClr>
                  </a:outerShdw>
                </a:effectLst>
              </a:rPr>
              <a:t>無</a:t>
            </a:r>
            <a:r>
              <a:rPr lang="zh-TW" altLang="zh-TW" sz="4000" dirty="0">
                <a:solidFill>
                  <a:schemeClr val="tx1">
                    <a:lumMod val="95000"/>
                    <a:lumOff val="5000"/>
                  </a:schemeClr>
                </a:solidFill>
                <a:effectLst>
                  <a:outerShdw blurRad="38100" dist="38100" dir="2700000" algn="tl">
                    <a:srgbClr val="000000">
                      <a:alpha val="43137"/>
                    </a:srgbClr>
                  </a:outerShdw>
                </a:effectLst>
              </a:rPr>
              <a:t>可指摘</a:t>
            </a:r>
            <a:r>
              <a:rPr lang="zh-TW" altLang="zh-TW" sz="4000" dirty="0" smtClean="0">
                <a:solidFill>
                  <a:schemeClr val="tx1">
                    <a:lumMod val="95000"/>
                    <a:lumOff val="5000"/>
                  </a:schemeClr>
                </a:solidFill>
                <a:effectLst>
                  <a:outerShdw blurRad="38100" dist="38100" dir="2700000" algn="tl">
                    <a:srgbClr val="000000">
                      <a:alpha val="43137"/>
                    </a:srgbClr>
                  </a:outerShdw>
                </a:effectLst>
              </a:rPr>
              <a:t>！</a:t>
            </a:r>
            <a:endParaRPr lang="en-US" altLang="zh-TW" sz="4000" dirty="0" smtClean="0">
              <a:solidFill>
                <a:schemeClr val="tx1">
                  <a:lumMod val="95000"/>
                  <a:lumOff val="5000"/>
                </a:schemeClr>
              </a:solidFill>
              <a:effectLst>
                <a:outerShdw blurRad="38100" dist="38100" dir="2700000" algn="tl">
                  <a:srgbClr val="000000">
                    <a:alpha val="43137"/>
                  </a:srgbClr>
                </a:outerShdw>
              </a:effectLst>
            </a:endParaRPr>
          </a:p>
        </p:txBody>
      </p:sp>
      <p:sp>
        <p:nvSpPr>
          <p:cNvPr id="3" name="標題 2"/>
          <p:cNvSpPr>
            <a:spLocks noGrp="1"/>
          </p:cNvSpPr>
          <p:nvPr>
            <p:ph type="title"/>
          </p:nvPr>
        </p:nvSpPr>
        <p:spPr>
          <a:xfrm>
            <a:off x="467544" y="-14560"/>
            <a:ext cx="8229600" cy="1143000"/>
          </a:xfrm>
        </p:spPr>
        <p:txBody>
          <a:bodyPr>
            <a:noAutofit/>
          </a:bodyPr>
          <a:lstStyle/>
          <a:p>
            <a:pPr algn="ctr"/>
            <a:r>
              <a:rPr lang="zh-TW" altLang="en-US" sz="6000" dirty="0" smtClean="0">
                <a:solidFill>
                  <a:srgbClr val="FFFF00"/>
                </a:solidFill>
                <a:latin typeface="華康漆隸體W5" panose="040B0509000000000000" pitchFamily="81" charset="-120"/>
                <a:ea typeface="華康漆隸體W5" panose="040B0509000000000000" pitchFamily="81" charset="-120"/>
              </a:rPr>
              <a:t>平安</a:t>
            </a:r>
            <a:r>
              <a:rPr lang="zh-TW" altLang="en-US" sz="6000" dirty="0" smtClean="0">
                <a:gradFill>
                  <a:gsLst>
                    <a:gs pos="100000">
                      <a:srgbClr val="FFFF00"/>
                    </a:gs>
                    <a:gs pos="74000">
                      <a:srgbClr val="00FF99"/>
                    </a:gs>
                    <a:gs pos="34000">
                      <a:srgbClr val="FF99FF"/>
                    </a:gs>
                  </a:gsLst>
                  <a:lin ang="5400000" scaled="1"/>
                </a:gradFill>
                <a:latin typeface="華康漆隸體W5" panose="040B0509000000000000" pitchFamily="81" charset="-120"/>
                <a:ea typeface="華康漆隸體W5" panose="040B0509000000000000" pitchFamily="81" charset="-120"/>
              </a:rPr>
              <a:t>是生命整全的核心</a:t>
            </a:r>
            <a:endParaRPr lang="zh-TW" altLang="en-US" sz="6000" dirty="0">
              <a:gradFill>
                <a:gsLst>
                  <a:gs pos="100000">
                    <a:srgbClr val="FFFF00"/>
                  </a:gs>
                  <a:gs pos="74000">
                    <a:srgbClr val="00FF99"/>
                  </a:gs>
                  <a:gs pos="34000">
                    <a:srgbClr val="FF99FF"/>
                  </a:gs>
                </a:gsLst>
                <a:lin ang="5400000" scaled="1"/>
              </a:gradFill>
              <a:latin typeface="華康漆隸體W5" panose="040B0509000000000000" pitchFamily="81" charset="-120"/>
              <a:ea typeface="華康漆隸體W5" panose="040B0509000000000000" pitchFamily="81" charset="-12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507158"/>
            <a:ext cx="2612059" cy="322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71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844824"/>
            <a:ext cx="8229600" cy="4626547"/>
          </a:xfrm>
        </p:spPr>
        <p:txBody>
          <a:bodyPr>
            <a:normAutofit fontScale="92500" lnSpcReduction="20000"/>
          </a:bodyPr>
          <a:lstStyle/>
          <a:p>
            <a:pPr>
              <a:lnSpc>
                <a:spcPct val="115000"/>
              </a:lnSpc>
              <a:spcAft>
                <a:spcPts val="0"/>
              </a:spcAft>
            </a:pPr>
            <a:r>
              <a:rPr lang="zh-TW" altLang="en-US" sz="7200" kern="100" dirty="0" smtClean="0"/>
              <a:t>一</a:t>
            </a:r>
            <a:r>
              <a:rPr lang="en-US" altLang="zh-TW" sz="7200" kern="100" dirty="0" smtClean="0"/>
              <a:t>.</a:t>
            </a:r>
            <a:r>
              <a:rPr lang="zh-TW" altLang="zh-TW" sz="7200" kern="100" dirty="0"/>
              <a:t>哲學思考</a:t>
            </a:r>
            <a:r>
              <a:rPr lang="en-US" altLang="zh-TW" sz="7200" kern="100" dirty="0"/>
              <a:t>          </a:t>
            </a:r>
            <a:endParaRPr lang="en-US" altLang="zh-TW" sz="7200" kern="100" dirty="0" smtClean="0"/>
          </a:p>
          <a:p>
            <a:pPr>
              <a:lnSpc>
                <a:spcPct val="115000"/>
              </a:lnSpc>
              <a:spcAft>
                <a:spcPts val="0"/>
              </a:spcAft>
            </a:pPr>
            <a:r>
              <a:rPr lang="en-US" altLang="zh-TW" sz="7200" kern="100" dirty="0" smtClean="0"/>
              <a:t>1</a:t>
            </a:r>
            <a:r>
              <a:rPr lang="en-US" altLang="zh-TW" sz="7200" kern="100" dirty="0"/>
              <a:t>.</a:t>
            </a:r>
            <a:r>
              <a:rPr lang="zh-TW" altLang="zh-TW" sz="7200" kern="100" dirty="0"/>
              <a:t>思考知識與技能</a:t>
            </a:r>
          </a:p>
          <a:p>
            <a:pPr>
              <a:lnSpc>
                <a:spcPct val="115000"/>
              </a:lnSpc>
              <a:spcAft>
                <a:spcPts val="0"/>
              </a:spcAft>
            </a:pPr>
            <a:r>
              <a:rPr lang="en-US" altLang="zh-TW" sz="7200" kern="100" dirty="0" smtClean="0"/>
              <a:t>2</a:t>
            </a:r>
            <a:r>
              <a:rPr lang="en-US" altLang="zh-TW" sz="7200" kern="100" dirty="0"/>
              <a:t>.</a:t>
            </a:r>
            <a:r>
              <a:rPr lang="zh-TW" altLang="zh-TW" sz="7200" kern="100" dirty="0"/>
              <a:t>思考情意與態度</a:t>
            </a:r>
          </a:p>
          <a:p>
            <a:pPr>
              <a:lnSpc>
                <a:spcPct val="115000"/>
              </a:lnSpc>
              <a:spcAft>
                <a:spcPts val="0"/>
              </a:spcAft>
            </a:pPr>
            <a:r>
              <a:rPr lang="en-US" altLang="zh-TW" sz="7200" kern="100" dirty="0" smtClean="0"/>
              <a:t>3</a:t>
            </a:r>
            <a:r>
              <a:rPr lang="en-US" altLang="zh-TW" sz="7200" kern="100" dirty="0"/>
              <a:t>.</a:t>
            </a:r>
            <a:r>
              <a:rPr lang="zh-TW" altLang="zh-TW" sz="7200" kern="100" dirty="0"/>
              <a:t>後設思想</a:t>
            </a:r>
            <a:endParaRPr lang="zh-TW" altLang="zh-TW" sz="7200" kern="100" dirty="0">
              <a:latin typeface="Calibri"/>
              <a:ea typeface="新細明體"/>
              <a:cs typeface="Times New Roman"/>
            </a:endParaRPr>
          </a:p>
        </p:txBody>
      </p:sp>
      <p:sp>
        <p:nvSpPr>
          <p:cNvPr id="3" name="標題 2"/>
          <p:cNvSpPr>
            <a:spLocks noGrp="1"/>
          </p:cNvSpPr>
          <p:nvPr>
            <p:ph type="title"/>
          </p:nvPr>
        </p:nvSpPr>
        <p:spPr/>
        <p:txBody>
          <a:bodyPr>
            <a:normAutofit/>
          </a:bodyPr>
          <a:lstStyle/>
          <a:p>
            <a:r>
              <a:rPr lang="zh-TW" altLang="zh-TW" sz="5400" dirty="0">
                <a:solidFill>
                  <a:srgbClr val="0000FF"/>
                </a:solidFill>
                <a:effectLst/>
              </a:rPr>
              <a:t>「人生三問</a:t>
            </a:r>
            <a:r>
              <a:rPr lang="zh-TW" altLang="zh-TW" sz="5400" dirty="0" smtClean="0">
                <a:solidFill>
                  <a:srgbClr val="0000FF"/>
                </a:solidFill>
                <a:effectLst/>
              </a:rPr>
              <a:t>」</a:t>
            </a:r>
            <a:r>
              <a:rPr lang="zh-TW" altLang="en-US" sz="5400" dirty="0">
                <a:solidFill>
                  <a:srgbClr val="0000FF"/>
                </a:solidFill>
                <a:effectLst/>
              </a:rPr>
              <a:t>方法</a:t>
            </a:r>
            <a:r>
              <a:rPr lang="zh-TW" altLang="en-US" sz="5400" dirty="0" smtClean="0">
                <a:solidFill>
                  <a:srgbClr val="0000FF"/>
                </a:solidFill>
                <a:effectLst/>
              </a:rPr>
              <a:t>基礎</a:t>
            </a:r>
            <a:endParaRPr lang="zh-TW" altLang="en-US" sz="5400" dirty="0"/>
          </a:p>
        </p:txBody>
      </p:sp>
    </p:spTree>
    <p:extLst>
      <p:ext uri="{BB962C8B-B14F-4D97-AF65-F5344CB8AC3E}">
        <p14:creationId xmlns:p14="http://schemas.microsoft.com/office/powerpoint/2010/main" val="164402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2060848"/>
            <a:ext cx="8229600" cy="4626547"/>
          </a:xfrm>
        </p:spPr>
        <p:txBody>
          <a:bodyPr>
            <a:normAutofit fontScale="92500" lnSpcReduction="20000"/>
          </a:bodyPr>
          <a:lstStyle/>
          <a:p>
            <a:r>
              <a:rPr lang="en-US" altLang="zh-TW" dirty="0" smtClean="0"/>
              <a:t>1</a:t>
            </a:r>
            <a:r>
              <a:rPr lang="en-US" altLang="zh-TW" dirty="0"/>
              <a:t>.</a:t>
            </a:r>
            <a:r>
              <a:rPr lang="zh-TW" altLang="zh-TW" dirty="0"/>
              <a:t>強調「思考知識與技能」，若未具有基本邏輯思考，往往帶來偏見；因此，需要學習正確思考的技能與方法。</a:t>
            </a:r>
          </a:p>
          <a:p>
            <a:r>
              <a:rPr lang="en-US" altLang="zh-TW" dirty="0"/>
              <a:t>2.</a:t>
            </a:r>
            <a:r>
              <a:rPr lang="zh-TW" altLang="zh-TW" dirty="0"/>
              <a:t>擁有思考的技能與方法後，人需要在「思考情意與態度」上，掌握相關事實，除了釐清相互的衝突價值與實踐規範，並對事實的掌握與價值分辨上做出判斷，以達到「立場不必中立，但態度必須公正」的理想。</a:t>
            </a:r>
          </a:p>
          <a:p>
            <a:r>
              <a:rPr lang="en-US" altLang="zh-TW" dirty="0"/>
              <a:t>3.</a:t>
            </a:r>
            <a:r>
              <a:rPr lang="zh-TW" altLang="zh-TW" dirty="0"/>
              <a:t>對於思考進行思考與探索即是「後設思考」。後設思考的學習能幫助人們動態性掌握思考的本質、特性和方法，及正確思考應具備的素養。</a:t>
            </a:r>
            <a:r>
              <a:rPr lang="en-US" altLang="zh-TW" dirty="0"/>
              <a:t> </a:t>
            </a:r>
            <a:endParaRPr lang="zh-TW" altLang="en-US" dirty="0"/>
          </a:p>
        </p:txBody>
      </p:sp>
      <p:sp>
        <p:nvSpPr>
          <p:cNvPr id="3" name="標題 2"/>
          <p:cNvSpPr>
            <a:spLocks noGrp="1"/>
          </p:cNvSpPr>
          <p:nvPr>
            <p:ph type="title"/>
          </p:nvPr>
        </p:nvSpPr>
        <p:spPr/>
        <p:txBody>
          <a:bodyPr>
            <a:normAutofit/>
          </a:bodyPr>
          <a:lstStyle/>
          <a:p>
            <a:pPr algn="ctr"/>
            <a:r>
              <a:rPr lang="zh-TW" altLang="zh-TW" sz="6600" dirty="0"/>
              <a:t>（一）哲學</a:t>
            </a:r>
            <a:r>
              <a:rPr lang="zh-TW" altLang="zh-TW" sz="6600" dirty="0" smtClean="0"/>
              <a:t>思考</a:t>
            </a:r>
            <a:endParaRPr lang="zh-TW" altLang="en-US" sz="6600" dirty="0"/>
          </a:p>
        </p:txBody>
      </p:sp>
    </p:spTree>
    <p:extLst>
      <p:ext uri="{BB962C8B-B14F-4D97-AF65-F5344CB8AC3E}">
        <p14:creationId xmlns:p14="http://schemas.microsoft.com/office/powerpoint/2010/main" val="69129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260648"/>
            <a:ext cx="8229600" cy="1143000"/>
          </a:xfrm>
        </p:spPr>
        <p:txBody>
          <a:bodyPr vert="horz" lIns="91440" tIns="45720" rIns="91440" bIns="45720" rtlCol="0" anchor="ctr">
            <a:noAutofit/>
          </a:bodyPr>
          <a:lstStyle/>
          <a:p>
            <a:pPr algn="ctr"/>
            <a:r>
              <a:rPr lang="zh-TW" altLang="en-US" sz="6000" spc="600" dirty="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rPr>
              <a:t>蘇格拉底的三</a:t>
            </a:r>
            <a:r>
              <a:rPr lang="zh-TW" altLang="en-US" sz="6000" spc="600" dirty="0" smtClean="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rPr>
              <a:t>個篩子</a:t>
            </a:r>
            <a:endParaRPr lang="zh-TW" altLang="en-US" sz="6000" spc="600" dirty="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endParaRPr>
          </a:p>
        </p:txBody>
      </p:sp>
      <p:sp>
        <p:nvSpPr>
          <p:cNvPr id="2" name="內容版面配置區 1"/>
          <p:cNvSpPr>
            <a:spLocks noGrp="1"/>
          </p:cNvSpPr>
          <p:nvPr>
            <p:ph idx="1"/>
          </p:nvPr>
        </p:nvSpPr>
        <p:spPr>
          <a:xfrm>
            <a:off x="395536" y="2060848"/>
            <a:ext cx="6275040" cy="3417243"/>
          </a:xfrm>
        </p:spPr>
        <p:txBody>
          <a:bodyPr>
            <a:noAutofit/>
          </a:bodyPr>
          <a:lstStyle/>
          <a:p>
            <a:pPr marL="0" indent="0">
              <a:buNone/>
            </a:pPr>
            <a:r>
              <a:rPr lang="zh-TW" altLang="zh-TW" sz="8000" dirty="0" smtClean="0"/>
              <a:t>真實</a:t>
            </a:r>
            <a:endParaRPr lang="en-US" altLang="zh-TW" sz="8000" dirty="0" smtClean="0"/>
          </a:p>
          <a:p>
            <a:pPr marL="0" indent="0">
              <a:buNone/>
            </a:pPr>
            <a:r>
              <a:rPr lang="zh-TW" altLang="zh-TW" sz="8000" dirty="0" smtClean="0"/>
              <a:t>善意</a:t>
            </a:r>
            <a:endParaRPr lang="en-US" altLang="zh-TW" sz="8000" dirty="0" smtClean="0"/>
          </a:p>
          <a:p>
            <a:pPr marL="0" indent="0">
              <a:buNone/>
            </a:pPr>
            <a:r>
              <a:rPr lang="zh-TW" altLang="zh-TW" sz="8000" dirty="0"/>
              <a:t>重要</a:t>
            </a:r>
            <a:endParaRPr lang="zh-TW" altLang="en-US" sz="8000"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060848"/>
            <a:ext cx="4518618" cy="4272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3935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99616"/>
            <a:ext cx="8507288" cy="5529784"/>
          </a:xfrm>
        </p:spPr>
        <p:txBody>
          <a:bodyPr>
            <a:normAutofit/>
          </a:bodyPr>
          <a:lstStyle/>
          <a:p>
            <a:r>
              <a:rPr lang="en-US" altLang="zh-TW" dirty="0"/>
              <a:t>1.</a:t>
            </a:r>
            <a:r>
              <a:rPr lang="zh-TW" altLang="zh-TW" dirty="0"/>
              <a:t>從「人是什麼？」探討人的本質、關係與時間過程思考，整合分析不同學科對人特質的論點，達到建立對全人的理解。</a:t>
            </a:r>
          </a:p>
          <a:p>
            <a:r>
              <a:rPr lang="en-US" altLang="zh-TW" dirty="0"/>
              <a:t>2.</a:t>
            </a:r>
            <a:r>
              <a:rPr lang="zh-TW" altLang="zh-TW" dirty="0"/>
              <a:t>從人學探索的目標達到最根本的課題「我是誰？」之探索，以掌握人的終極願景、價值思辨與靈性修養的途徑，把人找回來！</a:t>
            </a:r>
          </a:p>
          <a:p>
            <a:r>
              <a:rPr lang="en-US" altLang="zh-TW" dirty="0"/>
              <a:t>3.</a:t>
            </a:r>
            <a:r>
              <a:rPr lang="zh-TW" altLang="zh-TW" dirty="0"/>
              <a:t>從「關係中的人」了解自己本身是「客體」也是「主體」，希冀確立人性尊嚴的根源，達到尊重他人與受他人尊重的同等重要性。</a:t>
            </a:r>
          </a:p>
          <a:p>
            <a:endParaRPr lang="zh-TW" altLang="en-US" dirty="0"/>
          </a:p>
        </p:txBody>
      </p:sp>
      <p:sp>
        <p:nvSpPr>
          <p:cNvPr id="3" name="標題 2"/>
          <p:cNvSpPr>
            <a:spLocks noGrp="1"/>
          </p:cNvSpPr>
          <p:nvPr>
            <p:ph type="title"/>
          </p:nvPr>
        </p:nvSpPr>
        <p:spPr/>
        <p:txBody>
          <a:bodyPr>
            <a:normAutofit/>
          </a:bodyPr>
          <a:lstStyle/>
          <a:p>
            <a:pPr algn="ctr"/>
            <a:r>
              <a:rPr lang="zh-TW" altLang="zh-TW" sz="6600" dirty="0">
                <a:solidFill>
                  <a:srgbClr val="0000FF"/>
                </a:solidFill>
                <a:effectLst/>
              </a:rPr>
              <a:t>（二）人學</a:t>
            </a:r>
            <a:r>
              <a:rPr lang="zh-TW" altLang="zh-TW" sz="6600" dirty="0" smtClean="0">
                <a:solidFill>
                  <a:srgbClr val="0000FF"/>
                </a:solidFill>
                <a:effectLst/>
              </a:rPr>
              <a:t>圖像</a:t>
            </a:r>
            <a:endParaRPr lang="zh-TW" altLang="en-US" sz="6600" dirty="0">
              <a:solidFill>
                <a:srgbClr val="0000FF"/>
              </a:solidFill>
            </a:endParaRPr>
          </a:p>
        </p:txBody>
      </p:sp>
    </p:spTree>
    <p:extLst>
      <p:ext uri="{BB962C8B-B14F-4D97-AF65-F5344CB8AC3E}">
        <p14:creationId xmlns:p14="http://schemas.microsoft.com/office/powerpoint/2010/main" val="174932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57200" y="1499616"/>
            <a:ext cx="7931224" cy="4626547"/>
          </a:xfrm>
        </p:spPr>
        <p:txBody>
          <a:bodyPr>
            <a:noAutofit/>
          </a:bodyPr>
          <a:lstStyle/>
          <a:p>
            <a:pPr marL="0" indent="0">
              <a:buNone/>
            </a:pPr>
            <a:r>
              <a:rPr lang="zh-TW" altLang="zh-TW" sz="4800" dirty="0" smtClean="0"/>
              <a:t>創世</a:t>
            </a:r>
            <a:r>
              <a:rPr lang="zh-TW" altLang="zh-TW" sz="4800" dirty="0"/>
              <a:t>記</a:t>
            </a:r>
            <a:r>
              <a:rPr lang="en-US" altLang="zh-TW" sz="4800" b="1" dirty="0" smtClean="0"/>
              <a:t>3:8-9</a:t>
            </a:r>
            <a:r>
              <a:rPr lang="en-US" altLang="zh-TW" sz="4800" dirty="0" smtClean="0"/>
              <a:t> </a:t>
            </a:r>
            <a:r>
              <a:rPr lang="zh-TW" altLang="zh-TW" sz="4800" dirty="0"/>
              <a:t>天起了涼風，耶和華　神在園中行走。那人和他妻子聽見　神的聲音，就藏在園裡的樹木中，躲避耶和華　神的面</a:t>
            </a:r>
            <a:r>
              <a:rPr lang="zh-TW" altLang="zh-TW" sz="4800" dirty="0" smtClean="0"/>
              <a:t>。耶和華</a:t>
            </a:r>
            <a:r>
              <a:rPr lang="zh-TW" altLang="zh-TW" sz="4800" dirty="0"/>
              <a:t>　神呼喚那人，對他說：</a:t>
            </a:r>
            <a:r>
              <a:rPr lang="zh-TW" altLang="zh-TW" sz="4800" dirty="0">
                <a:solidFill>
                  <a:srgbClr val="0000FF"/>
                </a:solidFill>
              </a:rPr>
              <a:t>「你在哪裡？</a:t>
            </a:r>
            <a:r>
              <a:rPr lang="zh-TW" altLang="zh-TW" sz="4800" dirty="0"/>
              <a:t>」</a:t>
            </a:r>
          </a:p>
          <a:p>
            <a:pPr marL="0" indent="0">
              <a:buNone/>
            </a:pPr>
            <a:r>
              <a:rPr lang="en-US" altLang="zh-TW" sz="4400" dirty="0"/>
              <a:t/>
            </a:r>
            <a:br>
              <a:rPr lang="en-US" altLang="zh-TW" sz="4400" dirty="0"/>
            </a:br>
            <a:endParaRPr lang="zh-TW" altLang="zh-TW" sz="6000" dirty="0"/>
          </a:p>
        </p:txBody>
      </p:sp>
      <p:sp>
        <p:nvSpPr>
          <p:cNvPr id="3" name="標題 2"/>
          <p:cNvSpPr>
            <a:spLocks noGrp="1"/>
          </p:cNvSpPr>
          <p:nvPr>
            <p:ph type="title"/>
          </p:nvPr>
        </p:nvSpPr>
        <p:spPr/>
        <p:txBody>
          <a:bodyPr>
            <a:noAutofit/>
          </a:bodyPr>
          <a:lstStyle/>
          <a:p>
            <a:pPr algn="ctr"/>
            <a:r>
              <a:rPr lang="zh-TW" altLang="en-US" sz="9600" dirty="0" smtClean="0">
                <a:gradFill>
                  <a:gsLst>
                    <a:gs pos="0">
                      <a:srgbClr val="FBE4AE"/>
                    </a:gs>
                    <a:gs pos="13000">
                      <a:srgbClr val="BD922A"/>
                    </a:gs>
                    <a:gs pos="21001">
                      <a:srgbClr val="FFC000"/>
                    </a:gs>
                    <a:gs pos="63000">
                      <a:srgbClr val="FBE4AE"/>
                    </a:gs>
                    <a:gs pos="94000">
                      <a:srgbClr val="FFFF00"/>
                    </a:gs>
                    <a:gs pos="100000">
                      <a:srgbClr val="835E17"/>
                    </a:gs>
                    <a:gs pos="100000">
                      <a:srgbClr val="A28949"/>
                    </a:gs>
                    <a:gs pos="100000">
                      <a:srgbClr val="FAE3B7"/>
                    </a:gs>
                  </a:gsLst>
                  <a:lin ang="5400000" scaled="0"/>
                </a:gradFill>
                <a:latin typeface="華康唐風隸" panose="03000909000000000000" pitchFamily="65" charset="-120"/>
                <a:ea typeface="華康唐風隸" panose="03000909000000000000" pitchFamily="65" charset="-120"/>
              </a:rPr>
              <a:t>將</a:t>
            </a:r>
            <a:r>
              <a:rPr lang="zh-TW" altLang="en-US" sz="9600" dirty="0">
                <a:gradFill>
                  <a:gsLst>
                    <a:gs pos="0">
                      <a:srgbClr val="FBE4AE"/>
                    </a:gs>
                    <a:gs pos="13000">
                      <a:srgbClr val="BD922A"/>
                    </a:gs>
                    <a:gs pos="21001">
                      <a:srgbClr val="FFC000"/>
                    </a:gs>
                    <a:gs pos="63000">
                      <a:srgbClr val="FBE4AE"/>
                    </a:gs>
                    <a:gs pos="94000">
                      <a:srgbClr val="FFFF00"/>
                    </a:gs>
                    <a:gs pos="100000">
                      <a:srgbClr val="835E17"/>
                    </a:gs>
                    <a:gs pos="100000">
                      <a:srgbClr val="A28949"/>
                    </a:gs>
                    <a:gs pos="100000">
                      <a:srgbClr val="FAE3B7"/>
                    </a:gs>
                  </a:gsLst>
                  <a:lin ang="5400000" scaled="0"/>
                </a:gradFill>
                <a:latin typeface="華康唐風隸" panose="03000909000000000000" pitchFamily="65" charset="-120"/>
                <a:ea typeface="華康唐風隸" panose="03000909000000000000" pitchFamily="65" charset="-120"/>
              </a:rPr>
              <a:t>人</a:t>
            </a:r>
            <a:r>
              <a:rPr lang="zh-TW" altLang="en-US" sz="9600" dirty="0" smtClean="0">
                <a:gradFill>
                  <a:gsLst>
                    <a:gs pos="0">
                      <a:srgbClr val="FBE4AE"/>
                    </a:gs>
                    <a:gs pos="13000">
                      <a:srgbClr val="BD922A"/>
                    </a:gs>
                    <a:gs pos="21001">
                      <a:srgbClr val="FFC000"/>
                    </a:gs>
                    <a:gs pos="63000">
                      <a:srgbClr val="FBE4AE"/>
                    </a:gs>
                    <a:gs pos="94000">
                      <a:srgbClr val="FFFF00"/>
                    </a:gs>
                    <a:gs pos="100000">
                      <a:srgbClr val="835E17"/>
                    </a:gs>
                    <a:gs pos="100000">
                      <a:srgbClr val="A28949"/>
                    </a:gs>
                    <a:gs pos="100000">
                      <a:srgbClr val="FAE3B7"/>
                    </a:gs>
                  </a:gsLst>
                  <a:lin ang="5400000" scaled="0"/>
                </a:gradFill>
                <a:latin typeface="華康唐風隸" panose="03000909000000000000" pitchFamily="65" charset="-120"/>
                <a:ea typeface="華康唐風隸" panose="03000909000000000000" pitchFamily="65" charset="-120"/>
              </a:rPr>
              <a:t>找回來</a:t>
            </a:r>
            <a:endParaRPr lang="zh-TW" altLang="en-US" sz="9600" dirty="0">
              <a:gradFill>
                <a:gsLst>
                  <a:gs pos="0">
                    <a:srgbClr val="FBE4AE"/>
                  </a:gs>
                  <a:gs pos="13000">
                    <a:srgbClr val="BD922A"/>
                  </a:gs>
                  <a:gs pos="21001">
                    <a:srgbClr val="FFC000"/>
                  </a:gs>
                  <a:gs pos="63000">
                    <a:srgbClr val="FBE4AE"/>
                  </a:gs>
                  <a:gs pos="94000">
                    <a:srgbClr val="FFFF00"/>
                  </a:gs>
                  <a:gs pos="100000">
                    <a:srgbClr val="835E17"/>
                  </a:gs>
                  <a:gs pos="100000">
                    <a:srgbClr val="A28949"/>
                  </a:gs>
                  <a:gs pos="100000">
                    <a:srgbClr val="FAE3B7"/>
                  </a:gs>
                </a:gsLst>
                <a:lin ang="5400000" scaled="0"/>
              </a:gradFill>
              <a:latin typeface="華康唐風隸" panose="03000909000000000000" pitchFamily="65" charset="-120"/>
              <a:ea typeface="華康唐風隸" panose="03000909000000000000" pitchFamily="65" charset="-120"/>
            </a:endParaRPr>
          </a:p>
        </p:txBody>
      </p:sp>
    </p:spTree>
    <p:extLst>
      <p:ext uri="{BB962C8B-B14F-4D97-AF65-F5344CB8AC3E}">
        <p14:creationId xmlns:p14="http://schemas.microsoft.com/office/powerpoint/2010/main" val="117879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2060848"/>
            <a:ext cx="7715200" cy="4065315"/>
          </a:xfrm>
        </p:spPr>
        <p:txBody>
          <a:bodyPr/>
          <a:lstStyle/>
          <a:p>
            <a:pPr>
              <a:lnSpc>
                <a:spcPct val="115000"/>
              </a:lnSpc>
              <a:spcAft>
                <a:spcPts val="0"/>
              </a:spcAft>
              <a:tabLst>
                <a:tab pos="1560830" algn="l"/>
              </a:tabLst>
            </a:pPr>
            <a:r>
              <a:rPr lang="zh-TW" altLang="en-US" sz="4800" kern="100" dirty="0"/>
              <a:t>一、</a:t>
            </a:r>
            <a:r>
              <a:rPr lang="zh-TW" altLang="zh-TW" sz="4800" kern="100" dirty="0"/>
              <a:t>終極關懷</a:t>
            </a:r>
            <a:r>
              <a:rPr lang="en-US" altLang="zh-TW" sz="4800" kern="100" dirty="0"/>
              <a:t> </a:t>
            </a:r>
            <a:endParaRPr lang="en-US" altLang="zh-TW" sz="4800" kern="100" dirty="0" smtClean="0"/>
          </a:p>
          <a:p>
            <a:pPr>
              <a:lnSpc>
                <a:spcPct val="115000"/>
              </a:lnSpc>
              <a:spcAft>
                <a:spcPts val="0"/>
              </a:spcAft>
              <a:tabLst>
                <a:tab pos="1560830" algn="l"/>
              </a:tabLst>
            </a:pPr>
            <a:r>
              <a:rPr lang="en-US" altLang="zh-TW" sz="4800" kern="100" dirty="0" smtClean="0"/>
              <a:t>1</a:t>
            </a:r>
            <a:r>
              <a:rPr lang="en-US" altLang="zh-TW" sz="4800" kern="100" dirty="0"/>
              <a:t>.</a:t>
            </a:r>
            <a:r>
              <a:rPr lang="zh-TW" altLang="zh-TW" sz="4800" kern="100" dirty="0"/>
              <a:t>人生目的的意義</a:t>
            </a:r>
          </a:p>
          <a:p>
            <a:pPr>
              <a:lnSpc>
                <a:spcPct val="115000"/>
              </a:lnSpc>
              <a:spcAft>
                <a:spcPts val="0"/>
              </a:spcAft>
            </a:pPr>
            <a:r>
              <a:rPr lang="en-US" altLang="zh-TW" sz="4800" kern="100" dirty="0" smtClean="0"/>
              <a:t>2</a:t>
            </a:r>
            <a:r>
              <a:rPr lang="en-US" altLang="zh-TW" sz="4800" kern="100" dirty="0"/>
              <a:t>.</a:t>
            </a:r>
            <a:r>
              <a:rPr lang="zh-TW" altLang="zh-TW" sz="4800" kern="100" dirty="0"/>
              <a:t>生死關懷與實踐</a:t>
            </a:r>
          </a:p>
          <a:p>
            <a:pPr>
              <a:lnSpc>
                <a:spcPct val="115000"/>
              </a:lnSpc>
              <a:spcAft>
                <a:spcPts val="0"/>
              </a:spcAft>
            </a:pPr>
            <a:r>
              <a:rPr lang="en-US" altLang="zh-TW" sz="4800" kern="100" dirty="0" smtClean="0"/>
              <a:t>3</a:t>
            </a:r>
            <a:r>
              <a:rPr lang="en-US" altLang="zh-TW" sz="4800" kern="100" dirty="0"/>
              <a:t>.</a:t>
            </a:r>
            <a:r>
              <a:rPr lang="zh-TW" altLang="zh-TW" sz="4800" kern="100" dirty="0"/>
              <a:t>終極信念與宗教</a:t>
            </a:r>
            <a:endParaRPr lang="zh-TW" altLang="zh-TW" sz="4800" kern="100" dirty="0">
              <a:latin typeface="Calibri"/>
              <a:ea typeface="新細明體"/>
              <a:cs typeface="Times New Roman"/>
            </a:endParaRPr>
          </a:p>
          <a:p>
            <a:endParaRPr lang="zh-TW" altLang="en-US" dirty="0"/>
          </a:p>
        </p:txBody>
      </p:sp>
      <p:sp>
        <p:nvSpPr>
          <p:cNvPr id="3" name="標題 2"/>
          <p:cNvSpPr>
            <a:spLocks noGrp="1"/>
          </p:cNvSpPr>
          <p:nvPr>
            <p:ph type="title"/>
          </p:nvPr>
        </p:nvSpPr>
        <p:spPr/>
        <p:txBody>
          <a:bodyPr>
            <a:noAutofit/>
          </a:bodyPr>
          <a:lstStyle/>
          <a:p>
            <a:pPr algn="ctr"/>
            <a:r>
              <a:rPr lang="zh-TW" altLang="en-US" sz="9600" kern="100" dirty="0" smtClean="0"/>
              <a:t>人生三問：</a:t>
            </a:r>
            <a:endParaRPr lang="zh-TW" altLang="en-US" sz="9600" dirty="0"/>
          </a:p>
        </p:txBody>
      </p:sp>
    </p:spTree>
    <p:extLst>
      <p:ext uri="{BB962C8B-B14F-4D97-AF65-F5344CB8AC3E}">
        <p14:creationId xmlns:p14="http://schemas.microsoft.com/office/powerpoint/2010/main" val="43678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79512" y="1499616"/>
            <a:ext cx="8964488" cy="5961832"/>
          </a:xfrm>
        </p:spPr>
        <p:txBody>
          <a:bodyPr>
            <a:normAutofit/>
          </a:bodyPr>
          <a:lstStyle/>
          <a:p>
            <a:r>
              <a:rPr lang="en-US" altLang="zh-TW" sz="2800" dirty="0"/>
              <a:t>1.</a:t>
            </a:r>
            <a:r>
              <a:rPr lang="zh-TW" altLang="zh-TW" sz="2800" dirty="0"/>
              <a:t>以哲學的終極課題進行探索「人生目的的意義」，在於追求生命的意義與幸福。然而，釐清幸福不等同於短暫性的快樂課題。</a:t>
            </a:r>
          </a:p>
          <a:p>
            <a:r>
              <a:rPr lang="en-US" altLang="zh-TW" sz="2800" dirty="0"/>
              <a:t>2.</a:t>
            </a:r>
            <a:r>
              <a:rPr lang="zh-TW" altLang="zh-TW" sz="2800" dirty="0"/>
              <a:t>了解死亡所帶給生命的衝擊性，其包含著自己與他人的關聯性；進而學習面對臨終者應有的關懷技巧，以及其他人士的失落悲傷陪伴需求。</a:t>
            </a:r>
          </a:p>
          <a:p>
            <a:r>
              <a:rPr lang="en-US" altLang="zh-TW" sz="2800" dirty="0"/>
              <a:t>3.</a:t>
            </a:r>
            <a:r>
              <a:rPr lang="zh-TW" altLang="zh-TW" sz="2800" dirty="0"/>
              <a:t>了解宗教的意涵以及對人性、社會與超越界的起源，以掌握宗教與人生的關係。結合哲學對生命意義的探討及宗教的智慧，確立自己的終極關懷與信念，作為貫徹於價值思辨與靈性修養。</a:t>
            </a:r>
          </a:p>
          <a:p>
            <a:endParaRPr lang="zh-TW" altLang="en-US" dirty="0"/>
          </a:p>
        </p:txBody>
      </p:sp>
      <p:sp>
        <p:nvSpPr>
          <p:cNvPr id="3" name="標題 2"/>
          <p:cNvSpPr>
            <a:spLocks noGrp="1"/>
          </p:cNvSpPr>
          <p:nvPr>
            <p:ph type="title"/>
          </p:nvPr>
        </p:nvSpPr>
        <p:spPr/>
        <p:txBody>
          <a:bodyPr>
            <a:normAutofit/>
          </a:bodyPr>
          <a:lstStyle/>
          <a:p>
            <a:pPr algn="ctr"/>
            <a:r>
              <a:rPr lang="zh-TW" altLang="zh-TW" sz="6600" kern="100" dirty="0"/>
              <a:t>終極關懷</a:t>
            </a:r>
            <a:r>
              <a:rPr lang="en-US" altLang="zh-TW" sz="6600" kern="100" dirty="0"/>
              <a:t> </a:t>
            </a:r>
            <a:r>
              <a:rPr lang="zh-TW" altLang="zh-TW" sz="6600" dirty="0">
                <a:solidFill>
                  <a:srgbClr val="0000FF"/>
                </a:solidFill>
                <a:effectLst/>
              </a:rPr>
              <a:t>的意涵</a:t>
            </a:r>
            <a:endParaRPr lang="zh-TW" altLang="en-US" sz="6600" dirty="0"/>
          </a:p>
        </p:txBody>
      </p:sp>
    </p:spTree>
    <p:extLst>
      <p:ext uri="{BB962C8B-B14F-4D97-AF65-F5344CB8AC3E}">
        <p14:creationId xmlns:p14="http://schemas.microsoft.com/office/powerpoint/2010/main" val="342972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088558" y="260648"/>
            <a:ext cx="7056784" cy="1081404"/>
          </a:xfrm>
        </p:spPr>
        <p:txBody>
          <a:bodyPr vert="horz" lIns="91440" tIns="45720" rIns="91440" bIns="45720" rtlCol="0" anchor="ctr">
            <a:noAutofit/>
          </a:bodyPr>
          <a:lstStyle/>
          <a:p>
            <a:pPr algn="ctr"/>
            <a:r>
              <a:rPr lang="zh-TW" altLang="en-US" sz="7200" spc="600" dirty="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rPr>
              <a:t>生命的意義</a:t>
            </a:r>
            <a:r>
              <a:rPr lang="en-US" altLang="zh-TW" sz="7200" spc="600" dirty="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rPr>
              <a:t>?</a:t>
            </a:r>
            <a:endParaRPr lang="zh-TW" altLang="en-US" sz="7200" spc="600" dirty="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endParaRPr>
          </a:p>
        </p:txBody>
      </p:sp>
      <p:sp>
        <p:nvSpPr>
          <p:cNvPr id="2" name="矩形 1"/>
          <p:cNvSpPr/>
          <p:nvPr/>
        </p:nvSpPr>
        <p:spPr>
          <a:xfrm>
            <a:off x="40477" y="1340768"/>
            <a:ext cx="9144000" cy="6863417"/>
          </a:xfrm>
          <a:prstGeom prst="rect">
            <a:avLst/>
          </a:prstGeom>
        </p:spPr>
        <p:txBody>
          <a:bodyPr wrap="square">
            <a:spAutoFit/>
          </a:bodyPr>
          <a:lstStyle/>
          <a:p>
            <a:pPr algn="ctr"/>
            <a:r>
              <a:rPr lang="zh-TW" altLang="en-US" sz="3600" b="1" dirty="0" smtClean="0">
                <a:solidFill>
                  <a:srgbClr val="0000FF"/>
                </a:solidFill>
              </a:rPr>
              <a:t>一、</a:t>
            </a:r>
            <a:r>
              <a:rPr lang="zh-TW" altLang="zh-TW" sz="3600" b="1" dirty="0" smtClean="0">
                <a:solidFill>
                  <a:srgbClr val="0000FF"/>
                </a:solidFill>
              </a:rPr>
              <a:t>歸</a:t>
            </a:r>
            <a:r>
              <a:rPr lang="zh-TW" altLang="zh-TW" sz="3600" b="1" dirty="0">
                <a:solidFill>
                  <a:srgbClr val="0000FF"/>
                </a:solidFill>
              </a:rPr>
              <a:t>榮耀上帝並以祂為</a:t>
            </a:r>
            <a:r>
              <a:rPr lang="zh-TW" altLang="zh-TW" sz="3600" b="1" dirty="0" smtClean="0">
                <a:solidFill>
                  <a:srgbClr val="0000FF"/>
                </a:solidFill>
              </a:rPr>
              <a:t>樂</a:t>
            </a:r>
            <a:endParaRPr lang="en-US" altLang="zh-TW" sz="3600" b="1" dirty="0" smtClean="0">
              <a:solidFill>
                <a:srgbClr val="0000FF"/>
              </a:solidFill>
            </a:endParaRPr>
          </a:p>
          <a:p>
            <a:r>
              <a:rPr lang="zh-TW" altLang="zh-TW" sz="3600" dirty="0"/>
              <a:t>《韋敏斯德小要理問答</a:t>
            </a:r>
            <a:r>
              <a:rPr lang="zh-TW" altLang="zh-TW" sz="3600" dirty="0" smtClean="0"/>
              <a:t>》，</a:t>
            </a:r>
            <a:r>
              <a:rPr lang="zh-TW" altLang="zh-TW" sz="3600" dirty="0"/>
              <a:t>第一條</a:t>
            </a:r>
            <a:r>
              <a:rPr lang="zh-TW" altLang="zh-TW" sz="3600" dirty="0" smtClean="0"/>
              <a:t>問答「</a:t>
            </a:r>
            <a:r>
              <a:rPr lang="zh-TW" altLang="zh-TW" sz="3600" dirty="0"/>
              <a:t>人生的目的與意義為何？</a:t>
            </a:r>
            <a:r>
              <a:rPr lang="zh-TW" altLang="zh-TW" sz="3600" dirty="0" smtClean="0"/>
              <a:t>」</a:t>
            </a:r>
            <a:endParaRPr lang="en-US" altLang="zh-TW" sz="3600" dirty="0" smtClean="0"/>
          </a:p>
          <a:p>
            <a:r>
              <a:rPr lang="zh-TW" altLang="zh-TW" sz="3600" dirty="0" smtClean="0"/>
              <a:t>「</a:t>
            </a:r>
            <a:r>
              <a:rPr lang="zh-TW" altLang="zh-TW" sz="3600" dirty="0"/>
              <a:t>（一）人生最主要與最高的目的是為著榮耀神</a:t>
            </a:r>
            <a:r>
              <a:rPr lang="zh-TW" altLang="zh-TW" sz="3600" dirty="0" smtClean="0"/>
              <a:t>，</a:t>
            </a:r>
            <a:endParaRPr lang="en-US" altLang="zh-TW" sz="3600" dirty="0" smtClean="0"/>
          </a:p>
          <a:p>
            <a:r>
              <a:rPr lang="zh-TW" altLang="zh-TW" sz="3600" dirty="0" smtClean="0"/>
              <a:t>（</a:t>
            </a:r>
            <a:r>
              <a:rPr lang="zh-TW" altLang="zh-TW" sz="3600" dirty="0"/>
              <a:t>二）並且永遠完全地享受祂</a:t>
            </a:r>
            <a:r>
              <a:rPr lang="zh-TW" altLang="zh-TW" sz="3600" dirty="0" smtClean="0"/>
              <a:t>」</a:t>
            </a:r>
            <a:endParaRPr lang="en-US" altLang="zh-TW" sz="3600" dirty="0" smtClean="0"/>
          </a:p>
          <a:p>
            <a:r>
              <a:rPr lang="zh-TW" altLang="zh-TW" sz="3600" dirty="0" smtClean="0"/>
              <a:t>〈</a:t>
            </a:r>
            <a:r>
              <a:rPr lang="zh-TW" altLang="zh-TW" sz="3600" dirty="0"/>
              <a:t>詩篇</a:t>
            </a:r>
            <a:r>
              <a:rPr lang="en-US" altLang="zh-TW" sz="3600" dirty="0"/>
              <a:t>73:25-26</a:t>
            </a:r>
            <a:r>
              <a:rPr lang="zh-TW" altLang="zh-TW" sz="3600" dirty="0"/>
              <a:t>〉除你以外，在天上我有誰呢？ 除你以外，在地上我也沒有所愛慕的。我的肉體和我的心腸衰殘；但上帝是我心裏的力量，又是我的福分，直到永遠。</a:t>
            </a:r>
          </a:p>
          <a:p>
            <a:endParaRPr lang="zh-TW" altLang="zh-TW" sz="4000" dirty="0"/>
          </a:p>
          <a:p>
            <a:endParaRPr lang="zh-TW" altLang="zh-TW" sz="4000" dirty="0"/>
          </a:p>
        </p:txBody>
      </p:sp>
    </p:spTree>
    <p:extLst>
      <p:ext uri="{BB962C8B-B14F-4D97-AF65-F5344CB8AC3E}">
        <p14:creationId xmlns:p14="http://schemas.microsoft.com/office/powerpoint/2010/main" val="17500198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1844824"/>
            <a:ext cx="8229600" cy="4626547"/>
          </a:xfrm>
        </p:spPr>
        <p:txBody>
          <a:bodyPr/>
          <a:lstStyle/>
          <a:p>
            <a:r>
              <a:rPr lang="zh-TW" altLang="zh-TW" dirty="0" smtClean="0"/>
              <a:t>（一）死亡的恐懼是如何産生的？人們要如何克服及面對死亡的恐懼。</a:t>
            </a:r>
            <a:endParaRPr lang="en-US" altLang="zh-TW" dirty="0" smtClean="0"/>
          </a:p>
          <a:p>
            <a:r>
              <a:rPr lang="zh-TW" altLang="zh-TW" dirty="0" smtClean="0"/>
              <a:t>（二）死亡是否代表永遠的消失？抑或死後仍有生命的存在</a:t>
            </a:r>
            <a:r>
              <a:rPr lang="en-US" altLang="zh-TW" dirty="0" smtClean="0"/>
              <a:t>? </a:t>
            </a:r>
            <a:endParaRPr lang="zh-TW" altLang="zh-TW" dirty="0" smtClean="0"/>
          </a:p>
          <a:p>
            <a:r>
              <a:rPr lang="zh-TW" altLang="zh-TW" dirty="0" smtClean="0"/>
              <a:t>（三）上帝是否存在？人類如何認識祂？人類如何在有限生活中活得更美好</a:t>
            </a:r>
            <a:r>
              <a:rPr lang="en-US" altLang="zh-TW" dirty="0" smtClean="0"/>
              <a:t>?</a:t>
            </a:r>
            <a:endParaRPr lang="zh-TW" altLang="zh-TW" dirty="0" smtClean="0"/>
          </a:p>
          <a:p>
            <a:r>
              <a:rPr lang="zh-TW" altLang="zh-TW" dirty="0" smtClean="0"/>
              <a:t>（四）在何種情況之下，人類得以用理性的及被認可的方法，結束別人的生命？」</a:t>
            </a:r>
          </a:p>
          <a:p>
            <a:endParaRPr lang="zh-TW" altLang="en-US" dirty="0"/>
          </a:p>
        </p:txBody>
      </p:sp>
      <p:sp>
        <p:nvSpPr>
          <p:cNvPr id="3" name="標題 2"/>
          <p:cNvSpPr>
            <a:spLocks noGrp="1"/>
          </p:cNvSpPr>
          <p:nvPr>
            <p:ph type="title"/>
          </p:nvPr>
        </p:nvSpPr>
        <p:spPr/>
        <p:txBody>
          <a:bodyPr>
            <a:normAutofit/>
          </a:bodyPr>
          <a:lstStyle/>
          <a:p>
            <a:pPr algn="ctr"/>
            <a:r>
              <a:rPr lang="zh-TW" altLang="en-US" sz="6000" dirty="0">
                <a:solidFill>
                  <a:srgbClr val="FFFF00"/>
                </a:solidFill>
              </a:rPr>
              <a:t>二</a:t>
            </a:r>
            <a:r>
              <a:rPr lang="zh-TW" altLang="en-US" sz="6000" dirty="0" smtClean="0">
                <a:solidFill>
                  <a:srgbClr val="FFFF00"/>
                </a:solidFill>
              </a:rPr>
              <a:t>、生死關懷與實踐</a:t>
            </a:r>
            <a:endParaRPr lang="zh-TW" altLang="en-US" sz="6000" dirty="0">
              <a:solidFill>
                <a:srgbClr val="FFFF00"/>
              </a:solidFill>
            </a:endParaRPr>
          </a:p>
        </p:txBody>
      </p:sp>
    </p:spTree>
    <p:extLst>
      <p:ext uri="{BB962C8B-B14F-4D97-AF65-F5344CB8AC3E}">
        <p14:creationId xmlns:p14="http://schemas.microsoft.com/office/powerpoint/2010/main" val="178240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045" y="2004864"/>
            <a:ext cx="5688633" cy="4608512"/>
          </a:xfrm>
        </p:spPr>
        <p:txBody>
          <a:bodyPr>
            <a:noAutofit/>
          </a:bodyPr>
          <a:lstStyle/>
          <a:p>
            <a:pPr marL="0" indent="0">
              <a:buNone/>
            </a:pPr>
            <a:r>
              <a:rPr lang="zh-TW" altLang="zh-TW" sz="4000" dirty="0"/>
              <a:t>挪威社會學家</a:t>
            </a:r>
            <a:r>
              <a:rPr lang="en-US" altLang="zh-TW" sz="4000" u="sng" dirty="0"/>
              <a:t>Johan </a:t>
            </a:r>
            <a:r>
              <a:rPr lang="en-US" altLang="zh-TW" sz="4000" u="sng" dirty="0" err="1"/>
              <a:t>Galtung</a:t>
            </a:r>
            <a:r>
              <a:rPr lang="zh-TW" altLang="zh-TW" sz="4000" dirty="0"/>
              <a:t>犀利地批判當今教育的盲點</a:t>
            </a:r>
            <a:r>
              <a:rPr lang="zh-TW" altLang="zh-TW" sz="4000" dirty="0">
                <a:solidFill>
                  <a:srgbClr val="C00000"/>
                </a:solidFill>
              </a:rPr>
              <a:t>「</a:t>
            </a:r>
            <a:r>
              <a:rPr lang="zh-TW" altLang="zh-TW" sz="4000" dirty="0">
                <a:solidFill>
                  <a:srgbClr val="C00000"/>
                </a:solidFill>
                <a:effectLst>
                  <a:outerShdw blurRad="38100" dist="38100" dir="2700000" algn="tl">
                    <a:srgbClr val="000000">
                      <a:alpha val="43137"/>
                    </a:srgbClr>
                  </a:outerShdw>
                </a:effectLst>
              </a:rPr>
              <a:t>學校教育不是去教育，而是把人排序，學校教育是壓制和平的一個主要主因</a:t>
            </a:r>
            <a:r>
              <a:rPr lang="zh-TW" altLang="zh-TW" sz="4000" dirty="0">
                <a:solidFill>
                  <a:srgbClr val="C00000"/>
                </a:solidFill>
              </a:rPr>
              <a:t>」</a:t>
            </a:r>
            <a:r>
              <a:rPr lang="zh-TW" altLang="zh-TW" sz="4000" dirty="0"/>
              <a:t>。</a:t>
            </a:r>
            <a:endParaRPr lang="zh-TW" altLang="zh-TW" sz="4000" dirty="0">
              <a:solidFill>
                <a:srgbClr val="0000FF"/>
              </a:solidFill>
            </a:endParaRPr>
          </a:p>
          <a:p>
            <a:pPr marL="0" indent="0">
              <a:buNone/>
            </a:pPr>
            <a:endParaRPr lang="en-US" altLang="zh-TW" sz="4000" dirty="0" smtClean="0"/>
          </a:p>
        </p:txBody>
      </p:sp>
      <p:sp>
        <p:nvSpPr>
          <p:cNvPr id="3" name="標題 2"/>
          <p:cNvSpPr>
            <a:spLocks noGrp="1"/>
          </p:cNvSpPr>
          <p:nvPr>
            <p:ph type="title"/>
          </p:nvPr>
        </p:nvSpPr>
        <p:spPr>
          <a:xfrm>
            <a:off x="-252536" y="188640"/>
            <a:ext cx="8229600" cy="1143000"/>
          </a:xfrm>
        </p:spPr>
        <p:txBody>
          <a:bodyPr>
            <a:noAutofit/>
          </a:bodyPr>
          <a:lstStyle/>
          <a:p>
            <a:pPr algn="ctr"/>
            <a:r>
              <a:rPr lang="en-US" altLang="zh-TW" sz="7200" dirty="0">
                <a:gradFill>
                  <a:gsLst>
                    <a:gs pos="0">
                      <a:srgbClr val="3399FF"/>
                    </a:gs>
                    <a:gs pos="16000">
                      <a:srgbClr val="00CCCC"/>
                    </a:gs>
                    <a:gs pos="47000">
                      <a:srgbClr val="FFFF99"/>
                    </a:gs>
                    <a:gs pos="60001">
                      <a:srgbClr val="FFC000"/>
                    </a:gs>
                    <a:gs pos="71001">
                      <a:srgbClr val="CCFF66"/>
                    </a:gs>
                    <a:gs pos="81000">
                      <a:srgbClr val="1170FF"/>
                    </a:gs>
                    <a:gs pos="100000">
                      <a:srgbClr val="006699"/>
                    </a:gs>
                  </a:gsLst>
                  <a:lin ang="16200000" scaled="0"/>
                </a:gradFill>
                <a:latin typeface="華康娃娃體W7" pitchFamily="81" charset="-120"/>
                <a:ea typeface="華康娃娃體W7" pitchFamily="81" charset="-120"/>
              </a:rPr>
              <a:t> </a:t>
            </a:r>
            <a:r>
              <a:rPr lang="zh-TW" altLang="en-US" sz="8000" dirty="0">
                <a:gradFill>
                  <a:gsLst>
                    <a:gs pos="0">
                      <a:srgbClr val="3399FF"/>
                    </a:gs>
                    <a:gs pos="16000">
                      <a:srgbClr val="00CCCC"/>
                    </a:gs>
                    <a:gs pos="47000">
                      <a:srgbClr val="FFFF99"/>
                    </a:gs>
                    <a:gs pos="60001">
                      <a:srgbClr val="FFC000"/>
                    </a:gs>
                    <a:gs pos="71001">
                      <a:srgbClr val="CCFF66"/>
                    </a:gs>
                    <a:gs pos="81000">
                      <a:srgbClr val="1170FF"/>
                    </a:gs>
                    <a:gs pos="100000">
                      <a:srgbClr val="006699"/>
                    </a:gs>
                  </a:gsLst>
                  <a:lin ang="16200000" scaled="0"/>
                </a:gradFill>
                <a:latin typeface="華康娃娃體W7" pitchFamily="81" charset="-120"/>
                <a:ea typeface="華康娃娃體W7" pitchFamily="81" charset="-120"/>
              </a:rPr>
              <a:t>學校教育的盲點</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350" y="1916832"/>
            <a:ext cx="3298456" cy="411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10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2636912"/>
            <a:ext cx="4032448" cy="2520280"/>
          </a:xfrm>
        </p:spPr>
        <p:txBody>
          <a:bodyPr>
            <a:noAutofit/>
          </a:bodyPr>
          <a:lstStyle/>
          <a:p>
            <a:pPr marL="0" indent="0">
              <a:buNone/>
            </a:pPr>
            <a:endParaRPr lang="zh-TW" altLang="en-US" sz="3600" dirty="0">
              <a:solidFill>
                <a:srgbClr val="0000FF"/>
              </a:solidFill>
              <a:effectLst>
                <a:outerShdw blurRad="38100" dist="38100" dir="2700000" algn="tl">
                  <a:srgbClr val="000000">
                    <a:alpha val="43137"/>
                  </a:srgbClr>
                </a:outerShdw>
              </a:effectLst>
              <a:latin typeface="+mn-ea"/>
            </a:endParaRPr>
          </a:p>
          <a:p>
            <a:pPr marL="0" indent="0">
              <a:buNone/>
            </a:pPr>
            <a:endParaRPr lang="zh-TW" altLang="zh-TW" sz="3600" dirty="0">
              <a:latin typeface="+mn-ea"/>
            </a:endParaRPr>
          </a:p>
        </p:txBody>
      </p:sp>
      <p:sp>
        <p:nvSpPr>
          <p:cNvPr id="3" name="標題 2"/>
          <p:cNvSpPr>
            <a:spLocks noGrp="1"/>
          </p:cNvSpPr>
          <p:nvPr>
            <p:ph type="title"/>
          </p:nvPr>
        </p:nvSpPr>
        <p:spPr>
          <a:xfrm>
            <a:off x="197423" y="620688"/>
            <a:ext cx="8712968" cy="1143000"/>
          </a:xfrm>
        </p:spPr>
        <p:txBody>
          <a:bodyPr>
            <a:noAutofit/>
          </a:bodyPr>
          <a:lstStyle/>
          <a:p>
            <a:pPr algn="ctr"/>
            <a:r>
              <a:rPr lang="zh-TW" altLang="en-US" sz="8000" dirty="0" smtClean="0">
                <a:gradFill>
                  <a:gsLst>
                    <a:gs pos="51000">
                      <a:srgbClr val="F6F194"/>
                    </a:gs>
                    <a:gs pos="0">
                      <a:srgbClr val="5E9EFF"/>
                    </a:gs>
                    <a:gs pos="0">
                      <a:srgbClr val="85C2FF"/>
                    </a:gs>
                    <a:gs pos="100000">
                      <a:srgbClr val="C4D6EB"/>
                    </a:gs>
                    <a:gs pos="80000">
                      <a:srgbClr val="FFEBFA"/>
                    </a:gs>
                  </a:gsLst>
                  <a:lin ang="16200000" scaled="0"/>
                </a:gradFill>
                <a:latin typeface="華康娃娃體W7" panose="040B0709000000000000" pitchFamily="81" charset="-120"/>
                <a:ea typeface="華康娃娃體W7" panose="040B0709000000000000" pitchFamily="81" charset="-120"/>
              </a:rPr>
              <a:t>走不出困境的遺憾</a:t>
            </a:r>
            <a:r>
              <a:rPr lang="en-US" altLang="zh-TW" sz="6600" dirty="0" smtClean="0">
                <a:gradFill>
                  <a:gsLst>
                    <a:gs pos="51000">
                      <a:srgbClr val="F6F194"/>
                    </a:gs>
                    <a:gs pos="0">
                      <a:srgbClr val="5E9EFF"/>
                    </a:gs>
                    <a:gs pos="0">
                      <a:srgbClr val="85C2FF"/>
                    </a:gs>
                    <a:gs pos="100000">
                      <a:srgbClr val="C4D6EB"/>
                    </a:gs>
                    <a:gs pos="80000">
                      <a:srgbClr val="FFEBFA"/>
                    </a:gs>
                  </a:gsLst>
                  <a:lin ang="16200000" scaled="0"/>
                </a:gradFill>
                <a:latin typeface="華康娃娃體W7" panose="040B0709000000000000" pitchFamily="81" charset="-120"/>
                <a:ea typeface="華康娃娃體W7" panose="040B0709000000000000" pitchFamily="81" charset="-120"/>
              </a:rPr>
              <a:t/>
            </a:r>
            <a:br>
              <a:rPr lang="en-US" altLang="zh-TW" sz="6600" dirty="0" smtClean="0">
                <a:gradFill>
                  <a:gsLst>
                    <a:gs pos="51000">
                      <a:srgbClr val="F6F194"/>
                    </a:gs>
                    <a:gs pos="0">
                      <a:srgbClr val="5E9EFF"/>
                    </a:gs>
                    <a:gs pos="0">
                      <a:srgbClr val="85C2FF"/>
                    </a:gs>
                    <a:gs pos="100000">
                      <a:srgbClr val="C4D6EB"/>
                    </a:gs>
                    <a:gs pos="80000">
                      <a:srgbClr val="FFEBFA"/>
                    </a:gs>
                  </a:gsLst>
                  <a:lin ang="16200000" scaled="0"/>
                </a:gradFill>
                <a:latin typeface="華康娃娃體W7" panose="040B0709000000000000" pitchFamily="81" charset="-120"/>
                <a:ea typeface="華康娃娃體W7" panose="040B0709000000000000" pitchFamily="81" charset="-120"/>
              </a:rPr>
            </a:br>
            <a:endParaRPr lang="zh-TW" altLang="en-US" sz="6600" dirty="0">
              <a:gradFill>
                <a:gsLst>
                  <a:gs pos="51000">
                    <a:srgbClr val="F6F194"/>
                  </a:gs>
                  <a:gs pos="0">
                    <a:srgbClr val="5E9EFF"/>
                  </a:gs>
                  <a:gs pos="0">
                    <a:srgbClr val="85C2FF"/>
                  </a:gs>
                  <a:gs pos="100000">
                    <a:srgbClr val="C4D6EB"/>
                  </a:gs>
                  <a:gs pos="80000">
                    <a:srgbClr val="FFEBFA"/>
                  </a:gs>
                </a:gsLst>
                <a:lin ang="16200000" scaled="0"/>
              </a:gradFill>
              <a:latin typeface="華康娃娃體W7" panose="040B0709000000000000" pitchFamily="81" charset="-120"/>
              <a:ea typeface="華康娃娃體W7" panose="040B0709000000000000" pitchFamily="81" charset="-12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512" y="1484784"/>
            <a:ext cx="3687488" cy="52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80927"/>
            <a:ext cx="5405861" cy="284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27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916832"/>
            <a:ext cx="3898776" cy="4209331"/>
          </a:xfrm>
        </p:spPr>
        <p:txBody>
          <a:bodyPr/>
          <a:lstStyle/>
          <a:p>
            <a:pPr marL="0" indent="0">
              <a:buNone/>
            </a:pPr>
            <a:r>
              <a:rPr lang="zh-TW" altLang="en-US" dirty="0">
                <a:solidFill>
                  <a:srgbClr val="C00000"/>
                </a:solidFill>
                <a:effectLst>
                  <a:outerShdw blurRad="38100" dist="38100" dir="2700000" algn="tl">
                    <a:srgbClr val="000000">
                      <a:alpha val="43137"/>
                    </a:srgbClr>
                  </a:outerShdw>
                </a:effectLst>
              </a:rPr>
              <a:t>當你感到失去了最親愛的人時，你有福了，因為唯有如此，你才能讓最疼愛你的那位緊緊環抱著你。</a:t>
            </a:r>
            <a:r>
              <a:rPr lang="en-US" altLang="zh-TW" dirty="0"/>
              <a:t>(</a:t>
            </a:r>
            <a:r>
              <a:rPr lang="zh-TW" altLang="en-US" dirty="0"/>
              <a:t>馬太福音</a:t>
            </a:r>
            <a:r>
              <a:rPr lang="en-US" altLang="zh-TW" dirty="0"/>
              <a:t>5:4</a:t>
            </a:r>
            <a:r>
              <a:rPr lang="zh-TW" altLang="en-US" dirty="0"/>
              <a:t>信息版</a:t>
            </a:r>
            <a:r>
              <a:rPr lang="en-US" altLang="zh-TW" dirty="0"/>
              <a:t>)</a:t>
            </a:r>
            <a:endParaRPr lang="zh-TW" altLang="en-US" dirty="0"/>
          </a:p>
          <a:p>
            <a:endParaRPr lang="zh-TW" altLang="en-US" dirty="0"/>
          </a:p>
        </p:txBody>
      </p:sp>
      <p:sp>
        <p:nvSpPr>
          <p:cNvPr id="3" name="標題 2"/>
          <p:cNvSpPr>
            <a:spLocks noGrp="1"/>
          </p:cNvSpPr>
          <p:nvPr>
            <p:ph type="title"/>
          </p:nvPr>
        </p:nvSpPr>
        <p:spPr/>
        <p:txBody>
          <a:bodyPr>
            <a:normAutofit/>
          </a:bodyPr>
          <a:lstStyle/>
          <a:p>
            <a:pPr algn="ctr"/>
            <a:r>
              <a:rPr lang="zh-TW" altLang="en-US" sz="6600" dirty="0" smtClean="0">
                <a:solidFill>
                  <a:srgbClr val="FFFF00"/>
                </a:solidFill>
                <a:latin typeface="華康唐風隸" panose="03000909000000000000" pitchFamily="65" charset="-120"/>
                <a:ea typeface="華康唐風隸" panose="03000909000000000000" pitchFamily="65" charset="-120"/>
              </a:rPr>
              <a:t>深知耶穌緊緊的擁抱</a:t>
            </a:r>
            <a:endParaRPr lang="zh-TW" altLang="en-US" sz="6600" dirty="0">
              <a:solidFill>
                <a:srgbClr val="FFFF00"/>
              </a:solidFill>
              <a:latin typeface="華康唐風隸" panose="03000909000000000000" pitchFamily="65" charset="-120"/>
              <a:ea typeface="華康唐風隸" panose="03000909000000000000" pitchFamily="65" charset="-12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700808"/>
            <a:ext cx="3657600" cy="487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67544" y="5301208"/>
            <a:ext cx="3960440" cy="1077218"/>
          </a:xfrm>
          <a:prstGeom prst="rect">
            <a:avLst/>
          </a:prstGeom>
          <a:solidFill>
            <a:srgbClr val="FFFF00"/>
          </a:solidFill>
        </p:spPr>
        <p:txBody>
          <a:bodyPr wrap="square">
            <a:spAutoFit/>
          </a:bodyPr>
          <a:lstStyle/>
          <a:p>
            <a:r>
              <a:rPr lang="en-US" altLang="zh-TW" sz="3200" dirty="0">
                <a:solidFill>
                  <a:srgbClr val="0000FF"/>
                </a:solidFill>
                <a:effectLst>
                  <a:outerShdw blurRad="38100" dist="38100" dir="2700000" algn="tl">
                    <a:srgbClr val="000000">
                      <a:alpha val="43137"/>
                    </a:srgbClr>
                  </a:outerShdw>
                </a:effectLst>
              </a:rPr>
              <a:t>5:4 </a:t>
            </a:r>
            <a:r>
              <a:rPr lang="zh-TW" altLang="en-US" sz="3200" dirty="0">
                <a:solidFill>
                  <a:srgbClr val="0000FF"/>
                </a:solidFill>
                <a:effectLst>
                  <a:outerShdw blurRad="38100" dist="38100" dir="2700000" algn="tl">
                    <a:srgbClr val="000000">
                      <a:alpha val="43137"/>
                    </a:srgbClr>
                  </a:outerShdw>
                </a:effectLst>
              </a:rPr>
              <a:t>哀慟的人有福了！</a:t>
            </a:r>
          </a:p>
          <a:p>
            <a:r>
              <a:rPr lang="zh-TW" altLang="en-US" sz="3200" dirty="0">
                <a:solidFill>
                  <a:srgbClr val="0000FF"/>
                </a:solidFill>
                <a:effectLst>
                  <a:outerShdw blurRad="38100" dist="38100" dir="2700000" algn="tl">
                    <a:srgbClr val="000000">
                      <a:alpha val="43137"/>
                    </a:srgbClr>
                  </a:outerShdw>
                </a:effectLst>
              </a:rPr>
              <a:t>因為他們必得安慰。</a:t>
            </a:r>
          </a:p>
        </p:txBody>
      </p:sp>
    </p:spTree>
    <p:extLst>
      <p:ext uri="{BB962C8B-B14F-4D97-AF65-F5344CB8AC3E}">
        <p14:creationId xmlns:p14="http://schemas.microsoft.com/office/powerpoint/2010/main" val="326781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1844824"/>
            <a:ext cx="8229600" cy="4626547"/>
          </a:xfrm>
        </p:spPr>
        <p:txBody>
          <a:bodyPr>
            <a:normAutofit fontScale="92500" lnSpcReduction="10000"/>
          </a:bodyPr>
          <a:lstStyle/>
          <a:p>
            <a:r>
              <a:rPr lang="zh-TW" altLang="en-US" sz="4000" dirty="0">
                <a:solidFill>
                  <a:srgbClr val="0000FF"/>
                </a:solidFill>
              </a:rPr>
              <a:t>中國思想論</a:t>
            </a:r>
            <a:r>
              <a:rPr lang="zh-TW" altLang="en-US" sz="4000" dirty="0" smtClean="0">
                <a:solidFill>
                  <a:srgbClr val="0000FF"/>
                </a:solidFill>
              </a:rPr>
              <a:t>宗教</a:t>
            </a:r>
            <a:endParaRPr lang="en-US" altLang="zh-TW" sz="4000" dirty="0" smtClean="0">
              <a:solidFill>
                <a:srgbClr val="0000FF"/>
              </a:solidFill>
            </a:endParaRPr>
          </a:p>
          <a:p>
            <a:r>
              <a:rPr lang="zh-TW" altLang="zh-TW" sz="4000" dirty="0" smtClean="0"/>
              <a:t>宗教</a:t>
            </a:r>
            <a:r>
              <a:rPr lang="zh-TW" altLang="zh-TW" sz="4000" dirty="0"/>
              <a:t>中文用詞的起源，由《易經》及《尚書》兩本書來定義，《易經》：「聖人以神道設教，而天下服矣」</a:t>
            </a:r>
            <a:r>
              <a:rPr lang="zh-TW" altLang="zh-TW" sz="4000" dirty="0" smtClean="0"/>
              <a:t>。</a:t>
            </a:r>
            <a:endParaRPr lang="en-US" altLang="zh-TW" sz="4000" dirty="0" smtClean="0"/>
          </a:p>
          <a:p>
            <a:r>
              <a:rPr lang="zh-TW" altLang="zh-TW" sz="4000" dirty="0" smtClean="0">
                <a:solidFill>
                  <a:srgbClr val="C00000"/>
                </a:solidFill>
                <a:effectLst>
                  <a:outerShdw blurRad="38100" dist="38100" dir="2700000" algn="tl">
                    <a:srgbClr val="000000">
                      <a:alpha val="43137"/>
                    </a:srgbClr>
                  </a:outerShdw>
                </a:effectLst>
              </a:rPr>
              <a:t>「</a:t>
            </a:r>
            <a:r>
              <a:rPr lang="zh-TW" altLang="zh-TW" sz="4000" dirty="0">
                <a:solidFill>
                  <a:srgbClr val="C00000"/>
                </a:solidFill>
                <a:effectLst>
                  <a:outerShdw blurRad="38100" dist="38100" dir="2700000" algn="tl">
                    <a:srgbClr val="000000">
                      <a:alpha val="43137"/>
                    </a:srgbClr>
                  </a:outerShdw>
                </a:effectLst>
              </a:rPr>
              <a:t>教」，是指「教訓」</a:t>
            </a:r>
            <a:r>
              <a:rPr lang="zh-TW" altLang="zh-TW" sz="4000" dirty="0" smtClean="0"/>
              <a:t>。</a:t>
            </a:r>
            <a:endParaRPr lang="en-US" altLang="zh-TW" sz="4000" dirty="0" smtClean="0"/>
          </a:p>
          <a:p>
            <a:r>
              <a:rPr lang="zh-TW" altLang="zh-TW" sz="4000" dirty="0" smtClean="0"/>
              <a:t>《</a:t>
            </a:r>
            <a:r>
              <a:rPr lang="zh-TW" altLang="zh-TW" sz="4000" dirty="0"/>
              <a:t>尚書》：「禋于六宗」</a:t>
            </a:r>
            <a:r>
              <a:rPr lang="zh-TW" altLang="zh-TW" sz="4000" dirty="0" smtClean="0"/>
              <a:t>，「</a:t>
            </a:r>
            <a:r>
              <a:rPr lang="zh-TW" altLang="zh-TW" sz="4000" dirty="0"/>
              <a:t>宗」非指甚麼宗派，而是指「</a:t>
            </a:r>
            <a:r>
              <a:rPr lang="zh-TW" altLang="zh-TW" sz="4000" dirty="0">
                <a:solidFill>
                  <a:srgbClr val="0000FF"/>
                </a:solidFill>
                <a:effectLst>
                  <a:outerShdw blurRad="38100" dist="38100" dir="2700000" algn="tl">
                    <a:srgbClr val="000000">
                      <a:alpha val="43137"/>
                    </a:srgbClr>
                  </a:outerShdw>
                </a:effectLst>
              </a:rPr>
              <a:t>祭、寒暑、日、月、星、水、旱</a:t>
            </a:r>
            <a:r>
              <a:rPr lang="zh-TW" altLang="zh-TW" sz="4000" dirty="0"/>
              <a:t>。」</a:t>
            </a:r>
          </a:p>
          <a:p>
            <a:endParaRPr lang="zh-TW" altLang="en-US" dirty="0"/>
          </a:p>
        </p:txBody>
      </p:sp>
      <p:sp>
        <p:nvSpPr>
          <p:cNvPr id="3" name="標題 2"/>
          <p:cNvSpPr>
            <a:spLocks noGrp="1"/>
          </p:cNvSpPr>
          <p:nvPr>
            <p:ph type="title"/>
          </p:nvPr>
        </p:nvSpPr>
        <p:spPr/>
        <p:txBody>
          <a:bodyPr>
            <a:noAutofit/>
          </a:bodyPr>
          <a:lstStyle/>
          <a:p>
            <a:pPr algn="ctr"/>
            <a:r>
              <a:rPr lang="zh-TW" altLang="en-US" sz="6600" dirty="0">
                <a:solidFill>
                  <a:srgbClr val="FFFF00"/>
                </a:solidFill>
              </a:rPr>
              <a:t>三、終極關懷與宗教</a:t>
            </a:r>
          </a:p>
        </p:txBody>
      </p:sp>
    </p:spTree>
    <p:extLst>
      <p:ext uri="{BB962C8B-B14F-4D97-AF65-F5344CB8AC3E}">
        <p14:creationId xmlns:p14="http://schemas.microsoft.com/office/powerpoint/2010/main" val="424554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0" y="1556792"/>
            <a:ext cx="8964488" cy="5817816"/>
          </a:xfrm>
        </p:spPr>
        <p:txBody>
          <a:bodyPr>
            <a:normAutofit/>
          </a:bodyPr>
          <a:lstStyle/>
          <a:p>
            <a:r>
              <a:rPr lang="zh-TW" altLang="zh-TW" sz="4400" dirty="0"/>
              <a:t>中國哲學家</a:t>
            </a:r>
            <a:r>
              <a:rPr lang="en-US" altLang="zh-TW" sz="4400" dirty="0" err="1">
                <a:hlinkClick r:id="rId2" tooltip="馮友蘭"/>
              </a:rPr>
              <a:t>馮友蘭</a:t>
            </a:r>
            <a:r>
              <a:rPr lang="zh-TW" altLang="zh-TW" sz="4400" dirty="0"/>
              <a:t>先生指出：「有其自己的意義，不能在中文中看見一個有教字的東西就認為是宗教」</a:t>
            </a:r>
            <a:r>
              <a:rPr lang="zh-TW" altLang="zh-TW" sz="4400" dirty="0" smtClean="0"/>
              <a:t>。</a:t>
            </a:r>
            <a:endParaRPr lang="en-US" altLang="zh-TW" sz="4400" dirty="0" smtClean="0"/>
          </a:p>
          <a:p>
            <a:r>
              <a:rPr lang="zh-TW" altLang="zh-TW" sz="4400" dirty="0" smtClean="0"/>
              <a:t>宗教</a:t>
            </a:r>
            <a:r>
              <a:rPr lang="zh-TW" altLang="zh-TW" sz="4400" dirty="0"/>
              <a:t>取「以供奉神靈的宗廟為教導方式」意，關鍵是「作為祭祀場所的「宗」，而非作為中國式人文主義印痕之祭祀目的的「教」。</a:t>
            </a:r>
          </a:p>
          <a:p>
            <a:endParaRPr lang="zh-TW" altLang="en-US" dirty="0"/>
          </a:p>
        </p:txBody>
      </p:sp>
      <p:sp>
        <p:nvSpPr>
          <p:cNvPr id="3" name="標題 2"/>
          <p:cNvSpPr>
            <a:spLocks noGrp="1"/>
          </p:cNvSpPr>
          <p:nvPr>
            <p:ph type="title"/>
          </p:nvPr>
        </p:nvSpPr>
        <p:spPr/>
        <p:txBody>
          <a:bodyPr>
            <a:normAutofit/>
          </a:bodyPr>
          <a:lstStyle/>
          <a:p>
            <a:pPr algn="ctr"/>
            <a:r>
              <a:rPr lang="zh-TW" altLang="en-US" sz="6000" dirty="0" smtClean="0">
                <a:solidFill>
                  <a:srgbClr val="FFFF00"/>
                </a:solidFill>
              </a:rPr>
              <a:t>中國人誤解宗教的觀點</a:t>
            </a:r>
            <a:endParaRPr lang="zh-TW" altLang="en-US" sz="6000" dirty="0">
              <a:solidFill>
                <a:srgbClr val="FFFF00"/>
              </a:solidFill>
            </a:endParaRPr>
          </a:p>
        </p:txBody>
      </p:sp>
    </p:spTree>
    <p:extLst>
      <p:ext uri="{BB962C8B-B14F-4D97-AF65-F5344CB8AC3E}">
        <p14:creationId xmlns:p14="http://schemas.microsoft.com/office/powerpoint/2010/main" val="151211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1844824"/>
            <a:ext cx="8892480" cy="5544616"/>
          </a:xfrm>
        </p:spPr>
        <p:txBody>
          <a:bodyPr>
            <a:normAutofit/>
          </a:bodyPr>
          <a:lstStyle/>
          <a:p>
            <a:pPr marL="0" indent="0">
              <a:buNone/>
            </a:pPr>
            <a:r>
              <a:rPr lang="zh-TW" altLang="zh-TW" sz="6000" dirty="0"/>
              <a:t>宗教的英文</a:t>
            </a:r>
            <a:r>
              <a:rPr lang="en-US" altLang="zh-TW" sz="6000" dirty="0"/>
              <a:t>Religion</a:t>
            </a:r>
            <a:r>
              <a:rPr lang="zh-TW" altLang="zh-TW" sz="6000" dirty="0"/>
              <a:t>，從拉丁文的</a:t>
            </a:r>
            <a:r>
              <a:rPr lang="en-US" altLang="zh-TW" sz="6000" dirty="0"/>
              <a:t> </a:t>
            </a:r>
            <a:r>
              <a:rPr lang="en-US" altLang="zh-TW" sz="6000" dirty="0" err="1"/>
              <a:t>Religio</a:t>
            </a:r>
            <a:r>
              <a:rPr lang="zh-TW" altLang="zh-TW" sz="6000" dirty="0"/>
              <a:t>（意即「宗教」）而來</a:t>
            </a:r>
            <a:r>
              <a:rPr lang="zh-TW" altLang="zh-TW" sz="6000" dirty="0" smtClean="0"/>
              <a:t>。拉丁</a:t>
            </a:r>
            <a:r>
              <a:rPr lang="zh-TW" altLang="zh-TW" sz="6000" dirty="0"/>
              <a:t>字字源含義，可分成三種可能性的詮釋：</a:t>
            </a:r>
          </a:p>
          <a:p>
            <a:pPr marL="0" indent="0">
              <a:buNone/>
            </a:pPr>
            <a:endParaRPr lang="zh-TW" altLang="zh-TW" dirty="0"/>
          </a:p>
        </p:txBody>
      </p:sp>
      <p:sp>
        <p:nvSpPr>
          <p:cNvPr id="3" name="標題 2"/>
          <p:cNvSpPr>
            <a:spLocks noGrp="1"/>
          </p:cNvSpPr>
          <p:nvPr>
            <p:ph type="title"/>
          </p:nvPr>
        </p:nvSpPr>
        <p:spPr>
          <a:xfrm>
            <a:off x="323528" y="0"/>
            <a:ext cx="8229600" cy="1143000"/>
          </a:xfrm>
        </p:spPr>
        <p:txBody>
          <a:bodyPr>
            <a:noAutofit/>
          </a:bodyPr>
          <a:lstStyle/>
          <a:p>
            <a:pPr algn="ctr"/>
            <a:r>
              <a:rPr lang="zh-TW" altLang="en-US" sz="8000" spc="600" dirty="0" smtClean="0">
                <a:gradFill>
                  <a:gsLst>
                    <a:gs pos="35000">
                      <a:srgbClr val="03D4A8"/>
                    </a:gs>
                    <a:gs pos="73000">
                      <a:srgbClr val="00FFFF"/>
                    </a:gs>
                    <a:gs pos="100000">
                      <a:srgbClr val="0087E6"/>
                    </a:gs>
                    <a:gs pos="100000">
                      <a:srgbClr val="00FFFF"/>
                    </a:gs>
                  </a:gsLst>
                  <a:lin ang="5400000" scaled="0"/>
                </a:gradFill>
                <a:latin typeface="華康平劇體W7" panose="040B0709000000000000" pitchFamily="81" charset="-120"/>
                <a:ea typeface="華康平劇體W7" panose="040B0709000000000000" pitchFamily="81" charset="-120"/>
              </a:rPr>
              <a:t>宗教</a:t>
            </a:r>
            <a:endParaRPr lang="zh-TW" altLang="en-US" sz="8000" dirty="0">
              <a:gradFill>
                <a:gsLst>
                  <a:gs pos="0">
                    <a:srgbClr val="FFF200"/>
                  </a:gs>
                  <a:gs pos="16000">
                    <a:srgbClr val="FF7A00"/>
                  </a:gs>
                  <a:gs pos="70000">
                    <a:schemeClr val="accent6">
                      <a:lumMod val="40000"/>
                      <a:lumOff val="60000"/>
                    </a:schemeClr>
                  </a:gs>
                  <a:gs pos="100000">
                    <a:srgbClr val="4D0808"/>
                  </a:gs>
                </a:gsLst>
                <a:lin ang="16200000" scaled="0"/>
              </a:gradFill>
              <a:latin typeface="華康唐風隸" panose="03000909000000000000" pitchFamily="65" charset="-120"/>
              <a:ea typeface="華康唐風隸" panose="03000909000000000000" pitchFamily="65" charset="-120"/>
            </a:endParaRPr>
          </a:p>
        </p:txBody>
      </p:sp>
    </p:spTree>
    <p:extLst>
      <p:ext uri="{BB962C8B-B14F-4D97-AF65-F5344CB8AC3E}">
        <p14:creationId xmlns:p14="http://schemas.microsoft.com/office/powerpoint/2010/main" val="316010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7504" y="620688"/>
            <a:ext cx="8784976" cy="4626547"/>
          </a:xfrm>
        </p:spPr>
        <p:txBody>
          <a:bodyPr>
            <a:noAutofit/>
          </a:bodyPr>
          <a:lstStyle/>
          <a:p>
            <a:pPr lvl="0"/>
            <a:r>
              <a:rPr lang="en-US" altLang="zh-TW" sz="3600" dirty="0" err="1">
                <a:solidFill>
                  <a:srgbClr val="0000FF"/>
                </a:solidFill>
              </a:rPr>
              <a:t>Religiao</a:t>
            </a:r>
            <a:r>
              <a:rPr lang="zh-TW" altLang="zh-TW" sz="3600" dirty="0">
                <a:solidFill>
                  <a:srgbClr val="0000FF"/>
                </a:solidFill>
              </a:rPr>
              <a:t>，由拉丁文動詞</a:t>
            </a:r>
            <a:r>
              <a:rPr lang="en-US" altLang="zh-TW" sz="3600" dirty="0">
                <a:solidFill>
                  <a:srgbClr val="0000FF"/>
                </a:solidFill>
              </a:rPr>
              <a:t> </a:t>
            </a:r>
            <a:r>
              <a:rPr lang="en-US" altLang="zh-TW" sz="3600" dirty="0" err="1">
                <a:solidFill>
                  <a:srgbClr val="0000FF"/>
                </a:solidFill>
              </a:rPr>
              <a:t>Relegere</a:t>
            </a:r>
            <a:r>
              <a:rPr lang="en-US" altLang="zh-TW" sz="3600" dirty="0">
                <a:solidFill>
                  <a:srgbClr val="0000FF"/>
                </a:solidFill>
              </a:rPr>
              <a:t> </a:t>
            </a:r>
            <a:r>
              <a:rPr lang="zh-TW" altLang="zh-TW" sz="3600" dirty="0">
                <a:solidFill>
                  <a:srgbClr val="0000FF"/>
                </a:solidFill>
              </a:rPr>
              <a:t>演繹而來，字意「不斷地轉向、不斷地觀察與研讀」。意思是「宗教可作為研究的對象」</a:t>
            </a:r>
          </a:p>
          <a:p>
            <a:pPr lvl="0"/>
            <a:r>
              <a:rPr lang="en-US" altLang="zh-TW" sz="3600" dirty="0" err="1"/>
              <a:t>Religio</a:t>
            </a:r>
            <a:r>
              <a:rPr lang="en-US" altLang="zh-TW" sz="3600" dirty="0"/>
              <a:t> </a:t>
            </a:r>
            <a:r>
              <a:rPr lang="zh-TW" altLang="zh-TW" sz="3600" dirty="0"/>
              <a:t>取自於拉丁文動詞</a:t>
            </a:r>
            <a:r>
              <a:rPr lang="en-US" altLang="zh-TW" sz="3600" dirty="0"/>
              <a:t> </a:t>
            </a:r>
            <a:r>
              <a:rPr lang="en-US" altLang="zh-TW" sz="3600" dirty="0" err="1"/>
              <a:t>Religare</a:t>
            </a:r>
            <a:r>
              <a:rPr lang="zh-TW" altLang="zh-TW" sz="3600" dirty="0"/>
              <a:t>，字意「把自己捆縛於自的來源和目標」。因此，可以解釋為「宗教是一種約束人的力量」。</a:t>
            </a:r>
          </a:p>
          <a:p>
            <a:pPr lvl="0"/>
            <a:r>
              <a:rPr lang="en-US" altLang="zh-TW" sz="3600" dirty="0" err="1">
                <a:solidFill>
                  <a:srgbClr val="C00000"/>
                </a:solidFill>
              </a:rPr>
              <a:t>Religio</a:t>
            </a:r>
            <a:r>
              <a:rPr lang="en-US" altLang="zh-TW" sz="3600" dirty="0">
                <a:solidFill>
                  <a:srgbClr val="C00000"/>
                </a:solidFill>
              </a:rPr>
              <a:t> </a:t>
            </a:r>
            <a:r>
              <a:rPr lang="zh-TW" altLang="zh-TW" sz="3600" dirty="0">
                <a:solidFill>
                  <a:srgbClr val="C00000"/>
                </a:solidFill>
              </a:rPr>
              <a:t>取自於拉丁文動詞</a:t>
            </a:r>
            <a:r>
              <a:rPr lang="en-US" altLang="zh-TW" sz="3600" dirty="0">
                <a:solidFill>
                  <a:srgbClr val="C00000"/>
                </a:solidFill>
              </a:rPr>
              <a:t> Re-</a:t>
            </a:r>
            <a:r>
              <a:rPr lang="en-US" altLang="zh-TW" sz="3600" dirty="0" err="1">
                <a:solidFill>
                  <a:srgbClr val="C00000"/>
                </a:solidFill>
              </a:rPr>
              <a:t>eligere</a:t>
            </a:r>
            <a:r>
              <a:rPr lang="zh-TW" altLang="zh-TW" sz="3600" dirty="0">
                <a:solidFill>
                  <a:srgbClr val="C00000"/>
                </a:solidFill>
              </a:rPr>
              <a:t>，意思「再選擇」，可以解釋為「宗教可以視為當人忘自己的來源和目標，他可以再一次選擇宗教性的生活」。</a:t>
            </a:r>
          </a:p>
          <a:p>
            <a:endParaRPr lang="zh-TW" altLang="en-US" sz="3600" dirty="0"/>
          </a:p>
        </p:txBody>
      </p:sp>
    </p:spTree>
    <p:extLst>
      <p:ext uri="{BB962C8B-B14F-4D97-AF65-F5344CB8AC3E}">
        <p14:creationId xmlns:p14="http://schemas.microsoft.com/office/powerpoint/2010/main" val="351758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Autofit/>
          </a:bodyPr>
          <a:lstStyle/>
          <a:p>
            <a:pPr marL="0" indent="0">
              <a:buNone/>
            </a:pPr>
            <a:r>
              <a:rPr lang="zh-TW" altLang="zh-TW" sz="4800" dirty="0" smtClean="0"/>
              <a:t>「</a:t>
            </a:r>
            <a:r>
              <a:rPr lang="zh-TW" altLang="zh-TW" sz="4800" dirty="0"/>
              <a:t>在神話性的敘事中所經驗到的崇拜對象，這是一種終極實在，於此所建構出一套道德法律哲學，除了成為約束人的一種儀式和制度外，也通過靈性的層面，帶給人安定的力量」。</a:t>
            </a:r>
            <a:endParaRPr lang="zh-TW" altLang="en-US" sz="4800" dirty="0"/>
          </a:p>
        </p:txBody>
      </p:sp>
      <p:sp>
        <p:nvSpPr>
          <p:cNvPr id="3" name="標題 2"/>
          <p:cNvSpPr>
            <a:spLocks noGrp="1"/>
          </p:cNvSpPr>
          <p:nvPr>
            <p:ph type="title"/>
          </p:nvPr>
        </p:nvSpPr>
        <p:spPr/>
        <p:txBody>
          <a:bodyPr>
            <a:normAutofit/>
          </a:bodyPr>
          <a:lstStyle/>
          <a:p>
            <a:pPr algn="ctr"/>
            <a:r>
              <a:rPr lang="zh-TW" altLang="zh-TW" sz="6600" dirty="0" smtClean="0">
                <a:solidFill>
                  <a:srgbClr val="FFFF00"/>
                </a:solidFill>
              </a:rPr>
              <a:t>宗教</a:t>
            </a:r>
            <a:r>
              <a:rPr lang="zh-TW" altLang="en-US" sz="6600" dirty="0" smtClean="0">
                <a:solidFill>
                  <a:srgbClr val="FFFF00"/>
                </a:solidFill>
              </a:rPr>
              <a:t>的</a:t>
            </a:r>
            <a:r>
              <a:rPr lang="zh-TW" altLang="zh-TW" sz="6600" dirty="0" smtClean="0">
                <a:solidFill>
                  <a:srgbClr val="FFFF00"/>
                </a:solidFill>
              </a:rPr>
              <a:t>定義</a:t>
            </a:r>
            <a:endParaRPr lang="zh-TW" altLang="en-US" sz="6600" dirty="0">
              <a:solidFill>
                <a:srgbClr val="FFFF00"/>
              </a:solidFill>
            </a:endParaRPr>
          </a:p>
        </p:txBody>
      </p:sp>
    </p:spTree>
    <p:extLst>
      <p:ext uri="{BB962C8B-B14F-4D97-AF65-F5344CB8AC3E}">
        <p14:creationId xmlns:p14="http://schemas.microsoft.com/office/powerpoint/2010/main" val="295344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79512" y="1621200"/>
            <a:ext cx="5976664" cy="5241752"/>
          </a:xfrm>
        </p:spPr>
        <p:txBody>
          <a:bodyPr>
            <a:normAutofit fontScale="92500" lnSpcReduction="20000"/>
          </a:bodyPr>
          <a:lstStyle/>
          <a:p>
            <a:r>
              <a:rPr lang="zh-TW" altLang="zh-TW" dirty="0"/>
              <a:t>「終極關懷」係指「信仰是人生最主要關懷的心靈境界」。他以「象徵與記號（</a:t>
            </a:r>
            <a:r>
              <a:rPr lang="en-US" altLang="zh-TW" dirty="0"/>
              <a:t>sign</a:t>
            </a:r>
            <a:r>
              <a:rPr lang="zh-TW" altLang="zh-TW" dirty="0"/>
              <a:t>）」進一步解釋信仰，他認為象徵與記號有一個相同的特點，它們都超過了本身而指著另一件事</a:t>
            </a:r>
            <a:r>
              <a:rPr lang="zh-TW" altLang="zh-TW" dirty="0" smtClean="0"/>
              <a:t>。</a:t>
            </a:r>
            <a:endParaRPr lang="en-US" altLang="zh-TW" dirty="0" smtClean="0"/>
          </a:p>
          <a:p>
            <a:r>
              <a:rPr lang="zh-TW" altLang="zh-TW" dirty="0" smtClean="0"/>
              <a:t>因為</a:t>
            </a:r>
            <a:r>
              <a:rPr lang="zh-TW" altLang="zh-TW" dirty="0"/>
              <a:t>只在象徵中，人的最基本的關懷才能表達出來。他又說「只要有人把一項事務當作無條件之關懷的時候，已經把它當作神了</a:t>
            </a:r>
            <a:r>
              <a:rPr lang="zh-TW" altLang="zh-TW" dirty="0" smtClean="0"/>
              <a:t>」</a:t>
            </a:r>
            <a:endParaRPr lang="en-US" altLang="zh-TW" dirty="0" smtClean="0"/>
          </a:p>
          <a:p>
            <a:r>
              <a:rPr lang="zh-TW" altLang="zh-TW" dirty="0"/>
              <a:t>馬丁．路德（</a:t>
            </a:r>
            <a:r>
              <a:rPr lang="en-US" altLang="zh-TW" dirty="0"/>
              <a:t>Martin Luther</a:t>
            </a:r>
            <a:r>
              <a:rPr lang="zh-TW" altLang="zh-TW" dirty="0"/>
              <a:t>）曾說：「你心繫為何，所信賴的是什麼？那就是你的上帝」。</a:t>
            </a:r>
            <a:endParaRPr lang="zh-TW" altLang="en-US" dirty="0"/>
          </a:p>
          <a:p>
            <a:endParaRPr lang="zh-TW" altLang="en-US" dirty="0"/>
          </a:p>
        </p:txBody>
      </p:sp>
      <p:sp>
        <p:nvSpPr>
          <p:cNvPr id="3" name="標題 2"/>
          <p:cNvSpPr>
            <a:spLocks noGrp="1"/>
          </p:cNvSpPr>
          <p:nvPr>
            <p:ph type="title"/>
          </p:nvPr>
        </p:nvSpPr>
        <p:spPr/>
        <p:txBody>
          <a:bodyPr>
            <a:normAutofit fontScale="90000"/>
          </a:bodyPr>
          <a:lstStyle/>
          <a:p>
            <a:r>
              <a:rPr lang="zh-TW" altLang="zh-TW" dirty="0">
                <a:gradFill>
                  <a:gsLst>
                    <a:gs pos="100000">
                      <a:srgbClr val="FFFF00"/>
                    </a:gs>
                    <a:gs pos="74000">
                      <a:srgbClr val="00FF99"/>
                    </a:gs>
                    <a:gs pos="34000">
                      <a:srgbClr val="FF99FF"/>
                    </a:gs>
                  </a:gsLst>
                  <a:lin ang="5400000" scaled="1"/>
                </a:gradFill>
                <a:latin typeface="華康漆隸體W5" panose="040B0509000000000000" pitchFamily="81" charset="-120"/>
                <a:ea typeface="華康漆隸體W5" panose="040B0509000000000000" pitchFamily="81" charset="-120"/>
              </a:rPr>
              <a:t>田立克（</a:t>
            </a:r>
            <a:r>
              <a:rPr lang="en-US" altLang="zh-TW" dirty="0">
                <a:gradFill>
                  <a:gsLst>
                    <a:gs pos="100000">
                      <a:srgbClr val="FFFF00"/>
                    </a:gs>
                    <a:gs pos="74000">
                      <a:srgbClr val="00FF99"/>
                    </a:gs>
                    <a:gs pos="34000">
                      <a:srgbClr val="FF99FF"/>
                    </a:gs>
                  </a:gsLst>
                  <a:lin ang="5400000" scaled="1"/>
                </a:gradFill>
                <a:latin typeface="華康漆隸體W5" panose="040B0509000000000000" pitchFamily="81" charset="-120"/>
                <a:ea typeface="華康漆隸體W5" panose="040B0509000000000000" pitchFamily="81" charset="-120"/>
              </a:rPr>
              <a:t>Paul Tillich</a:t>
            </a:r>
            <a:r>
              <a:rPr lang="zh-TW" altLang="zh-TW" dirty="0">
                <a:gradFill>
                  <a:gsLst>
                    <a:gs pos="100000">
                      <a:srgbClr val="FFFF00"/>
                    </a:gs>
                    <a:gs pos="74000">
                      <a:srgbClr val="00FF99"/>
                    </a:gs>
                    <a:gs pos="34000">
                      <a:srgbClr val="FF99FF"/>
                    </a:gs>
                  </a:gsLst>
                  <a:lin ang="5400000" scaled="1"/>
                </a:gradFill>
                <a:latin typeface="華康漆隸體W5" panose="040B0509000000000000" pitchFamily="81" charset="-120"/>
                <a:ea typeface="華康漆隸體W5" panose="040B0509000000000000" pitchFamily="81" charset="-120"/>
              </a:rPr>
              <a:t>）</a:t>
            </a:r>
            <a:r>
              <a:rPr lang="zh-TW" altLang="zh-TW" dirty="0" smtClean="0">
                <a:gradFill>
                  <a:gsLst>
                    <a:gs pos="100000">
                      <a:srgbClr val="FFFF00"/>
                    </a:gs>
                    <a:gs pos="74000">
                      <a:srgbClr val="00FF99"/>
                    </a:gs>
                    <a:gs pos="34000">
                      <a:srgbClr val="FF99FF"/>
                    </a:gs>
                  </a:gsLst>
                  <a:lin ang="5400000" scaled="1"/>
                </a:gradFill>
                <a:latin typeface="華康漆隸體W5" panose="040B0509000000000000" pitchFamily="81" charset="-120"/>
                <a:ea typeface="華康漆隸體W5" panose="040B0509000000000000" pitchFamily="81" charset="-120"/>
              </a:rPr>
              <a:t>終極</a:t>
            </a:r>
            <a:r>
              <a:rPr lang="zh-TW" altLang="zh-TW" dirty="0">
                <a:gradFill>
                  <a:gsLst>
                    <a:gs pos="100000">
                      <a:srgbClr val="FFFF00"/>
                    </a:gs>
                    <a:gs pos="74000">
                      <a:srgbClr val="00FF99"/>
                    </a:gs>
                    <a:gs pos="34000">
                      <a:srgbClr val="FF99FF"/>
                    </a:gs>
                  </a:gsLst>
                  <a:lin ang="5400000" scaled="1"/>
                </a:gradFill>
                <a:latin typeface="華康漆隸體W5" panose="040B0509000000000000" pitchFamily="81" charset="-120"/>
                <a:ea typeface="華康漆隸體W5" panose="040B0509000000000000" pitchFamily="81" charset="-120"/>
              </a:rPr>
              <a:t>關懷</a:t>
            </a:r>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420888"/>
            <a:ext cx="2322513"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4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7504" y="620688"/>
            <a:ext cx="8784976" cy="6237312"/>
          </a:xfrm>
        </p:spPr>
        <p:txBody>
          <a:bodyPr>
            <a:normAutofit/>
          </a:bodyPr>
          <a:lstStyle/>
          <a:p>
            <a:r>
              <a:rPr lang="zh-TW" altLang="zh-TW" sz="4000" dirty="0"/>
              <a:t>「宗教是人類精神的一個層面，宗教是整個人類精神的根源」；換言之，宗教信仰所牽涉的是人類精神生活中終極、無限的、無條件的層面。這種在一切人類精神領域所反映出來的終極關懷，其本身就是宗教</a:t>
            </a:r>
            <a:r>
              <a:rPr lang="zh-TW" altLang="zh-TW" sz="4000" dirty="0" smtClean="0"/>
              <a:t>。</a:t>
            </a:r>
            <a:endParaRPr lang="en-US" altLang="zh-TW" sz="4000" dirty="0" smtClean="0"/>
          </a:p>
          <a:p>
            <a:r>
              <a:rPr lang="zh-TW" altLang="zh-TW" sz="4000" dirty="0" smtClean="0"/>
              <a:t>因此</a:t>
            </a:r>
            <a:r>
              <a:rPr lang="zh-TW" altLang="zh-TW" sz="4000" dirty="0"/>
              <a:t>，人不能在投入某種領域的終極關懷中，又在此終極關懷中，以任何理由高舉反對宗教之名。</a:t>
            </a:r>
          </a:p>
          <a:p>
            <a:endParaRPr lang="zh-TW" altLang="en-US" dirty="0"/>
          </a:p>
        </p:txBody>
      </p:sp>
    </p:spTree>
    <p:extLst>
      <p:ext uri="{BB962C8B-B14F-4D97-AF65-F5344CB8AC3E}">
        <p14:creationId xmlns:p14="http://schemas.microsoft.com/office/powerpoint/2010/main" val="162296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99616"/>
            <a:ext cx="8291264" cy="5169744"/>
          </a:xfrm>
        </p:spPr>
        <p:txBody>
          <a:bodyPr>
            <a:normAutofit/>
          </a:bodyPr>
          <a:lstStyle/>
          <a:p>
            <a:r>
              <a:rPr lang="zh-TW" altLang="zh-TW" dirty="0"/>
              <a:t>〈申命記</a:t>
            </a:r>
            <a:r>
              <a:rPr lang="en-US" altLang="zh-TW" dirty="0"/>
              <a:t>6:5</a:t>
            </a:r>
            <a:r>
              <a:rPr lang="zh-TW" altLang="zh-TW" dirty="0"/>
              <a:t>〉你們要全心、全情、全力愛上主</a:t>
            </a:r>
            <a:r>
              <a:rPr lang="en-US" altLang="zh-TW" dirty="0"/>
              <a:t>─</a:t>
            </a:r>
            <a:r>
              <a:rPr lang="zh-TW" altLang="zh-TW" dirty="0"/>
              <a:t>你們的上帝（現代中文譯本）」。〈申命記第六</a:t>
            </a:r>
            <a:r>
              <a:rPr lang="en-US" altLang="zh-TW" dirty="0"/>
              <a:t>4-6</a:t>
            </a:r>
            <a:r>
              <a:rPr lang="zh-TW" altLang="zh-TW" dirty="0"/>
              <a:t>〉，是猶太教最高無上的原則，一切信仰之根據，對上帝的效忠與愛，聚焦於「全」這個字，所謂的「全」是沒有保留的，以盡人的心、性、力，來愛主就是「全」的意思</a:t>
            </a:r>
            <a:r>
              <a:rPr lang="zh-TW" altLang="zh-TW" dirty="0" smtClean="0"/>
              <a:t>。</a:t>
            </a:r>
            <a:endParaRPr lang="en-US" altLang="zh-TW" dirty="0" smtClean="0"/>
          </a:p>
          <a:p>
            <a:r>
              <a:rPr lang="zh-TW" altLang="zh-TW" dirty="0" smtClean="0"/>
              <a:t>以</a:t>
            </a:r>
            <a:r>
              <a:rPr lang="zh-TW" altLang="zh-TW" dirty="0"/>
              <a:t>這種心志的人把上帝看作為第一，基督乃是至上，一個人關懷上帝時，他才真正關懷到最基要的。</a:t>
            </a:r>
          </a:p>
          <a:p>
            <a:endParaRPr lang="zh-TW" altLang="en-US" dirty="0"/>
          </a:p>
        </p:txBody>
      </p:sp>
      <p:sp>
        <p:nvSpPr>
          <p:cNvPr id="3" name="標題 2"/>
          <p:cNvSpPr>
            <a:spLocks noGrp="1"/>
          </p:cNvSpPr>
          <p:nvPr>
            <p:ph type="title"/>
          </p:nvPr>
        </p:nvSpPr>
        <p:spPr/>
        <p:txBody>
          <a:bodyPr>
            <a:noAutofit/>
          </a:bodyPr>
          <a:lstStyle/>
          <a:p>
            <a:pPr algn="ctr"/>
            <a:r>
              <a:rPr lang="zh-TW" altLang="en-US" sz="6000" dirty="0" smtClean="0">
                <a:solidFill>
                  <a:srgbClr val="FFFF00"/>
                </a:solidFill>
              </a:rPr>
              <a:t>全心、全情、全力愛主</a:t>
            </a:r>
            <a:endParaRPr lang="zh-TW" altLang="en-US" sz="6000" dirty="0">
              <a:solidFill>
                <a:srgbClr val="FFFF00"/>
              </a:solidFill>
            </a:endParaRPr>
          </a:p>
        </p:txBody>
      </p:sp>
    </p:spTree>
    <p:extLst>
      <p:ext uri="{BB962C8B-B14F-4D97-AF65-F5344CB8AC3E}">
        <p14:creationId xmlns:p14="http://schemas.microsoft.com/office/powerpoint/2010/main" val="328279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47664" y="0"/>
            <a:ext cx="5647700" cy="1446550"/>
          </a:xfrm>
          <a:prstGeom prst="rect">
            <a:avLst/>
          </a:prstGeom>
        </p:spPr>
        <p:txBody>
          <a:bodyPr wrap="none">
            <a:spAutoFit/>
          </a:bodyPr>
          <a:lstStyle/>
          <a:p>
            <a:r>
              <a:rPr lang="zh-TW" altLang="en-US" sz="8800" spc="600" dirty="0" smtClean="0">
                <a:gradFill>
                  <a:gsLst>
                    <a:gs pos="29000">
                      <a:srgbClr val="FFF200"/>
                    </a:gs>
                    <a:gs pos="83000">
                      <a:srgbClr val="66FF33"/>
                    </a:gs>
                    <a:gs pos="92000">
                      <a:srgbClr val="FF0300"/>
                    </a:gs>
                    <a:gs pos="100000">
                      <a:srgbClr val="4D0808"/>
                    </a:gs>
                  </a:gsLst>
                  <a:lin ang="5400000" scaled="0"/>
                </a:gradFill>
                <a:effectLst>
                  <a:glow rad="101600">
                    <a:schemeClr val="tx2"/>
                  </a:glow>
                </a:effectLst>
                <a:latin typeface="華康酒桶體" panose="020B0A09000000000000" pitchFamily="49" charset="-120"/>
                <a:ea typeface="華康酒桶體" panose="020B0A09000000000000" pitchFamily="49" charset="-120"/>
                <a:cs typeface="+mj-cs"/>
              </a:rPr>
              <a:t>何謂教育</a:t>
            </a:r>
            <a:r>
              <a:rPr lang="en-US" altLang="zh-TW" sz="8800" spc="600" dirty="0" smtClean="0">
                <a:gradFill>
                  <a:gsLst>
                    <a:gs pos="29000">
                      <a:srgbClr val="FFF200"/>
                    </a:gs>
                    <a:gs pos="83000">
                      <a:srgbClr val="66FF33"/>
                    </a:gs>
                    <a:gs pos="92000">
                      <a:srgbClr val="FF0300"/>
                    </a:gs>
                    <a:gs pos="100000">
                      <a:srgbClr val="4D0808"/>
                    </a:gs>
                  </a:gsLst>
                  <a:lin ang="5400000" scaled="0"/>
                </a:gradFill>
                <a:effectLst>
                  <a:glow rad="101600">
                    <a:schemeClr val="tx2"/>
                  </a:glow>
                </a:effectLst>
                <a:latin typeface="華康酒桶體" panose="020B0A09000000000000" pitchFamily="49" charset="-120"/>
                <a:ea typeface="華康酒桶體" panose="020B0A09000000000000" pitchFamily="49" charset="-120"/>
                <a:cs typeface="+mj-cs"/>
              </a:rPr>
              <a:t>?</a:t>
            </a:r>
          </a:p>
        </p:txBody>
      </p:sp>
      <p:sp>
        <p:nvSpPr>
          <p:cNvPr id="3" name="內容版面配置區 2"/>
          <p:cNvSpPr>
            <a:spLocks noGrp="1"/>
          </p:cNvSpPr>
          <p:nvPr>
            <p:ph idx="1"/>
          </p:nvPr>
        </p:nvSpPr>
        <p:spPr>
          <a:xfrm>
            <a:off x="395536" y="1889448"/>
            <a:ext cx="8424936" cy="4968552"/>
          </a:xfrm>
        </p:spPr>
        <p:txBody>
          <a:bodyPr>
            <a:normAutofit/>
          </a:bodyPr>
          <a:lstStyle/>
          <a:p>
            <a:r>
              <a:rPr lang="zh-TW" altLang="zh-TW" sz="3600" dirty="0"/>
              <a:t>英文的教育「</a:t>
            </a:r>
            <a:r>
              <a:rPr lang="en-US" altLang="zh-TW" sz="3600" i="1" dirty="0"/>
              <a:t>education</a:t>
            </a:r>
            <a:r>
              <a:rPr lang="zh-TW" altLang="zh-TW" sz="3600" dirty="0"/>
              <a:t>」一詞</a:t>
            </a:r>
            <a:r>
              <a:rPr lang="zh-TW" altLang="zh-TW" sz="3600" dirty="0" smtClean="0"/>
              <a:t>，此</a:t>
            </a:r>
            <a:r>
              <a:rPr lang="zh-TW" altLang="zh-TW" sz="3600" dirty="0"/>
              <a:t>字是第十六世紀從</a:t>
            </a:r>
            <a:r>
              <a:rPr lang="zh-TW" altLang="zh-TW" sz="3600" i="1" dirty="0"/>
              <a:t>拉丁文</a:t>
            </a:r>
            <a:r>
              <a:rPr lang="zh-TW" altLang="zh-TW" sz="3600" dirty="0"/>
              <a:t>「</a:t>
            </a:r>
            <a:r>
              <a:rPr lang="en-US" altLang="zh-TW" sz="3600" dirty="0" err="1"/>
              <a:t>educatio</a:t>
            </a:r>
            <a:r>
              <a:rPr lang="zh-TW" altLang="zh-TW" sz="3600" dirty="0"/>
              <a:t>」轉變而來，原意更接近「從他身上引導出什麼」</a:t>
            </a:r>
            <a:r>
              <a:rPr lang="zh-TW" altLang="zh-TW" sz="3600" dirty="0" smtClean="0"/>
              <a:t>。</a:t>
            </a:r>
            <a:endParaRPr lang="en-US" altLang="zh-TW" sz="3600" dirty="0" smtClean="0"/>
          </a:p>
          <a:p>
            <a:r>
              <a:rPr lang="zh-TW" altLang="zh-TW" sz="3600" dirty="0"/>
              <a:t>尚有其他的拉丁文學者持不同的意見，主張教育是源自於「</a:t>
            </a:r>
            <a:r>
              <a:rPr lang="zh-TW" altLang="zh-TW" sz="3600" dirty="0">
                <a:solidFill>
                  <a:srgbClr val="C00000"/>
                </a:solidFill>
              </a:rPr>
              <a:t>培育或養育</a:t>
            </a:r>
            <a:r>
              <a:rPr lang="zh-TW" altLang="zh-TW" sz="3600" dirty="0"/>
              <a:t>」的意涵；因此，教育可以成為不同的定義基礎，例如「接受或傳承」以及「塑造</a:t>
            </a:r>
            <a:r>
              <a:rPr lang="zh-TW" altLang="zh-TW" sz="3600" dirty="0" smtClean="0"/>
              <a:t>」</a:t>
            </a:r>
            <a:endParaRPr lang="en-US" altLang="zh-TW" sz="3600" dirty="0" smtClean="0"/>
          </a:p>
          <a:p>
            <a:endParaRPr lang="zh-TW" altLang="en-US" dirty="0"/>
          </a:p>
        </p:txBody>
      </p:sp>
    </p:spTree>
    <p:extLst>
      <p:ext uri="{BB962C8B-B14F-4D97-AF65-F5344CB8AC3E}">
        <p14:creationId xmlns:p14="http://schemas.microsoft.com/office/powerpoint/2010/main" val="105349932"/>
      </p:ext>
    </p:extLst>
  </p:cSld>
  <p:clrMapOvr>
    <a:masterClrMapping/>
  </p:clrMapOvr>
  <p:transition spd="slow">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1988840"/>
            <a:ext cx="7920880" cy="2016224"/>
          </a:xfrm>
        </p:spPr>
        <p:txBody>
          <a:bodyPr>
            <a:noAutofit/>
          </a:bodyPr>
          <a:lstStyle/>
          <a:p>
            <a:pPr marL="0" indent="0">
              <a:buNone/>
            </a:pPr>
            <a:r>
              <a:rPr lang="zh-TW" altLang="zh-TW" sz="4800" dirty="0"/>
              <a:t>終極關懷能化解生存與死亡、有限與無限的緊張對立，能克服人對於生死的困惑與焦慮</a:t>
            </a:r>
            <a:r>
              <a:rPr lang="zh-TW" altLang="zh-TW" sz="4800" dirty="0" smtClean="0"/>
              <a:t>。</a:t>
            </a:r>
            <a:endParaRPr lang="en-US" altLang="zh-TW" sz="4800" dirty="0" smtClean="0"/>
          </a:p>
          <a:p>
            <a:pPr marL="0" indent="0">
              <a:buNone/>
            </a:pPr>
            <a:r>
              <a:rPr lang="zh-TW" altLang="zh-TW" sz="4800" dirty="0" smtClean="0"/>
              <a:t>終極</a:t>
            </a:r>
            <a:r>
              <a:rPr lang="zh-TW" altLang="zh-TW" sz="4800" dirty="0"/>
              <a:t>關懷是人類超越生死的基本途徑。</a:t>
            </a:r>
          </a:p>
        </p:txBody>
      </p:sp>
      <p:sp>
        <p:nvSpPr>
          <p:cNvPr id="3" name="標題 2"/>
          <p:cNvSpPr>
            <a:spLocks noGrp="1"/>
          </p:cNvSpPr>
          <p:nvPr>
            <p:ph type="title"/>
          </p:nvPr>
        </p:nvSpPr>
        <p:spPr>
          <a:xfrm>
            <a:off x="467544" y="692696"/>
            <a:ext cx="8229600" cy="1143000"/>
          </a:xfrm>
        </p:spPr>
        <p:txBody>
          <a:bodyPr>
            <a:noAutofit/>
          </a:bodyPr>
          <a:lstStyle/>
          <a:p>
            <a:pPr lvl="0" algn="ctr"/>
            <a:r>
              <a:rPr lang="en-US" altLang="zh-TW" sz="4800" dirty="0" smtClean="0">
                <a:gradFill>
                  <a:gsLst>
                    <a:gs pos="100000">
                      <a:srgbClr val="FFFF00"/>
                    </a:gs>
                    <a:gs pos="74000">
                      <a:srgbClr val="00FF99"/>
                    </a:gs>
                    <a:gs pos="34000">
                      <a:srgbClr val="FF99FF"/>
                    </a:gs>
                  </a:gsLst>
                  <a:lin ang="5400000" scaled="1"/>
                </a:gradFill>
                <a:latin typeface="華康漆隸體W5" panose="040B0509000000000000" pitchFamily="81" charset="-120"/>
                <a:ea typeface="華康漆隸體W5" panose="040B0509000000000000" pitchFamily="81" charset="-120"/>
              </a:rPr>
              <a:t/>
            </a:r>
            <a:br>
              <a:rPr lang="en-US" altLang="zh-TW" sz="4800" dirty="0" smtClean="0">
                <a:gradFill>
                  <a:gsLst>
                    <a:gs pos="100000">
                      <a:srgbClr val="FFFF00"/>
                    </a:gs>
                    <a:gs pos="74000">
                      <a:srgbClr val="00FF99"/>
                    </a:gs>
                    <a:gs pos="34000">
                      <a:srgbClr val="FF99FF"/>
                    </a:gs>
                  </a:gsLst>
                  <a:lin ang="5400000" scaled="1"/>
                </a:gradFill>
                <a:latin typeface="華康漆隸體W5" panose="040B0509000000000000" pitchFamily="81" charset="-120"/>
                <a:ea typeface="華康漆隸體W5" panose="040B0509000000000000" pitchFamily="81" charset="-120"/>
              </a:rPr>
            </a:br>
            <a:r>
              <a:rPr lang="zh-TW" altLang="zh-TW" sz="7200" dirty="0" smtClean="0">
                <a:gradFill>
                  <a:gsLst>
                    <a:gs pos="100000">
                      <a:srgbClr val="FFFF00"/>
                    </a:gs>
                    <a:gs pos="74000">
                      <a:srgbClr val="00FF99"/>
                    </a:gs>
                    <a:gs pos="34000">
                      <a:srgbClr val="FF99FF"/>
                    </a:gs>
                  </a:gsLst>
                  <a:lin ang="5400000" scaled="1"/>
                </a:gradFill>
                <a:latin typeface="華康漆隸體W5" panose="040B0509000000000000" pitchFamily="81" charset="-120"/>
                <a:ea typeface="華康漆隸體W5" panose="040B0509000000000000" pitchFamily="81" charset="-120"/>
              </a:rPr>
              <a:t>終極關懷</a:t>
            </a:r>
            <a:r>
              <a:rPr lang="zh-TW" altLang="en-US" sz="7200" dirty="0" smtClean="0">
                <a:gradFill>
                  <a:gsLst>
                    <a:gs pos="100000">
                      <a:srgbClr val="FFFF00"/>
                    </a:gs>
                    <a:gs pos="74000">
                      <a:srgbClr val="00FF99"/>
                    </a:gs>
                    <a:gs pos="34000">
                      <a:srgbClr val="FF99FF"/>
                    </a:gs>
                  </a:gsLst>
                  <a:lin ang="5400000" scaled="1"/>
                </a:gradFill>
                <a:latin typeface="華康漆隸體W5" panose="040B0509000000000000" pitchFamily="81" charset="-120"/>
                <a:ea typeface="華康漆隸體W5" panose="040B0509000000000000" pitchFamily="81" charset="-120"/>
              </a:rPr>
              <a:t>化解焦慮</a:t>
            </a:r>
            <a:r>
              <a:rPr lang="zh-TW" altLang="zh-TW" sz="4800" dirty="0">
                <a:gradFill>
                  <a:gsLst>
                    <a:gs pos="100000">
                      <a:srgbClr val="FFFF00"/>
                    </a:gs>
                    <a:gs pos="74000">
                      <a:srgbClr val="00FF99"/>
                    </a:gs>
                    <a:gs pos="34000">
                      <a:srgbClr val="FF99FF"/>
                    </a:gs>
                  </a:gsLst>
                  <a:lin ang="5400000" scaled="1"/>
                </a:gradFill>
                <a:latin typeface="華康漆隸體W5" panose="040B0509000000000000" pitchFamily="81" charset="-120"/>
                <a:ea typeface="華康漆隸體W5" panose="040B0509000000000000" pitchFamily="81" charset="-120"/>
              </a:rPr>
              <a:t/>
            </a:r>
            <a:br>
              <a:rPr lang="zh-TW" altLang="zh-TW" sz="4800" dirty="0">
                <a:gradFill>
                  <a:gsLst>
                    <a:gs pos="100000">
                      <a:srgbClr val="FFFF00"/>
                    </a:gs>
                    <a:gs pos="74000">
                      <a:srgbClr val="00FF99"/>
                    </a:gs>
                    <a:gs pos="34000">
                      <a:srgbClr val="FF99FF"/>
                    </a:gs>
                  </a:gsLst>
                  <a:lin ang="5400000" scaled="1"/>
                </a:gradFill>
                <a:latin typeface="華康漆隸體W5" panose="040B0509000000000000" pitchFamily="81" charset="-120"/>
                <a:ea typeface="華康漆隸體W5" panose="040B0509000000000000" pitchFamily="81" charset="-120"/>
              </a:rPr>
            </a:br>
            <a:endParaRPr lang="zh-TW" altLang="en-US" sz="4800" dirty="0">
              <a:gradFill>
                <a:gsLst>
                  <a:gs pos="100000">
                    <a:srgbClr val="FFFF00"/>
                  </a:gs>
                  <a:gs pos="74000">
                    <a:srgbClr val="00FF99"/>
                  </a:gs>
                  <a:gs pos="34000">
                    <a:srgbClr val="FF99FF"/>
                  </a:gs>
                </a:gsLst>
                <a:lin ang="5400000" scaled="1"/>
              </a:gradFill>
              <a:latin typeface="華康漆隸體W5" panose="040B0509000000000000" pitchFamily="81" charset="-120"/>
              <a:ea typeface="華康漆隸體W5" panose="040B0509000000000000" pitchFamily="81" charset="-120"/>
            </a:endParaRPr>
          </a:p>
        </p:txBody>
      </p:sp>
    </p:spTree>
    <p:extLst>
      <p:ext uri="{BB962C8B-B14F-4D97-AF65-F5344CB8AC3E}">
        <p14:creationId xmlns:p14="http://schemas.microsoft.com/office/powerpoint/2010/main" val="72918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1484784"/>
            <a:ext cx="8229600" cy="4626547"/>
          </a:xfrm>
        </p:spPr>
        <p:txBody>
          <a:bodyPr>
            <a:noAutofit/>
          </a:bodyPr>
          <a:lstStyle/>
          <a:p>
            <a:r>
              <a:rPr lang="zh-TW" altLang="zh-TW" sz="4000" dirty="0"/>
              <a:t>（一）就最寬泛、最基本的意義而言，所謂的宗教信仰實質上就是被某種終極關懷所把握的生存狀態。</a:t>
            </a:r>
          </a:p>
          <a:p>
            <a:r>
              <a:rPr lang="zh-TW" altLang="zh-TW" sz="4000" dirty="0"/>
              <a:t>（二）凡是終極關懷或宗教信仰於其物件不外是那種屬於並且理應屬於人類精神的「終極存在」。所謂的「上帝」或其他神聖者無非是「終極存在」的名稱或象徵。</a:t>
            </a:r>
          </a:p>
          <a:p>
            <a:endParaRPr lang="zh-TW" altLang="en-US" sz="4000" dirty="0"/>
          </a:p>
        </p:txBody>
      </p:sp>
      <p:sp>
        <p:nvSpPr>
          <p:cNvPr id="3" name="標題 2"/>
          <p:cNvSpPr>
            <a:spLocks noGrp="1"/>
          </p:cNvSpPr>
          <p:nvPr>
            <p:ph type="title"/>
          </p:nvPr>
        </p:nvSpPr>
        <p:spPr/>
        <p:txBody>
          <a:bodyPr>
            <a:normAutofit/>
          </a:bodyPr>
          <a:lstStyle/>
          <a:p>
            <a:pPr algn="ctr"/>
            <a:r>
              <a:rPr lang="zh-TW" altLang="en-US" sz="6600" dirty="0" smtClean="0">
                <a:solidFill>
                  <a:srgbClr val="FFFF00"/>
                </a:solidFill>
              </a:rPr>
              <a:t>終極關懷的五項要點</a:t>
            </a:r>
            <a:endParaRPr lang="zh-TW" altLang="en-US" sz="6600" dirty="0">
              <a:solidFill>
                <a:srgbClr val="FFFF00"/>
              </a:solidFill>
            </a:endParaRPr>
          </a:p>
        </p:txBody>
      </p:sp>
    </p:spTree>
    <p:extLst>
      <p:ext uri="{BB962C8B-B14F-4D97-AF65-F5344CB8AC3E}">
        <p14:creationId xmlns:p14="http://schemas.microsoft.com/office/powerpoint/2010/main" val="247957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79512" y="332656"/>
            <a:ext cx="8784976" cy="4626547"/>
          </a:xfrm>
        </p:spPr>
        <p:txBody>
          <a:bodyPr>
            <a:noAutofit/>
          </a:bodyPr>
          <a:lstStyle/>
          <a:p>
            <a:r>
              <a:rPr lang="zh-TW" altLang="zh-TW" sz="4400" dirty="0"/>
              <a:t>（三）終極關懷除其不言而喻的終極性外，還是無限的、無條件的整體性的 。</a:t>
            </a:r>
          </a:p>
          <a:p>
            <a:r>
              <a:rPr lang="zh-TW" altLang="zh-TW" sz="4400" dirty="0"/>
              <a:t>（四）終極關懷並非某種特殊的精神功能，而是「人類精神生活的底層」和「文化創造活動的本體」</a:t>
            </a:r>
          </a:p>
          <a:p>
            <a:r>
              <a:rPr lang="zh-TW" altLang="zh-TW" sz="4400" dirty="0"/>
              <a:t>（五）所以作為終極關懷的宗教信仰是無所不在，不可或缺的</a:t>
            </a:r>
            <a:endParaRPr lang="zh-TW" altLang="en-US" sz="4400" dirty="0"/>
          </a:p>
        </p:txBody>
      </p:sp>
    </p:spTree>
    <p:extLst>
      <p:ext uri="{BB962C8B-B14F-4D97-AF65-F5344CB8AC3E}">
        <p14:creationId xmlns:p14="http://schemas.microsoft.com/office/powerpoint/2010/main" val="40051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1772816"/>
            <a:ext cx="4536504" cy="4170015"/>
          </a:xfrm>
        </p:spPr>
        <p:txBody>
          <a:bodyPr/>
          <a:lstStyle/>
          <a:p>
            <a:r>
              <a:rPr lang="zh-TW" altLang="zh-TW" dirty="0"/>
              <a:t>《人是什麼？</a:t>
            </a:r>
            <a:r>
              <a:rPr lang="en-US" altLang="zh-TW" dirty="0"/>
              <a:t>—</a:t>
            </a:r>
            <a:r>
              <a:rPr lang="zh-TW" altLang="zh-TW" dirty="0"/>
              <a:t>從神學看現代人類學》</a:t>
            </a:r>
            <a:endParaRPr lang="en-US" altLang="zh-TW" b="1" dirty="0" smtClean="0"/>
          </a:p>
          <a:p>
            <a:endParaRPr lang="en-US" altLang="zh-TW" b="1" dirty="0"/>
          </a:p>
          <a:p>
            <a:r>
              <a:rPr lang="zh-TW" altLang="zh-TW" b="1" dirty="0" smtClean="0"/>
              <a:t>潘</a:t>
            </a:r>
            <a:r>
              <a:rPr lang="zh-TW" altLang="zh-TW" b="1" dirty="0"/>
              <a:t>能伯格（</a:t>
            </a:r>
            <a:r>
              <a:rPr lang="en-US" altLang="zh-TW" b="1" dirty="0" err="1"/>
              <a:t>Wolfhart</a:t>
            </a:r>
            <a:r>
              <a:rPr lang="en-US" altLang="zh-TW" b="1" dirty="0"/>
              <a:t> </a:t>
            </a:r>
            <a:r>
              <a:rPr lang="en-US" altLang="zh-TW" b="1" dirty="0" err="1"/>
              <a:t>Pannenberg</a:t>
            </a:r>
            <a:r>
              <a:rPr lang="zh-TW" altLang="zh-TW" b="1" dirty="0" smtClean="0"/>
              <a:t>）</a:t>
            </a:r>
            <a:endParaRPr lang="zh-TW" altLang="en-US" dirty="0"/>
          </a:p>
        </p:txBody>
      </p:sp>
      <p:sp>
        <p:nvSpPr>
          <p:cNvPr id="3" name="標題 2"/>
          <p:cNvSpPr>
            <a:spLocks noGrp="1"/>
          </p:cNvSpPr>
          <p:nvPr>
            <p:ph type="title"/>
          </p:nvPr>
        </p:nvSpPr>
        <p:spPr/>
        <p:txBody>
          <a:bodyPr>
            <a:noAutofit/>
          </a:bodyPr>
          <a:lstStyle/>
          <a:p>
            <a:pPr algn="ctr"/>
            <a:r>
              <a:rPr lang="zh-TW" altLang="zh-TW" sz="4800" dirty="0">
                <a:solidFill>
                  <a:schemeClr val="tx1">
                    <a:lumMod val="95000"/>
                    <a:lumOff val="5000"/>
                  </a:schemeClr>
                </a:solidFill>
                <a:effectLst/>
              </a:rPr>
              <a:t>人必須</a:t>
            </a:r>
            <a:r>
              <a:rPr lang="zh-TW" altLang="zh-TW" sz="4800" dirty="0" smtClean="0">
                <a:solidFill>
                  <a:schemeClr val="tx1">
                    <a:lumMod val="95000"/>
                    <a:lumOff val="5000"/>
                  </a:schemeClr>
                </a:solidFill>
                <a:effectLst/>
              </a:rPr>
              <a:t>向</a:t>
            </a:r>
            <a:r>
              <a:rPr lang="zh-TW" altLang="en-US" sz="4800" dirty="0">
                <a:solidFill>
                  <a:schemeClr val="tx1">
                    <a:lumMod val="95000"/>
                    <a:lumOff val="5000"/>
                  </a:schemeClr>
                </a:solidFill>
                <a:effectLst/>
              </a:rPr>
              <a:t>上帝</a:t>
            </a:r>
            <a:r>
              <a:rPr lang="zh-TW" altLang="en-US" sz="4800" dirty="0" smtClean="0">
                <a:solidFill>
                  <a:schemeClr val="tx1">
                    <a:lumMod val="95000"/>
                    <a:lumOff val="5000"/>
                  </a:schemeClr>
                </a:solidFill>
                <a:effectLst/>
              </a:rPr>
              <a:t>與</a:t>
            </a:r>
            <a:r>
              <a:rPr lang="zh-TW" altLang="zh-TW" sz="4800" dirty="0" smtClean="0">
                <a:solidFill>
                  <a:schemeClr val="tx1">
                    <a:lumMod val="95000"/>
                    <a:lumOff val="5000"/>
                  </a:schemeClr>
                </a:solidFill>
                <a:effectLst/>
              </a:rPr>
              <a:t>世界</a:t>
            </a:r>
            <a:r>
              <a:rPr lang="zh-TW" altLang="en-US" sz="4800" dirty="0" smtClean="0">
                <a:solidFill>
                  <a:schemeClr val="tx1">
                    <a:lumMod val="95000"/>
                    <a:lumOff val="5000"/>
                  </a:schemeClr>
                </a:solidFill>
                <a:effectLst/>
              </a:rPr>
              <a:t>與</a:t>
            </a:r>
            <a:r>
              <a:rPr lang="zh-TW" altLang="zh-TW" sz="4800" dirty="0" smtClean="0">
                <a:solidFill>
                  <a:schemeClr val="tx1">
                    <a:lumMod val="95000"/>
                    <a:lumOff val="5000"/>
                  </a:schemeClr>
                </a:solidFill>
                <a:effectLst/>
              </a:rPr>
              <a:t>開放</a:t>
            </a:r>
            <a:endParaRPr lang="zh-TW" altLang="en-US" sz="4800" dirty="0">
              <a:solidFill>
                <a:schemeClr val="tx1">
                  <a:lumMod val="95000"/>
                  <a:lumOff val="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374" y="1772817"/>
            <a:ext cx="3497369" cy="4986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149080"/>
            <a:ext cx="175260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78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844824"/>
            <a:ext cx="8229600" cy="4626547"/>
          </a:xfrm>
        </p:spPr>
        <p:txBody>
          <a:bodyPr>
            <a:normAutofit lnSpcReduction="10000"/>
          </a:bodyPr>
          <a:lstStyle/>
          <a:p>
            <a:pPr marL="0" indent="0">
              <a:buNone/>
            </a:pPr>
            <a:r>
              <a:rPr lang="en-US" altLang="zh-TW" sz="4800" dirty="0"/>
              <a:t>1.</a:t>
            </a:r>
            <a:r>
              <a:rPr lang="zh-TW" altLang="zh-TW" sz="4800" dirty="0"/>
              <a:t>不想做卻又偏偏去做，陷入「無知」。</a:t>
            </a:r>
          </a:p>
          <a:p>
            <a:pPr marL="0" indent="0">
              <a:buNone/>
            </a:pPr>
            <a:r>
              <a:rPr lang="en-US" altLang="zh-TW" sz="4800" dirty="0"/>
              <a:t>2.</a:t>
            </a:r>
            <a:r>
              <a:rPr lang="zh-TW" altLang="zh-TW" sz="4800" dirty="0"/>
              <a:t>想做卻害怕去做，陷入「封閉」。</a:t>
            </a:r>
          </a:p>
          <a:p>
            <a:pPr marL="0" indent="0">
              <a:buNone/>
            </a:pPr>
            <a:r>
              <a:rPr lang="en-US" altLang="zh-TW" sz="4800" dirty="0"/>
              <a:t>3.</a:t>
            </a:r>
            <a:r>
              <a:rPr lang="zh-TW" altLang="zh-TW" sz="4800" dirty="0"/>
              <a:t>只要我喜歡做就去做，陷入「放縱」。</a:t>
            </a:r>
          </a:p>
          <a:p>
            <a:endParaRPr lang="zh-TW" altLang="en-US" dirty="0"/>
          </a:p>
        </p:txBody>
      </p:sp>
      <p:sp>
        <p:nvSpPr>
          <p:cNvPr id="3" name="標題 2"/>
          <p:cNvSpPr>
            <a:spLocks noGrp="1"/>
          </p:cNvSpPr>
          <p:nvPr>
            <p:ph type="title"/>
          </p:nvPr>
        </p:nvSpPr>
        <p:spPr/>
        <p:txBody>
          <a:bodyPr>
            <a:normAutofit/>
          </a:bodyPr>
          <a:lstStyle/>
          <a:p>
            <a:pPr algn="ctr"/>
            <a:r>
              <a:rPr lang="zh-TW" altLang="en-US" sz="6000" dirty="0" smtClean="0">
                <a:solidFill>
                  <a:srgbClr val="0000FF"/>
                </a:solidFill>
                <a:effectLst/>
              </a:rPr>
              <a:t>不清楚</a:t>
            </a:r>
            <a:r>
              <a:rPr lang="zh-TW" altLang="en-US" sz="6000" dirty="0" smtClean="0">
                <a:solidFill>
                  <a:srgbClr val="C00000"/>
                </a:solidFill>
                <a:effectLst/>
              </a:rPr>
              <a:t>終極關懷</a:t>
            </a:r>
            <a:r>
              <a:rPr lang="zh-TW" altLang="en-US" sz="6000" dirty="0" smtClean="0">
                <a:solidFill>
                  <a:srgbClr val="0000FF"/>
                </a:solidFill>
                <a:effectLst/>
              </a:rPr>
              <a:t>的</a:t>
            </a:r>
            <a:r>
              <a:rPr lang="zh-TW" altLang="zh-TW" sz="6000" dirty="0" smtClean="0">
                <a:solidFill>
                  <a:srgbClr val="0000FF"/>
                </a:solidFill>
                <a:effectLst/>
              </a:rPr>
              <a:t>盲目</a:t>
            </a:r>
            <a:endParaRPr lang="zh-TW" altLang="en-US" sz="6000" dirty="0">
              <a:solidFill>
                <a:srgbClr val="0000FF"/>
              </a:solidFill>
            </a:endParaRPr>
          </a:p>
        </p:txBody>
      </p:sp>
    </p:spTree>
    <p:extLst>
      <p:ext uri="{BB962C8B-B14F-4D97-AF65-F5344CB8AC3E}">
        <p14:creationId xmlns:p14="http://schemas.microsoft.com/office/powerpoint/2010/main" val="113344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Autofit/>
          </a:bodyPr>
          <a:lstStyle/>
          <a:p>
            <a:pPr marL="0" indent="0">
              <a:buNone/>
            </a:pPr>
            <a:r>
              <a:rPr lang="en-US" altLang="zh-TW" sz="6000" dirty="0"/>
              <a:t>1.</a:t>
            </a:r>
            <a:r>
              <a:rPr lang="zh-TW" altLang="zh-TW" sz="6000" dirty="0"/>
              <a:t>敢做別人不敢去做的，稱之為「夢想」。</a:t>
            </a:r>
          </a:p>
          <a:p>
            <a:pPr marL="0" indent="0">
              <a:buNone/>
            </a:pPr>
            <a:r>
              <a:rPr lang="en-US" altLang="zh-TW" sz="6000" dirty="0"/>
              <a:t>2.</a:t>
            </a:r>
            <a:r>
              <a:rPr lang="zh-TW" altLang="zh-TW" sz="6000" dirty="0"/>
              <a:t>不知道自己能做，最終卻超乎想像的完成，稱之為「潛能」。</a:t>
            </a:r>
          </a:p>
          <a:p>
            <a:endParaRPr lang="zh-TW" altLang="en-US" sz="6000" dirty="0"/>
          </a:p>
        </p:txBody>
      </p:sp>
      <p:sp>
        <p:nvSpPr>
          <p:cNvPr id="3" name="標題 2"/>
          <p:cNvSpPr>
            <a:spLocks noGrp="1"/>
          </p:cNvSpPr>
          <p:nvPr>
            <p:ph type="title"/>
          </p:nvPr>
        </p:nvSpPr>
        <p:spPr/>
        <p:txBody>
          <a:bodyPr>
            <a:normAutofit/>
          </a:bodyPr>
          <a:lstStyle/>
          <a:p>
            <a:pPr algn="ctr"/>
            <a:r>
              <a:rPr lang="zh-TW" altLang="zh-TW" sz="6600" dirty="0">
                <a:solidFill>
                  <a:srgbClr val="0000FF"/>
                </a:solidFill>
                <a:effectLst/>
              </a:rPr>
              <a:t>清楚「終極關懷」</a:t>
            </a:r>
            <a:endParaRPr lang="zh-TW" altLang="en-US" sz="6600" dirty="0">
              <a:solidFill>
                <a:srgbClr val="0000FF"/>
              </a:solidFill>
            </a:endParaRPr>
          </a:p>
        </p:txBody>
      </p:sp>
    </p:spTree>
    <p:extLst>
      <p:ext uri="{BB962C8B-B14F-4D97-AF65-F5344CB8AC3E}">
        <p14:creationId xmlns:p14="http://schemas.microsoft.com/office/powerpoint/2010/main" val="80187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9343" y="116632"/>
            <a:ext cx="8686800" cy="1143000"/>
          </a:xfrm>
        </p:spPr>
        <p:txBody>
          <a:bodyPr>
            <a:normAutofit fontScale="90000"/>
          </a:bodyPr>
          <a:lstStyle/>
          <a:p>
            <a:r>
              <a:rPr lang="en-US" altLang="zh-TW" dirty="0" smtClean="0"/>
              <a:t/>
            </a:r>
            <a:br>
              <a:rPr lang="en-US" altLang="zh-TW" dirty="0" smtClean="0"/>
            </a:br>
            <a:r>
              <a:rPr lang="zh-TW" altLang="en-US" sz="10700" dirty="0" smtClean="0">
                <a:solidFill>
                  <a:srgbClr val="0000FF"/>
                </a:solidFill>
                <a:effectLst>
                  <a:outerShdw blurRad="38100" dist="38100" dir="2700000" algn="tl">
                    <a:srgbClr val="000000">
                      <a:alpha val="43137"/>
                    </a:srgbClr>
                  </a:outerShdw>
                </a:effectLst>
              </a:rPr>
              <a:t>人生第二問</a:t>
            </a:r>
            <a:r>
              <a:rPr lang="en-US" altLang="zh-TW" dirty="0" smtClean="0"/>
              <a:t/>
            </a:r>
            <a:br>
              <a:rPr lang="en-US" altLang="zh-TW" dirty="0" smtClean="0"/>
            </a:br>
            <a:endParaRPr lang="zh-TW" alt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996952"/>
            <a:ext cx="3653634" cy="211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內容版面配置區 2"/>
          <p:cNvSpPr>
            <a:spLocks noGrp="1"/>
          </p:cNvSpPr>
          <p:nvPr>
            <p:ph idx="1"/>
          </p:nvPr>
        </p:nvSpPr>
        <p:spPr>
          <a:xfrm>
            <a:off x="-31778" y="2044029"/>
            <a:ext cx="4782954" cy="4525963"/>
          </a:xfrm>
        </p:spPr>
        <p:txBody>
          <a:bodyPr>
            <a:normAutofit/>
          </a:bodyPr>
          <a:lstStyle/>
          <a:p>
            <a:pPr marL="0" indent="0">
              <a:buNone/>
            </a:pPr>
            <a:r>
              <a:rPr lang="zh-TW" altLang="zh-TW" sz="6000" dirty="0">
                <a:solidFill>
                  <a:srgbClr val="C00000"/>
                </a:solidFill>
                <a:effectLst>
                  <a:outerShdw blurRad="38100" dist="38100" dir="2700000" algn="tl">
                    <a:srgbClr val="000000">
                      <a:alpha val="43137"/>
                    </a:srgbClr>
                  </a:outerShdw>
                </a:effectLst>
              </a:rPr>
              <a:t>第二、我應如何生活</a:t>
            </a:r>
            <a:r>
              <a:rPr lang="zh-TW" altLang="zh-TW" sz="6000" dirty="0" smtClean="0">
                <a:solidFill>
                  <a:srgbClr val="C00000"/>
                </a:solidFill>
                <a:effectLst>
                  <a:outerShdw blurRad="38100" dist="38100" dir="2700000" algn="tl">
                    <a:srgbClr val="000000">
                      <a:alpha val="43137"/>
                    </a:srgbClr>
                  </a:outerShdw>
                </a:effectLst>
              </a:rPr>
              <a:t>？</a:t>
            </a:r>
            <a:endParaRPr lang="en-US" altLang="zh-TW" sz="6000" dirty="0" smtClean="0">
              <a:solidFill>
                <a:srgbClr val="C00000"/>
              </a:solidFill>
              <a:effectLst>
                <a:outerShdw blurRad="38100" dist="38100" dir="2700000" algn="tl">
                  <a:srgbClr val="000000">
                    <a:alpha val="43137"/>
                  </a:srgbClr>
                </a:outerShdw>
              </a:effectLst>
            </a:endParaRPr>
          </a:p>
          <a:p>
            <a:pPr marL="0" indent="0">
              <a:buNone/>
            </a:pPr>
            <a:r>
              <a:rPr lang="zh-TW" altLang="zh-TW" sz="6000" dirty="0"/>
              <a:t>－倫理的</a:t>
            </a:r>
            <a:r>
              <a:rPr lang="zh-TW" altLang="zh-TW" sz="6000" dirty="0" smtClean="0"/>
              <a:t>反省</a:t>
            </a:r>
            <a:r>
              <a:rPr lang="zh-TW" altLang="en-US" sz="6000" dirty="0" smtClean="0"/>
              <a:t>與價值思辨</a:t>
            </a:r>
            <a:r>
              <a:rPr lang="en-US" altLang="zh-TW" dirty="0"/>
              <a:t/>
            </a:r>
            <a:br>
              <a:rPr lang="en-US" altLang="zh-TW" dirty="0"/>
            </a:br>
            <a:endParaRPr lang="zh-TW" altLang="en-US" dirty="0"/>
          </a:p>
        </p:txBody>
      </p:sp>
    </p:spTree>
    <p:extLst>
      <p:ext uri="{BB962C8B-B14F-4D97-AF65-F5344CB8AC3E}">
        <p14:creationId xmlns:p14="http://schemas.microsoft.com/office/powerpoint/2010/main" val="25068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836712"/>
            <a:ext cx="8229600" cy="4626547"/>
          </a:xfrm>
        </p:spPr>
        <p:txBody>
          <a:bodyPr>
            <a:noAutofit/>
          </a:bodyPr>
          <a:lstStyle/>
          <a:p>
            <a:r>
              <a:rPr lang="en-US" altLang="zh-TW" sz="3600" dirty="0" smtClean="0"/>
              <a:t>1</a:t>
            </a:r>
            <a:r>
              <a:rPr lang="en-US" altLang="zh-TW" sz="3600" dirty="0"/>
              <a:t>.</a:t>
            </a:r>
            <a:r>
              <a:rPr lang="zh-TW" altLang="zh-TW" sz="3600" dirty="0"/>
              <a:t>從道德哲學中了解道德判斷的必要性，並釐清道德規範與道德判斷之間的關係、衝突與因應。</a:t>
            </a:r>
          </a:p>
          <a:p>
            <a:r>
              <a:rPr lang="en-US" altLang="zh-TW" sz="3600" dirty="0"/>
              <a:t>2.</a:t>
            </a:r>
            <a:r>
              <a:rPr lang="zh-TW" altLang="zh-TW" sz="3600" dirty="0"/>
              <a:t>從道德規範與道德判斷的關係中，掌握應考慮的因素，建立道德思辨的能力，找出應用於道德判斷兩難的解決之道。</a:t>
            </a:r>
          </a:p>
          <a:p>
            <a:r>
              <a:rPr lang="en-US" altLang="zh-TW" sz="3600" dirty="0"/>
              <a:t>3.</a:t>
            </a:r>
            <a:r>
              <a:rPr lang="zh-TW" altLang="zh-TW" sz="3600" dirty="0"/>
              <a:t>理解自己的人生觀會影響生活的美感素養與美學觀念，通過美學素養幫助自己提升自我的生活品味。</a:t>
            </a:r>
          </a:p>
          <a:p>
            <a:endParaRPr lang="zh-TW" altLang="en-US" sz="3600" dirty="0"/>
          </a:p>
        </p:txBody>
      </p:sp>
    </p:spTree>
    <p:extLst>
      <p:ext uri="{BB962C8B-B14F-4D97-AF65-F5344CB8AC3E}">
        <p14:creationId xmlns:p14="http://schemas.microsoft.com/office/powerpoint/2010/main" val="112501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標題 2"/>
          <p:cNvSpPr>
            <a:spLocks noGrp="1"/>
          </p:cNvSpPr>
          <p:nvPr>
            <p:ph type="title"/>
          </p:nvPr>
        </p:nvSpPr>
        <p:spPr>
          <a:xfrm>
            <a:off x="419181" y="260648"/>
            <a:ext cx="8035803" cy="1081404"/>
          </a:xfrm>
        </p:spPr>
        <p:txBody>
          <a:bodyPr vert="horz" lIns="91440" tIns="45720" rIns="91440" bIns="45720" rtlCol="0" anchor="ctr">
            <a:noAutofit/>
          </a:bodyPr>
          <a:lstStyle/>
          <a:p>
            <a:pPr algn="ctr"/>
            <a:r>
              <a:rPr lang="zh-TW" altLang="en-US" sz="8800" spc="600" dirty="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rPr>
              <a:t>蓋吉亞</a:t>
            </a:r>
            <a:r>
              <a:rPr lang="zh-TW" altLang="en-US" sz="8800" spc="600" dirty="0" smtClean="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rPr>
              <a:t>的戒指</a:t>
            </a:r>
            <a:endParaRPr lang="zh-TW" altLang="en-US" sz="8800" spc="600" dirty="0">
              <a:gradFill>
                <a:gsLst>
                  <a:gs pos="0">
                    <a:srgbClr val="FBE4AE"/>
                  </a:gs>
                  <a:gs pos="13000">
                    <a:srgbClr val="BD922A"/>
                  </a:gs>
                  <a:gs pos="21001">
                    <a:srgbClr val="FF66FF"/>
                  </a:gs>
                  <a:gs pos="63000">
                    <a:srgbClr val="FBE4AE"/>
                  </a:gs>
                  <a:gs pos="94000">
                    <a:srgbClr val="FFFF00"/>
                  </a:gs>
                  <a:gs pos="100000">
                    <a:srgbClr val="835E17"/>
                  </a:gs>
                  <a:gs pos="100000">
                    <a:srgbClr val="A28949"/>
                  </a:gs>
                  <a:gs pos="100000">
                    <a:srgbClr val="FAE3B7"/>
                  </a:gs>
                </a:gsLst>
                <a:lin ang="5400000" scaled="0"/>
              </a:gradFill>
              <a:latin typeface="華康平劇體W7" panose="040B0709000000000000" pitchFamily="81" charset="-120"/>
              <a:ea typeface="華康平劇體W7" panose="040B0709000000000000" pitchFamily="81" charset="-12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437112"/>
            <a:ext cx="4113555" cy="21699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395" y="1844824"/>
            <a:ext cx="2525819"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100824"/>
            <a:ext cx="3288407" cy="43845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412780"/>
      </p:ext>
    </p:extLst>
  </p:cSld>
  <p:clrMapOvr>
    <a:masterClrMapping/>
  </p:clrMapOvr>
  <p:transition spd="slow">
    <p:pul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標題 2"/>
          <p:cNvSpPr>
            <a:spLocks noGrp="1"/>
          </p:cNvSpPr>
          <p:nvPr>
            <p:ph type="title"/>
          </p:nvPr>
        </p:nvSpPr>
        <p:spPr>
          <a:xfrm>
            <a:off x="24788" y="260648"/>
            <a:ext cx="8748464" cy="1143000"/>
          </a:xfrm>
        </p:spPr>
        <p:txBody>
          <a:bodyPr>
            <a:noAutofit/>
          </a:bodyPr>
          <a:lstStyle/>
          <a:p>
            <a:pPr algn="ctr"/>
            <a:r>
              <a:rPr lang="zh-TW" altLang="en-US" sz="6600" dirty="0" smtClean="0">
                <a:gradFill>
                  <a:gsLst>
                    <a:gs pos="0">
                      <a:srgbClr val="FFF200"/>
                    </a:gs>
                    <a:gs pos="77000">
                      <a:srgbClr val="FF7A00"/>
                    </a:gs>
                    <a:gs pos="100000">
                      <a:srgbClr val="FF0300"/>
                    </a:gs>
                    <a:gs pos="100000">
                      <a:srgbClr val="4D0808"/>
                    </a:gs>
                  </a:gsLst>
                  <a:lin ang="5400000" scaled="0"/>
                </a:gradFill>
                <a:latin typeface="華康儷粗宋" panose="02020709000000000000" pitchFamily="49" charset="-120"/>
                <a:ea typeface="華康儷粗宋" panose="02020709000000000000" pitchFamily="49" charset="-120"/>
              </a:rPr>
              <a:t>你擁有戒指會不會</a:t>
            </a:r>
            <a:r>
              <a:rPr lang="en-US" altLang="zh-TW" sz="6600" dirty="0" smtClean="0">
                <a:gradFill>
                  <a:gsLst>
                    <a:gs pos="0">
                      <a:srgbClr val="FFF200"/>
                    </a:gs>
                    <a:gs pos="77000">
                      <a:srgbClr val="FF7A00"/>
                    </a:gs>
                    <a:gs pos="100000">
                      <a:srgbClr val="FF0300"/>
                    </a:gs>
                    <a:gs pos="100000">
                      <a:srgbClr val="4D0808"/>
                    </a:gs>
                  </a:gsLst>
                  <a:lin ang="5400000" scaled="0"/>
                </a:gradFill>
                <a:latin typeface="華康儷粗宋" panose="02020709000000000000" pitchFamily="49" charset="-120"/>
                <a:ea typeface="華康儷粗宋" panose="02020709000000000000" pitchFamily="49" charset="-120"/>
              </a:rPr>
              <a:t>..?</a:t>
            </a:r>
            <a:endParaRPr lang="zh-TW" altLang="en-US" sz="6600" dirty="0">
              <a:gradFill>
                <a:gsLst>
                  <a:gs pos="0">
                    <a:srgbClr val="FFF200"/>
                  </a:gs>
                  <a:gs pos="77000">
                    <a:srgbClr val="FF7A00"/>
                  </a:gs>
                  <a:gs pos="100000">
                    <a:srgbClr val="FF0300"/>
                  </a:gs>
                  <a:gs pos="100000">
                    <a:srgbClr val="4D0808"/>
                  </a:gs>
                </a:gsLst>
                <a:lin ang="5400000" scaled="0"/>
              </a:gradFill>
              <a:latin typeface="華康儷粗宋" panose="02020709000000000000" pitchFamily="49" charset="-120"/>
              <a:ea typeface="華康儷粗宋" panose="02020709000000000000" pitchFamily="49" charset="-12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671" y="1988840"/>
            <a:ext cx="8136904" cy="455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9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99616"/>
            <a:ext cx="8291264" cy="5358384"/>
          </a:xfrm>
        </p:spPr>
        <p:txBody>
          <a:bodyPr>
            <a:normAutofit lnSpcReduction="10000"/>
          </a:bodyPr>
          <a:lstStyle/>
          <a:p>
            <a:pPr marL="0" lvl="0" indent="0">
              <a:buNone/>
            </a:pPr>
            <a:r>
              <a:rPr lang="zh-TW" altLang="zh-TW" sz="4400" dirty="0"/>
              <a:t>生命教育就是要彌補當今學校教育體制下偏重知識教育，而忽略其他</a:t>
            </a:r>
            <a:r>
              <a:rPr lang="zh-TW" altLang="zh-TW" sz="4400" dirty="0">
                <a:solidFill>
                  <a:srgbClr val="FF0000"/>
                </a:solidFill>
                <a:effectLst>
                  <a:outerShdw blurRad="38100" dist="38100" dir="2700000" algn="tl">
                    <a:srgbClr val="000000">
                      <a:alpha val="43137"/>
                    </a:srgbClr>
                  </a:outerShdw>
                </a:effectLst>
              </a:rPr>
              <a:t>德行、藝術、人文</a:t>
            </a:r>
            <a:r>
              <a:rPr lang="zh-TW" altLang="zh-TW" sz="4400" dirty="0"/>
              <a:t>等教育，因此學生需要生命教育的薰陶，才能對社會產生用處（陳英豪，</a:t>
            </a:r>
            <a:r>
              <a:rPr lang="en-US" altLang="zh-TW" sz="4400" dirty="0"/>
              <a:t>2000</a:t>
            </a:r>
            <a:r>
              <a:rPr lang="zh-TW" altLang="zh-TW" sz="4400" dirty="0" smtClean="0"/>
              <a:t>）。</a:t>
            </a:r>
            <a:endParaRPr lang="en-US" altLang="zh-TW" sz="4400" dirty="0" smtClean="0"/>
          </a:p>
          <a:p>
            <a:pPr marL="0" lvl="0" indent="0">
              <a:buNone/>
            </a:pPr>
            <a:r>
              <a:rPr lang="zh-TW" altLang="zh-TW" sz="4400" dirty="0" smtClean="0"/>
              <a:t>也</a:t>
            </a:r>
            <a:r>
              <a:rPr lang="zh-TW" altLang="zh-TW" sz="4400" dirty="0"/>
              <a:t>揭示台灣省教育廳自西元</a:t>
            </a:r>
            <a:r>
              <a:rPr lang="en-US" altLang="zh-TW" sz="4400" dirty="0"/>
              <a:t>1997</a:t>
            </a:r>
            <a:r>
              <a:rPr lang="zh-TW" altLang="zh-TW" sz="4400" dirty="0"/>
              <a:t>年所推動生命教育事工的緣起。</a:t>
            </a:r>
          </a:p>
          <a:p>
            <a:endParaRPr lang="zh-TW" altLang="en-US" dirty="0"/>
          </a:p>
        </p:txBody>
      </p:sp>
      <p:sp>
        <p:nvSpPr>
          <p:cNvPr id="3" name="標題 2"/>
          <p:cNvSpPr>
            <a:spLocks noGrp="1"/>
          </p:cNvSpPr>
          <p:nvPr>
            <p:ph type="title"/>
          </p:nvPr>
        </p:nvSpPr>
        <p:spPr/>
        <p:txBody>
          <a:bodyPr>
            <a:normAutofit/>
          </a:bodyPr>
          <a:lstStyle/>
          <a:p>
            <a:pPr algn="ctr"/>
            <a:r>
              <a:rPr lang="zh-TW" altLang="zh-TW" sz="6000" dirty="0">
                <a:solidFill>
                  <a:srgbClr val="FFFF00"/>
                </a:solidFill>
              </a:rPr>
              <a:t>生命教育事工的緣起</a:t>
            </a:r>
            <a:endParaRPr lang="zh-TW" altLang="en-US" sz="6000" dirty="0">
              <a:solidFill>
                <a:srgbClr val="FFFF00"/>
              </a:solidFill>
            </a:endParaRPr>
          </a:p>
        </p:txBody>
      </p:sp>
    </p:spTree>
    <p:extLst>
      <p:ext uri="{BB962C8B-B14F-4D97-AF65-F5344CB8AC3E}">
        <p14:creationId xmlns:p14="http://schemas.microsoft.com/office/powerpoint/2010/main" val="171876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9" y="-46339"/>
            <a:ext cx="9245774" cy="6904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標題 2"/>
          <p:cNvSpPr>
            <a:spLocks noGrp="1"/>
          </p:cNvSpPr>
          <p:nvPr>
            <p:ph type="title"/>
          </p:nvPr>
        </p:nvSpPr>
        <p:spPr>
          <a:xfrm>
            <a:off x="-1188640" y="3861048"/>
            <a:ext cx="8229600" cy="1143000"/>
          </a:xfrm>
        </p:spPr>
        <p:txBody>
          <a:bodyPr>
            <a:noAutofit/>
          </a:bodyPr>
          <a:lstStyle/>
          <a:p>
            <a:pPr algn="ctr"/>
            <a:r>
              <a:rPr lang="zh-TW" altLang="en-US" sz="8800" dirty="0" smtClean="0">
                <a:gradFill>
                  <a:gsLst>
                    <a:gs pos="0">
                      <a:srgbClr val="FBE4AE"/>
                    </a:gs>
                    <a:gs pos="13000">
                      <a:srgbClr val="BD922A"/>
                    </a:gs>
                    <a:gs pos="21001">
                      <a:srgbClr val="FFC000"/>
                    </a:gs>
                    <a:gs pos="63000">
                      <a:srgbClr val="FBE4AE"/>
                    </a:gs>
                    <a:gs pos="94000">
                      <a:srgbClr val="FFFF00"/>
                    </a:gs>
                    <a:gs pos="100000">
                      <a:srgbClr val="835E17"/>
                    </a:gs>
                    <a:gs pos="100000">
                      <a:srgbClr val="A28949"/>
                    </a:gs>
                    <a:gs pos="100000">
                      <a:srgbClr val="FAE3B7"/>
                    </a:gs>
                  </a:gsLst>
                  <a:lin ang="5400000" scaled="0"/>
                </a:gradFill>
                <a:latin typeface="華康唐風隸" panose="03000909000000000000" pitchFamily="65" charset="-120"/>
                <a:ea typeface="華康唐風隸" panose="03000909000000000000" pitchFamily="65" charset="-120"/>
              </a:rPr>
              <a:t>道德與選擇</a:t>
            </a:r>
            <a:endParaRPr lang="zh-TW" altLang="en-US" sz="8800" dirty="0">
              <a:gradFill>
                <a:gsLst>
                  <a:gs pos="0">
                    <a:srgbClr val="FBE4AE"/>
                  </a:gs>
                  <a:gs pos="13000">
                    <a:srgbClr val="BD922A"/>
                  </a:gs>
                  <a:gs pos="21001">
                    <a:srgbClr val="FFC000"/>
                  </a:gs>
                  <a:gs pos="63000">
                    <a:srgbClr val="FBE4AE"/>
                  </a:gs>
                  <a:gs pos="94000">
                    <a:srgbClr val="FFFF00"/>
                  </a:gs>
                  <a:gs pos="100000">
                    <a:srgbClr val="835E17"/>
                  </a:gs>
                  <a:gs pos="100000">
                    <a:srgbClr val="A28949"/>
                  </a:gs>
                  <a:gs pos="100000">
                    <a:srgbClr val="FAE3B7"/>
                  </a:gs>
                </a:gsLst>
                <a:lin ang="5400000" scaled="0"/>
              </a:gradFill>
              <a:latin typeface="華康唐風隸" panose="03000909000000000000" pitchFamily="65" charset="-120"/>
              <a:ea typeface="華康唐風隸" panose="03000909000000000000" pitchFamily="65" charset="-120"/>
            </a:endParaRPr>
          </a:p>
        </p:txBody>
      </p:sp>
    </p:spTree>
    <p:extLst>
      <p:ext uri="{BB962C8B-B14F-4D97-AF65-F5344CB8AC3E}">
        <p14:creationId xmlns:p14="http://schemas.microsoft.com/office/powerpoint/2010/main" val="252107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99616"/>
            <a:ext cx="8291264" cy="5358384"/>
          </a:xfrm>
        </p:spPr>
        <p:txBody>
          <a:bodyPr>
            <a:normAutofit lnSpcReduction="10000"/>
          </a:bodyPr>
          <a:lstStyle/>
          <a:p>
            <a:pPr marL="0" indent="0">
              <a:buNone/>
            </a:pPr>
            <a:r>
              <a:rPr lang="zh-TW" altLang="en-US" sz="3600" dirty="0" smtClean="0"/>
              <a:t>　</a:t>
            </a:r>
            <a:r>
              <a:rPr lang="zh-TW" altLang="zh-TW" sz="3600" dirty="0" smtClean="0"/>
              <a:t>西方</a:t>
            </a:r>
            <a:r>
              <a:rPr lang="zh-TW" altLang="zh-TW" sz="3600" dirty="0"/>
              <a:t>倫理一詞則來自於拉丁文的Ethica，此字希臘文Ethos，根據希臘文原文聖經解釋，此字具有「</a:t>
            </a:r>
            <a:r>
              <a:rPr lang="zh-TW" altLang="zh-TW" sz="3600" dirty="0">
                <a:solidFill>
                  <a:srgbClr val="C00000"/>
                </a:solidFill>
              </a:rPr>
              <a:t>風俗習慣、規矩的意思</a:t>
            </a:r>
            <a:r>
              <a:rPr lang="zh-TW" altLang="zh-TW" sz="3600" dirty="0"/>
              <a:t>」，也就是指社會上的一切規範、慣例、典章及制度。除此之外，此字也說明了人類行為的性質、標準、良心及其基礎</a:t>
            </a:r>
            <a:r>
              <a:rPr lang="zh-TW" altLang="zh-TW" sz="3600" dirty="0" smtClean="0"/>
              <a:t>。</a:t>
            </a:r>
            <a:endParaRPr lang="en-US" altLang="zh-TW" sz="3600" dirty="0" smtClean="0"/>
          </a:p>
          <a:p>
            <a:pPr marL="0" indent="0">
              <a:buNone/>
            </a:pPr>
            <a:r>
              <a:rPr lang="zh-TW" altLang="en-US" sz="3600" dirty="0" smtClean="0"/>
              <a:t>　</a:t>
            </a:r>
            <a:r>
              <a:rPr lang="zh-TW" altLang="zh-TW" sz="3600" dirty="0" smtClean="0"/>
              <a:t>「</a:t>
            </a:r>
            <a:r>
              <a:rPr lang="zh-TW" altLang="zh-TW" sz="3600" dirty="0"/>
              <a:t>道德</a:t>
            </a:r>
            <a:r>
              <a:rPr lang="zh-TW" altLang="zh-TW" sz="3600" dirty="0" smtClean="0"/>
              <a:t>」</a:t>
            </a:r>
            <a:r>
              <a:rPr lang="zh-TW" altLang="en-US" sz="3600" dirty="0"/>
              <a:t>來自</a:t>
            </a:r>
            <a:r>
              <a:rPr lang="zh-TW" altLang="zh-TW" sz="3600" dirty="0" smtClean="0"/>
              <a:t>拉丁文</a:t>
            </a:r>
            <a:r>
              <a:rPr lang="zh-TW" altLang="zh-TW" sz="3600" dirty="0"/>
              <a:t>的</a:t>
            </a:r>
            <a:r>
              <a:rPr lang="en-US" altLang="zh-TW" sz="3600" dirty="0" smtClean="0"/>
              <a:t>mores</a:t>
            </a:r>
            <a:r>
              <a:rPr lang="zh-TW" altLang="zh-TW" sz="3600" dirty="0" smtClean="0"/>
              <a:t>指的是</a:t>
            </a:r>
            <a:r>
              <a:rPr lang="zh-TW" altLang="zh-TW" sz="3600" dirty="0"/>
              <a:t>風俗、習俗的意思；有時候哲學家使用這兩個詞彙時，並沒有嚴格加以區分。 </a:t>
            </a:r>
          </a:p>
          <a:p>
            <a:pPr marL="0" indent="0">
              <a:buNone/>
            </a:pPr>
            <a:endParaRPr lang="en-US" altLang="zh-TW" dirty="0" smtClean="0"/>
          </a:p>
          <a:p>
            <a:endParaRPr lang="zh-TW" altLang="en-US" dirty="0"/>
          </a:p>
        </p:txBody>
      </p:sp>
      <p:sp>
        <p:nvSpPr>
          <p:cNvPr id="3" name="標題 2"/>
          <p:cNvSpPr>
            <a:spLocks noGrp="1"/>
          </p:cNvSpPr>
          <p:nvPr>
            <p:ph type="title"/>
          </p:nvPr>
        </p:nvSpPr>
        <p:spPr/>
        <p:txBody>
          <a:bodyPr>
            <a:noAutofit/>
          </a:bodyPr>
          <a:lstStyle/>
          <a:p>
            <a:pPr algn="ctr"/>
            <a:r>
              <a:rPr lang="zh-TW" altLang="en-US" sz="7200" dirty="0" smtClean="0">
                <a:solidFill>
                  <a:srgbClr val="FFFF00"/>
                </a:solidFill>
              </a:rPr>
              <a:t>倫理與道德</a:t>
            </a:r>
            <a:endParaRPr lang="zh-TW" altLang="en-US" sz="7200" dirty="0">
              <a:solidFill>
                <a:srgbClr val="FFFF00"/>
              </a:solidFill>
            </a:endParaRPr>
          </a:p>
        </p:txBody>
      </p:sp>
    </p:spTree>
    <p:extLst>
      <p:ext uri="{BB962C8B-B14F-4D97-AF65-F5344CB8AC3E}">
        <p14:creationId xmlns:p14="http://schemas.microsoft.com/office/powerpoint/2010/main" val="136559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99616"/>
            <a:ext cx="8075240" cy="5529784"/>
          </a:xfrm>
        </p:spPr>
        <p:txBody>
          <a:bodyPr>
            <a:normAutofit/>
          </a:bodyPr>
          <a:lstStyle/>
          <a:p>
            <a:r>
              <a:rPr lang="zh-TW" altLang="zh-TW" sz="4800" dirty="0" smtClean="0"/>
              <a:t>倫理學</a:t>
            </a:r>
            <a:r>
              <a:rPr lang="zh-TW" altLang="zh-TW" sz="4800" dirty="0"/>
              <a:t>就是關心的是什麼樣的人是善的或惡的，什麼樣的行為是對的或錯的，什麼樣的生活是良善的生活。</a:t>
            </a:r>
            <a:endParaRPr lang="en-US" altLang="zh-TW" sz="4800" dirty="0"/>
          </a:p>
          <a:p>
            <a:r>
              <a:rPr lang="zh-TW" altLang="zh-TW" sz="4800" dirty="0"/>
              <a:t>簡單地說：</a:t>
            </a:r>
            <a:r>
              <a:rPr lang="zh-TW" altLang="zh-TW" sz="4800" dirty="0">
                <a:solidFill>
                  <a:srgbClr val="C00000"/>
                </a:solidFill>
                <a:effectLst>
                  <a:outerShdw blurRad="38100" dist="38100" dir="2700000" algn="tl">
                    <a:srgbClr val="000000">
                      <a:alpha val="43137"/>
                    </a:srgbClr>
                  </a:outerShdw>
                </a:effectLst>
              </a:rPr>
              <a:t>倫理學要人們以一種「對的」方式來過生活</a:t>
            </a:r>
            <a:r>
              <a:rPr lang="zh-TW" altLang="zh-TW" sz="4800" dirty="0"/>
              <a:t>。</a:t>
            </a:r>
          </a:p>
          <a:p>
            <a:endParaRPr lang="zh-TW" altLang="en-US" dirty="0"/>
          </a:p>
        </p:txBody>
      </p:sp>
      <p:sp>
        <p:nvSpPr>
          <p:cNvPr id="3" name="標題 2"/>
          <p:cNvSpPr>
            <a:spLocks noGrp="1"/>
          </p:cNvSpPr>
          <p:nvPr>
            <p:ph type="title"/>
          </p:nvPr>
        </p:nvSpPr>
        <p:spPr/>
        <p:txBody>
          <a:bodyPr>
            <a:normAutofit/>
          </a:bodyPr>
          <a:lstStyle/>
          <a:p>
            <a:pPr algn="ctr"/>
            <a:r>
              <a:rPr lang="zh-TW" altLang="en-US" sz="6000" dirty="0">
                <a:solidFill>
                  <a:srgbClr val="FFFF00"/>
                </a:solidFill>
              </a:rPr>
              <a:t>如何過良善的生活</a:t>
            </a:r>
          </a:p>
        </p:txBody>
      </p:sp>
    </p:spTree>
    <p:extLst>
      <p:ext uri="{BB962C8B-B14F-4D97-AF65-F5344CB8AC3E}">
        <p14:creationId xmlns:p14="http://schemas.microsoft.com/office/powerpoint/2010/main" val="414389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2636912"/>
            <a:ext cx="4752528" cy="3789040"/>
          </a:xfrm>
        </p:spPr>
        <p:txBody>
          <a:bodyPr>
            <a:noAutofit/>
          </a:bodyPr>
          <a:lstStyle/>
          <a:p>
            <a:pPr marL="0" indent="0">
              <a:buNone/>
            </a:pPr>
            <a:r>
              <a:rPr lang="en-US" altLang="zh-TW" sz="4000" b="1" dirty="0" smtClean="0"/>
              <a:t>1.</a:t>
            </a:r>
            <a:r>
              <a:rPr lang="zh-TW" altLang="zh-TW" sz="4000" b="1" dirty="0" smtClean="0"/>
              <a:t>道德</a:t>
            </a:r>
            <a:r>
              <a:rPr lang="zh-TW" altLang="zh-TW" sz="4000" b="1" dirty="0"/>
              <a:t>只是一種工具，如果有機會，沒有人會為道德而</a:t>
            </a:r>
            <a:r>
              <a:rPr lang="zh-TW" altLang="zh-TW" sz="4000" b="1" dirty="0" smtClean="0"/>
              <a:t>道德</a:t>
            </a:r>
            <a:r>
              <a:rPr lang="zh-TW" altLang="en-US" sz="4000" b="1" dirty="0" smtClean="0"/>
              <a:t>。</a:t>
            </a:r>
            <a:endParaRPr lang="en-US" altLang="zh-TW" sz="4000" b="1" dirty="0" smtClean="0"/>
          </a:p>
          <a:p>
            <a:pPr marL="0" indent="0">
              <a:buNone/>
            </a:pPr>
            <a:endParaRPr lang="en-US" altLang="zh-TW" sz="4000" b="1" dirty="0" smtClean="0"/>
          </a:p>
          <a:p>
            <a:pPr marL="0" indent="0">
              <a:buNone/>
            </a:pPr>
            <a:r>
              <a:rPr lang="en-US" altLang="zh-TW" sz="4000" b="1" dirty="0" smtClean="0"/>
              <a:t>2.</a:t>
            </a:r>
            <a:r>
              <a:rPr lang="zh-TW" altLang="zh-TW" sz="4000" b="1" dirty="0" smtClean="0"/>
              <a:t>人性</a:t>
            </a:r>
            <a:r>
              <a:rPr lang="zh-TW" altLang="zh-TW" sz="4000" b="1" dirty="0"/>
              <a:t>是利己的。</a:t>
            </a:r>
            <a:endParaRPr lang="zh-TW" altLang="zh-TW" sz="4000" dirty="0"/>
          </a:p>
          <a:p>
            <a:pPr marL="0" indent="0">
              <a:buNone/>
            </a:pPr>
            <a:endParaRPr lang="zh-TW" altLang="en-US" sz="4000" dirty="0"/>
          </a:p>
        </p:txBody>
      </p:sp>
      <p:sp>
        <p:nvSpPr>
          <p:cNvPr id="3" name="標題 2"/>
          <p:cNvSpPr>
            <a:spLocks noGrp="1"/>
          </p:cNvSpPr>
          <p:nvPr>
            <p:ph type="title"/>
          </p:nvPr>
        </p:nvSpPr>
        <p:spPr>
          <a:xfrm>
            <a:off x="395536" y="188640"/>
            <a:ext cx="8229600" cy="1143000"/>
          </a:xfrm>
        </p:spPr>
        <p:txBody>
          <a:bodyPr>
            <a:noAutofit/>
          </a:bodyPr>
          <a:lstStyle/>
          <a:p>
            <a:pPr algn="ctr"/>
            <a:r>
              <a:rPr lang="zh-TW" altLang="en-US" sz="8800" dirty="0">
                <a:gradFill>
                  <a:gsLst>
                    <a:gs pos="100000">
                      <a:srgbClr val="FFFF00"/>
                    </a:gs>
                    <a:gs pos="74000">
                      <a:srgbClr val="00FF99"/>
                    </a:gs>
                    <a:gs pos="34000">
                      <a:srgbClr val="FF99FF"/>
                    </a:gs>
                  </a:gsLst>
                  <a:lin ang="5400000" scaled="1"/>
                </a:gradFill>
                <a:latin typeface="華康漆隸體W5" panose="040B0509000000000000" pitchFamily="81" charset="-120"/>
                <a:ea typeface="華康漆隸體W5" panose="040B0509000000000000" pitchFamily="81" charset="-120"/>
              </a:rPr>
              <a:t>隱形</a:t>
            </a:r>
            <a:r>
              <a:rPr lang="zh-TW" altLang="en-US" sz="8800" dirty="0" smtClean="0">
                <a:gradFill>
                  <a:gsLst>
                    <a:gs pos="100000">
                      <a:srgbClr val="FFFF00"/>
                    </a:gs>
                    <a:gs pos="74000">
                      <a:srgbClr val="00FF99"/>
                    </a:gs>
                    <a:gs pos="34000">
                      <a:srgbClr val="FF99FF"/>
                    </a:gs>
                  </a:gsLst>
                  <a:lin ang="5400000" scaled="1"/>
                </a:gradFill>
                <a:latin typeface="華康漆隸體W5" panose="040B0509000000000000" pitchFamily="81" charset="-120"/>
                <a:ea typeface="華康漆隸體W5" panose="040B0509000000000000" pitchFamily="81" charset="-120"/>
              </a:rPr>
              <a:t>戒指的蘊涵</a:t>
            </a:r>
            <a:endParaRPr lang="zh-TW" altLang="en-US" sz="8800" dirty="0">
              <a:gradFill>
                <a:gsLst>
                  <a:gs pos="100000">
                    <a:srgbClr val="FFFF00"/>
                  </a:gs>
                  <a:gs pos="74000">
                    <a:srgbClr val="00FF99"/>
                  </a:gs>
                  <a:gs pos="34000">
                    <a:srgbClr val="FF99FF"/>
                  </a:gs>
                </a:gsLst>
                <a:lin ang="5400000" scaled="1"/>
              </a:gradFill>
              <a:latin typeface="華康漆隸體W5" panose="040B0509000000000000" pitchFamily="81" charset="-120"/>
              <a:ea typeface="華康漆隸體W5" panose="040B0509000000000000" pitchFamily="81" charset="-12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920" y="3284984"/>
            <a:ext cx="3378975" cy="24226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42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out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out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5882" y="66850"/>
            <a:ext cx="4706970" cy="67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31972" y="6054498"/>
            <a:ext cx="4303550" cy="461665"/>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none">
            <a:spAutoFit/>
          </a:bodyPr>
          <a:lstStyle/>
          <a:p>
            <a:r>
              <a:rPr lang="zh-TW" altLang="en-US" sz="2400" dirty="0"/>
              <a:t>馬歇爾</a:t>
            </a:r>
            <a:r>
              <a:rPr lang="en-US" altLang="zh-TW" sz="2400" dirty="0"/>
              <a:t>‧</a:t>
            </a:r>
            <a:r>
              <a:rPr lang="zh-TW" altLang="en-US" sz="2400" dirty="0"/>
              <a:t>埃梅（</a:t>
            </a:r>
            <a:r>
              <a:rPr lang="en-US" altLang="zh-TW" sz="2400" dirty="0"/>
              <a:t>Marcel </a:t>
            </a:r>
            <a:r>
              <a:rPr lang="en-US" altLang="zh-TW" sz="2400" dirty="0" err="1"/>
              <a:t>Ayme</a:t>
            </a:r>
            <a:r>
              <a:rPr lang="zh-TW" altLang="en-US" sz="2400" dirty="0"/>
              <a:t>）</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3616054"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1929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標題 6"/>
          <p:cNvSpPr>
            <a:spLocks noGrp="1"/>
          </p:cNvSpPr>
          <p:nvPr>
            <p:ph type="title"/>
          </p:nvPr>
        </p:nvSpPr>
        <p:spPr>
          <a:xfrm>
            <a:off x="-1548680" y="2797083"/>
            <a:ext cx="8229600" cy="1143000"/>
          </a:xfrm>
        </p:spPr>
        <p:txBody>
          <a:bodyPr>
            <a:noAutofit/>
          </a:bodyPr>
          <a:lstStyle/>
          <a:p>
            <a:pPr algn="ctr"/>
            <a:r>
              <a:rPr lang="zh-TW" altLang="en-US" sz="6600" spc="600" dirty="0" smtClean="0">
                <a:gradFill>
                  <a:gsLst>
                    <a:gs pos="35000">
                      <a:srgbClr val="FFFF00"/>
                    </a:gs>
                    <a:gs pos="53000">
                      <a:schemeClr val="accent6">
                        <a:lumMod val="40000"/>
                        <a:lumOff val="60000"/>
                      </a:schemeClr>
                    </a:gs>
                    <a:gs pos="88000">
                      <a:srgbClr val="C4D6EB"/>
                    </a:gs>
                    <a:gs pos="100000">
                      <a:srgbClr val="FFEBFA"/>
                    </a:gs>
                  </a:gsLst>
                  <a:lin ang="5400000" scaled="0"/>
                </a:gradFill>
                <a:latin typeface="華康刷刷體W7" pitchFamily="49" charset="-120"/>
                <a:ea typeface="華康刷刷體W7" pitchFamily="49" charset="-120"/>
              </a:rPr>
              <a:t>卡在一半</a:t>
            </a:r>
            <a:r>
              <a:rPr lang="en-US" altLang="zh-TW" sz="6600" spc="600" dirty="0" smtClean="0">
                <a:gradFill>
                  <a:gsLst>
                    <a:gs pos="35000">
                      <a:srgbClr val="FFFF00"/>
                    </a:gs>
                    <a:gs pos="53000">
                      <a:schemeClr val="accent6">
                        <a:lumMod val="40000"/>
                        <a:lumOff val="60000"/>
                      </a:schemeClr>
                    </a:gs>
                    <a:gs pos="88000">
                      <a:srgbClr val="C4D6EB"/>
                    </a:gs>
                    <a:gs pos="100000">
                      <a:srgbClr val="FFEBFA"/>
                    </a:gs>
                  </a:gsLst>
                  <a:lin ang="5400000" scaled="0"/>
                </a:gradFill>
                <a:latin typeface="華康刷刷體W7" pitchFamily="49" charset="-120"/>
                <a:ea typeface="華康刷刷體W7" pitchFamily="49" charset="-120"/>
              </a:rPr>
              <a:t/>
            </a:r>
            <a:br>
              <a:rPr lang="en-US" altLang="zh-TW" sz="6600" spc="600" dirty="0" smtClean="0">
                <a:gradFill>
                  <a:gsLst>
                    <a:gs pos="35000">
                      <a:srgbClr val="FFFF00"/>
                    </a:gs>
                    <a:gs pos="53000">
                      <a:schemeClr val="accent6">
                        <a:lumMod val="40000"/>
                        <a:lumOff val="60000"/>
                      </a:schemeClr>
                    </a:gs>
                    <a:gs pos="88000">
                      <a:srgbClr val="C4D6EB"/>
                    </a:gs>
                    <a:gs pos="100000">
                      <a:srgbClr val="FFEBFA"/>
                    </a:gs>
                  </a:gsLst>
                  <a:lin ang="5400000" scaled="0"/>
                </a:gradFill>
                <a:latin typeface="華康刷刷體W7" pitchFamily="49" charset="-120"/>
                <a:ea typeface="華康刷刷體W7" pitchFamily="49" charset="-120"/>
              </a:rPr>
            </a:br>
            <a:r>
              <a:rPr lang="zh-TW" altLang="en-US" sz="6600" spc="600" dirty="0" smtClean="0">
                <a:gradFill>
                  <a:gsLst>
                    <a:gs pos="35000">
                      <a:srgbClr val="FFFF00"/>
                    </a:gs>
                    <a:gs pos="53000">
                      <a:schemeClr val="accent6">
                        <a:lumMod val="40000"/>
                        <a:lumOff val="60000"/>
                      </a:schemeClr>
                    </a:gs>
                    <a:gs pos="88000">
                      <a:srgbClr val="C4D6EB"/>
                    </a:gs>
                    <a:gs pos="100000">
                      <a:srgbClr val="FFEBFA"/>
                    </a:gs>
                  </a:gsLst>
                  <a:lin ang="5400000" scaled="0"/>
                </a:gradFill>
                <a:latin typeface="華康刷刷體W7" pitchFamily="49" charset="-120"/>
                <a:ea typeface="華康刷刷體W7" pitchFamily="49" charset="-120"/>
              </a:rPr>
              <a:t>的窘境</a:t>
            </a:r>
            <a:endParaRPr lang="zh-TW" altLang="en-US" sz="6600" spc="600" dirty="0">
              <a:gradFill>
                <a:gsLst>
                  <a:gs pos="35000">
                    <a:srgbClr val="FFFF00"/>
                  </a:gs>
                  <a:gs pos="53000">
                    <a:schemeClr val="accent6">
                      <a:lumMod val="40000"/>
                      <a:lumOff val="60000"/>
                    </a:schemeClr>
                  </a:gs>
                  <a:gs pos="88000">
                    <a:srgbClr val="C4D6EB"/>
                  </a:gs>
                  <a:gs pos="100000">
                    <a:srgbClr val="FFEBFA"/>
                  </a:gs>
                </a:gsLst>
                <a:lin ang="5400000" scaled="0"/>
              </a:gradFill>
              <a:latin typeface="華康刷刷體W7" pitchFamily="49" charset="-120"/>
              <a:ea typeface="華康刷刷體W7" pitchFamily="49" charset="-120"/>
            </a:endParaRPr>
          </a:p>
        </p:txBody>
      </p:sp>
      <p:sp>
        <p:nvSpPr>
          <p:cNvPr id="3" name="Rectangle 3"/>
          <p:cNvSpPr>
            <a:spLocks noChangeArrowheads="1"/>
          </p:cNvSpPr>
          <p:nvPr/>
        </p:nvSpPr>
        <p:spPr bwMode="auto">
          <a:xfrm>
            <a:off x="0" y="457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charset="0"/>
              <a:ea typeface="新細明體" charset="-120"/>
              <a:cs typeface="新細明體" charset="-12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8456"/>
            <a:ext cx="4276631" cy="679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58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79512" y="1556792"/>
            <a:ext cx="5112568" cy="3834459"/>
          </a:xfrm>
        </p:spPr>
        <p:txBody>
          <a:bodyPr>
            <a:noAutofit/>
          </a:bodyPr>
          <a:lstStyle/>
          <a:p>
            <a:pPr marL="0" indent="0">
              <a:buNone/>
            </a:pPr>
            <a:r>
              <a:rPr lang="en-US" altLang="zh-TW" sz="4800" dirty="0"/>
              <a:t/>
            </a:r>
            <a:br>
              <a:rPr lang="en-US" altLang="zh-TW" sz="4800" dirty="0"/>
            </a:br>
            <a:r>
              <a:rPr lang="zh-TW" altLang="en-US" sz="5400" dirty="0" smtClean="0"/>
              <a:t>不是為了利益來遵守規範，</a:t>
            </a:r>
            <a:endParaRPr lang="en-US" altLang="zh-TW" sz="5400" dirty="0" smtClean="0"/>
          </a:p>
          <a:p>
            <a:pPr marL="0" indent="0">
              <a:buNone/>
            </a:pPr>
            <a:r>
              <a:rPr lang="zh-TW" altLang="en-US" sz="5400" dirty="0" smtClean="0"/>
              <a:t>而是為了道德來遵守規範</a:t>
            </a:r>
            <a:endParaRPr lang="zh-TW" altLang="en-US" sz="5400" dirty="0">
              <a:solidFill>
                <a:srgbClr val="C00000"/>
              </a:solidFill>
            </a:endParaRPr>
          </a:p>
        </p:txBody>
      </p:sp>
      <p:sp>
        <p:nvSpPr>
          <p:cNvPr id="3" name="標題 2"/>
          <p:cNvSpPr>
            <a:spLocks noGrp="1"/>
          </p:cNvSpPr>
          <p:nvPr>
            <p:ph type="title"/>
          </p:nvPr>
        </p:nvSpPr>
        <p:spPr>
          <a:xfrm>
            <a:off x="323528" y="188640"/>
            <a:ext cx="8568952" cy="1143000"/>
          </a:xfrm>
          <a:ln w="76200">
            <a:solidFill>
              <a:srgbClr val="00FF99"/>
            </a:solid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zh-TW" altLang="en-US" sz="8800" dirty="0" smtClean="0">
                <a:ln w="12700">
                  <a:solidFill>
                    <a:schemeClr val="tx2">
                      <a:satMod val="155000"/>
                    </a:schemeClr>
                  </a:solidFill>
                  <a:prstDash val="solid"/>
                </a:ln>
                <a:solidFill>
                  <a:srgbClr val="FFFF00"/>
                </a:solidFill>
                <a:effectLst>
                  <a:outerShdw blurRad="38100" dist="38100" dir="2700000" algn="tl">
                    <a:srgbClr val="000000">
                      <a:alpha val="43137"/>
                    </a:srgbClr>
                  </a:outerShdw>
                </a:effectLst>
                <a:latin typeface="華康唐風隸" panose="03000909000000000000" pitchFamily="65" charset="-120"/>
                <a:ea typeface="華康唐風隸" panose="03000909000000000000" pitchFamily="65" charset="-120"/>
              </a:rPr>
              <a:t>正確的價值思辨</a:t>
            </a:r>
            <a:endParaRPr lang="zh-TW" altLang="zh-TW" sz="8800" dirty="0">
              <a:ln w="12700">
                <a:solidFill>
                  <a:schemeClr val="tx2">
                    <a:satMod val="155000"/>
                  </a:schemeClr>
                </a:solidFill>
                <a:prstDash val="solid"/>
              </a:ln>
              <a:solidFill>
                <a:srgbClr val="FFFF00"/>
              </a:solidFill>
              <a:effectLst>
                <a:outerShdw blurRad="38100" dist="38100" dir="2700000" algn="tl">
                  <a:srgbClr val="000000">
                    <a:alpha val="43137"/>
                  </a:srgbClr>
                </a:outerShdw>
              </a:effectLst>
              <a:latin typeface="華康唐風隸" panose="03000909000000000000" pitchFamily="65" charset="-120"/>
              <a:ea typeface="華康唐風隸" panose="03000909000000000000" pitchFamily="65" charset="-120"/>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934" y="2564904"/>
            <a:ext cx="3358534" cy="37600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72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1556792"/>
            <a:ext cx="8229600" cy="4626547"/>
          </a:xfrm>
        </p:spPr>
        <p:txBody>
          <a:bodyPr>
            <a:noAutofit/>
          </a:bodyPr>
          <a:lstStyle/>
          <a:p>
            <a:r>
              <a:rPr lang="zh-TW" altLang="zh-TW" sz="4000" dirty="0" smtClean="0"/>
              <a:t>「</a:t>
            </a:r>
            <a:r>
              <a:rPr lang="zh-TW" altLang="zh-TW" sz="4000" dirty="0">
                <a:solidFill>
                  <a:srgbClr val="C00000"/>
                </a:solidFill>
              </a:rPr>
              <a:t>規範倫理學</a:t>
            </a:r>
            <a:r>
              <a:rPr lang="zh-TW" altLang="zh-TW" sz="4000" dirty="0"/>
              <a:t>」是指道德，是一套由社會、個人或社會的次級團體所持有的準則，以作為判斷好與壞，對與錯、正義與不正義、公平與不公平的信仰和依據</a:t>
            </a:r>
            <a:r>
              <a:rPr lang="zh-TW" altLang="zh-TW" sz="4000" dirty="0" smtClean="0"/>
              <a:t>。</a:t>
            </a:r>
            <a:endParaRPr lang="en-US" altLang="zh-TW" sz="4000" dirty="0" smtClean="0"/>
          </a:p>
          <a:p>
            <a:r>
              <a:rPr lang="zh-TW" altLang="zh-TW" sz="4000" dirty="0" smtClean="0"/>
              <a:t>「</a:t>
            </a:r>
            <a:r>
              <a:rPr lang="zh-TW" altLang="zh-TW" sz="4000" dirty="0">
                <a:solidFill>
                  <a:srgbClr val="0000FF"/>
                </a:solidFill>
              </a:rPr>
              <a:t>後設倫理學</a:t>
            </a:r>
            <a:r>
              <a:rPr lang="zh-TW" altLang="zh-TW" sz="4000" dirty="0"/>
              <a:t>」是指對規範倫理學做邏輯的檢驗、批判及研究的一門學問。</a:t>
            </a:r>
            <a:endParaRPr lang="zh-TW" altLang="en-US" sz="4000" dirty="0"/>
          </a:p>
        </p:txBody>
      </p:sp>
      <p:sp>
        <p:nvSpPr>
          <p:cNvPr id="3" name="標題 2"/>
          <p:cNvSpPr>
            <a:spLocks noGrp="1"/>
          </p:cNvSpPr>
          <p:nvPr>
            <p:ph type="title"/>
          </p:nvPr>
        </p:nvSpPr>
        <p:spPr/>
        <p:txBody>
          <a:bodyPr>
            <a:noAutofit/>
          </a:bodyPr>
          <a:lstStyle/>
          <a:p>
            <a:pPr algn="ctr"/>
            <a:r>
              <a:rPr lang="zh-TW" altLang="zh-TW" sz="6600" dirty="0" smtClean="0">
                <a:solidFill>
                  <a:srgbClr val="FFFF00"/>
                </a:solidFill>
              </a:rPr>
              <a:t>倫理學</a:t>
            </a:r>
            <a:r>
              <a:rPr lang="zh-TW" altLang="en-US" sz="6600" dirty="0" smtClean="0">
                <a:solidFill>
                  <a:srgbClr val="FFFF00"/>
                </a:solidFill>
              </a:rPr>
              <a:t>兩大分類</a:t>
            </a:r>
            <a:endParaRPr lang="zh-TW" altLang="en-US" sz="6600" dirty="0">
              <a:solidFill>
                <a:srgbClr val="FFFF00"/>
              </a:solidFill>
            </a:endParaRPr>
          </a:p>
        </p:txBody>
      </p:sp>
    </p:spTree>
    <p:extLst>
      <p:ext uri="{BB962C8B-B14F-4D97-AF65-F5344CB8AC3E}">
        <p14:creationId xmlns:p14="http://schemas.microsoft.com/office/powerpoint/2010/main" val="290909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1836266"/>
            <a:ext cx="5328592" cy="4824536"/>
          </a:xfrm>
        </p:spPr>
        <p:txBody>
          <a:bodyPr>
            <a:normAutofit/>
          </a:bodyPr>
          <a:lstStyle/>
          <a:p>
            <a:pPr marL="0" indent="0">
              <a:buNone/>
            </a:pPr>
            <a:endParaRPr lang="zh-TW" altLang="zh-TW" dirty="0"/>
          </a:p>
          <a:p>
            <a:pPr marL="0" indent="0">
              <a:buNone/>
            </a:pPr>
            <a:r>
              <a:rPr lang="zh-TW" altLang="zh-TW" sz="4000" dirty="0"/>
              <a:t>以行為產生的整體或全面的</a:t>
            </a:r>
            <a:r>
              <a:rPr lang="zh-TW" altLang="zh-TW" sz="4000" b="1" dirty="0"/>
              <a:t>結果</a:t>
            </a:r>
            <a:r>
              <a:rPr lang="zh-TW" altLang="zh-TW" sz="4000" dirty="0"/>
              <a:t>決定行為的道德正當性</a:t>
            </a:r>
            <a:r>
              <a:rPr lang="zh-TW" altLang="zh-TW" sz="4000" dirty="0" smtClean="0"/>
              <a:t>。</a:t>
            </a:r>
            <a:endParaRPr lang="en-US" altLang="zh-TW" sz="4000" dirty="0" smtClean="0"/>
          </a:p>
          <a:p>
            <a:pPr marL="0" indent="0">
              <a:buNone/>
            </a:pPr>
            <a:r>
              <a:rPr lang="zh-TW" altLang="zh-TW" sz="4000" dirty="0" smtClean="0"/>
              <a:t>對</a:t>
            </a:r>
            <a:r>
              <a:rPr lang="zh-TW" altLang="zh-TW" sz="4000" dirty="0"/>
              <a:t>一個行為在道德上對或錯的評斷，完全由其結果的好壞來決定</a:t>
            </a:r>
            <a:r>
              <a:rPr lang="zh-TW" altLang="zh-TW" sz="4000" dirty="0" smtClean="0"/>
              <a:t>。</a:t>
            </a:r>
            <a:endParaRPr lang="en-US" altLang="zh-TW" sz="4000" dirty="0" smtClean="0"/>
          </a:p>
          <a:p>
            <a:pPr marL="0" indent="0">
              <a:buNone/>
            </a:pPr>
            <a:endParaRPr lang="en-US" altLang="zh-TW" b="1" dirty="0">
              <a:solidFill>
                <a:schemeClr val="tx1">
                  <a:lumMod val="95000"/>
                  <a:lumOff val="5000"/>
                </a:schemeClr>
              </a:solidFill>
            </a:endParaRPr>
          </a:p>
          <a:p>
            <a:pPr marL="0" indent="0">
              <a:buNone/>
            </a:pPr>
            <a:endParaRPr lang="en-US" altLang="zh-TW" dirty="0" smtClean="0">
              <a:solidFill>
                <a:schemeClr val="tx1">
                  <a:lumMod val="95000"/>
                  <a:lumOff val="5000"/>
                </a:schemeClr>
              </a:solidFill>
            </a:endParaRPr>
          </a:p>
          <a:p>
            <a:endParaRPr lang="zh-TW" altLang="en-US" dirty="0">
              <a:solidFill>
                <a:schemeClr val="tx1">
                  <a:lumMod val="95000"/>
                  <a:lumOff val="5000"/>
                </a:schemeClr>
              </a:solidFill>
            </a:endParaRPr>
          </a:p>
        </p:txBody>
      </p:sp>
      <p:sp>
        <p:nvSpPr>
          <p:cNvPr id="3" name="標題 2"/>
          <p:cNvSpPr>
            <a:spLocks noGrp="1"/>
          </p:cNvSpPr>
          <p:nvPr>
            <p:ph type="title"/>
          </p:nvPr>
        </p:nvSpPr>
        <p:spPr>
          <a:xfrm>
            <a:off x="251520" y="692696"/>
            <a:ext cx="8229600" cy="1143000"/>
          </a:xfrm>
        </p:spPr>
        <p:txBody>
          <a:bodyPr>
            <a:noAutofit/>
          </a:bodyPr>
          <a:lstStyle/>
          <a:p>
            <a:pPr algn="ctr"/>
            <a:r>
              <a:rPr lang="zh-TW" altLang="en-US" sz="7200" dirty="0" smtClean="0">
                <a:gradFill>
                  <a:gsLst>
                    <a:gs pos="51000">
                      <a:srgbClr val="F6F194"/>
                    </a:gs>
                    <a:gs pos="0">
                      <a:srgbClr val="5E9EFF"/>
                    </a:gs>
                    <a:gs pos="0">
                      <a:srgbClr val="85C2FF"/>
                    </a:gs>
                    <a:gs pos="100000">
                      <a:srgbClr val="C4D6EB"/>
                    </a:gs>
                    <a:gs pos="80000">
                      <a:srgbClr val="FFEBFA"/>
                    </a:gs>
                  </a:gsLst>
                  <a:lin ang="16200000" scaled="0"/>
                </a:gradFill>
                <a:latin typeface="華康娃娃體W7" panose="040B0709000000000000" pitchFamily="81" charset="-120"/>
                <a:ea typeface="華康娃娃體W7" panose="040B0709000000000000" pitchFamily="81" charset="-120"/>
              </a:rPr>
              <a:t>效益</a:t>
            </a:r>
            <a:r>
              <a:rPr lang="en-US" altLang="zh-TW" sz="7200" dirty="0" smtClean="0">
                <a:gradFill>
                  <a:gsLst>
                    <a:gs pos="51000">
                      <a:srgbClr val="F6F194"/>
                    </a:gs>
                    <a:gs pos="0">
                      <a:srgbClr val="5E9EFF"/>
                    </a:gs>
                    <a:gs pos="0">
                      <a:srgbClr val="85C2FF"/>
                    </a:gs>
                    <a:gs pos="100000">
                      <a:srgbClr val="C4D6EB"/>
                    </a:gs>
                    <a:gs pos="80000">
                      <a:srgbClr val="FFEBFA"/>
                    </a:gs>
                  </a:gsLst>
                  <a:lin ang="16200000" scaled="0"/>
                </a:gradFill>
                <a:latin typeface="華康娃娃體W7" panose="040B0709000000000000" pitchFamily="81" charset="-120"/>
                <a:ea typeface="華康娃娃體W7" panose="040B0709000000000000" pitchFamily="81" charset="-120"/>
              </a:rPr>
              <a:t>(</a:t>
            </a:r>
            <a:r>
              <a:rPr lang="zh-TW" altLang="en-US" sz="7200" dirty="0" smtClean="0">
                <a:gradFill>
                  <a:gsLst>
                    <a:gs pos="51000">
                      <a:srgbClr val="F6F194"/>
                    </a:gs>
                    <a:gs pos="0">
                      <a:srgbClr val="5E9EFF"/>
                    </a:gs>
                    <a:gs pos="0">
                      <a:srgbClr val="85C2FF"/>
                    </a:gs>
                    <a:gs pos="100000">
                      <a:srgbClr val="C4D6EB"/>
                    </a:gs>
                    <a:gs pos="80000">
                      <a:srgbClr val="FFEBFA"/>
                    </a:gs>
                  </a:gsLst>
                  <a:lin ang="16200000" scaled="0"/>
                </a:gradFill>
                <a:latin typeface="華康娃娃體W7" panose="040B0709000000000000" pitchFamily="81" charset="-120"/>
                <a:ea typeface="華康娃娃體W7" panose="040B0709000000000000" pitchFamily="81" charset="-120"/>
              </a:rPr>
              <a:t>功利</a:t>
            </a:r>
            <a:r>
              <a:rPr lang="en-US" altLang="zh-TW" sz="7200" dirty="0" smtClean="0">
                <a:gradFill>
                  <a:gsLst>
                    <a:gs pos="51000">
                      <a:srgbClr val="F6F194"/>
                    </a:gs>
                    <a:gs pos="0">
                      <a:srgbClr val="5E9EFF"/>
                    </a:gs>
                    <a:gs pos="0">
                      <a:srgbClr val="85C2FF"/>
                    </a:gs>
                    <a:gs pos="100000">
                      <a:srgbClr val="C4D6EB"/>
                    </a:gs>
                    <a:gs pos="80000">
                      <a:srgbClr val="FFEBFA"/>
                    </a:gs>
                  </a:gsLst>
                  <a:lin ang="16200000" scaled="0"/>
                </a:gradFill>
                <a:latin typeface="華康娃娃體W7" panose="040B0709000000000000" pitchFamily="81" charset="-120"/>
                <a:ea typeface="華康娃娃體W7" panose="040B0709000000000000" pitchFamily="81" charset="-120"/>
              </a:rPr>
              <a:t>)</a:t>
            </a:r>
            <a:br>
              <a:rPr lang="en-US" altLang="zh-TW" sz="7200" dirty="0" smtClean="0">
                <a:gradFill>
                  <a:gsLst>
                    <a:gs pos="51000">
                      <a:srgbClr val="F6F194"/>
                    </a:gs>
                    <a:gs pos="0">
                      <a:srgbClr val="5E9EFF"/>
                    </a:gs>
                    <a:gs pos="0">
                      <a:srgbClr val="85C2FF"/>
                    </a:gs>
                    <a:gs pos="100000">
                      <a:srgbClr val="C4D6EB"/>
                    </a:gs>
                    <a:gs pos="80000">
                      <a:srgbClr val="FFEBFA"/>
                    </a:gs>
                  </a:gsLst>
                  <a:lin ang="16200000" scaled="0"/>
                </a:gradFill>
                <a:latin typeface="華康娃娃體W7" panose="040B0709000000000000" pitchFamily="81" charset="-120"/>
                <a:ea typeface="華康娃娃體W7" panose="040B0709000000000000" pitchFamily="81" charset="-120"/>
              </a:rPr>
            </a:br>
            <a:r>
              <a:rPr lang="zh-TW" altLang="en-US" sz="7200" dirty="0" smtClean="0">
                <a:gradFill>
                  <a:gsLst>
                    <a:gs pos="51000">
                      <a:srgbClr val="F6F194"/>
                    </a:gs>
                    <a:gs pos="0">
                      <a:srgbClr val="5E9EFF"/>
                    </a:gs>
                    <a:gs pos="0">
                      <a:srgbClr val="85C2FF"/>
                    </a:gs>
                    <a:gs pos="100000">
                      <a:srgbClr val="C4D6EB"/>
                    </a:gs>
                    <a:gs pos="80000">
                      <a:srgbClr val="FFEBFA"/>
                    </a:gs>
                  </a:gsLst>
                  <a:lin ang="16200000" scaled="0"/>
                </a:gradFill>
                <a:latin typeface="華康娃娃體W7" panose="040B0709000000000000" pitchFamily="81" charset="-120"/>
                <a:ea typeface="華康娃娃體W7" panose="040B0709000000000000" pitchFamily="81" charset="-120"/>
              </a:rPr>
              <a:t>主義的世界觀</a:t>
            </a:r>
            <a:endParaRPr lang="zh-TW" altLang="en-US" sz="7200" dirty="0">
              <a:gradFill>
                <a:gsLst>
                  <a:gs pos="51000">
                    <a:srgbClr val="F6F194"/>
                  </a:gs>
                  <a:gs pos="0">
                    <a:srgbClr val="5E9EFF"/>
                  </a:gs>
                  <a:gs pos="0">
                    <a:srgbClr val="85C2FF"/>
                  </a:gs>
                  <a:gs pos="100000">
                    <a:srgbClr val="C4D6EB"/>
                  </a:gs>
                  <a:gs pos="80000">
                    <a:srgbClr val="FFEBFA"/>
                  </a:gs>
                </a:gsLst>
                <a:lin ang="16200000" scaled="0"/>
              </a:gradFill>
              <a:latin typeface="華康娃娃體W7" panose="040B0709000000000000" pitchFamily="81" charset="-120"/>
              <a:ea typeface="華康娃娃體W7" panose="040B0709000000000000" pitchFamily="81" charset="-12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822"/>
          <a:stretch/>
        </p:blipFill>
        <p:spPr bwMode="auto">
          <a:xfrm>
            <a:off x="6084168" y="3212977"/>
            <a:ext cx="2935213" cy="279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93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2" y="0"/>
            <a:ext cx="9197599" cy="685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內容版面配置區 1"/>
          <p:cNvSpPr>
            <a:spLocks noGrp="1"/>
          </p:cNvSpPr>
          <p:nvPr>
            <p:ph idx="1"/>
          </p:nvPr>
        </p:nvSpPr>
        <p:spPr>
          <a:xfrm>
            <a:off x="395536" y="2202747"/>
            <a:ext cx="7056784" cy="4626547"/>
          </a:xfrm>
        </p:spPr>
        <p:txBody>
          <a:bodyPr>
            <a:normAutofit/>
          </a:bodyPr>
          <a:lstStyle/>
          <a:p>
            <a:pPr marL="0" indent="0">
              <a:buNone/>
            </a:pPr>
            <a:endParaRPr lang="zh-TW" altLang="zh-TW" sz="4800" dirty="0"/>
          </a:p>
        </p:txBody>
      </p:sp>
      <p:sp>
        <p:nvSpPr>
          <p:cNvPr id="3" name="標題 2"/>
          <p:cNvSpPr>
            <a:spLocks noGrp="1"/>
          </p:cNvSpPr>
          <p:nvPr>
            <p:ph type="title"/>
          </p:nvPr>
        </p:nvSpPr>
        <p:spPr>
          <a:xfrm>
            <a:off x="-1404664" y="4797152"/>
            <a:ext cx="8229600" cy="1143000"/>
          </a:xfrm>
        </p:spPr>
        <p:txBody>
          <a:bodyPr>
            <a:noAutofit/>
          </a:bodyPr>
          <a:lstStyle/>
          <a:p>
            <a:pPr algn="ctr"/>
            <a:r>
              <a:rPr lang="zh-TW" altLang="en-US" sz="7200" dirty="0">
                <a:gradFill>
                  <a:gsLst>
                    <a:gs pos="0">
                      <a:srgbClr val="FBE4AE"/>
                    </a:gs>
                    <a:gs pos="13000">
                      <a:srgbClr val="BD922A"/>
                    </a:gs>
                    <a:gs pos="21001">
                      <a:srgbClr val="FFC000"/>
                    </a:gs>
                    <a:gs pos="63000">
                      <a:srgbClr val="FBE4AE"/>
                    </a:gs>
                    <a:gs pos="94000">
                      <a:srgbClr val="FFFF00"/>
                    </a:gs>
                    <a:gs pos="100000">
                      <a:srgbClr val="835E17"/>
                    </a:gs>
                    <a:gs pos="100000">
                      <a:srgbClr val="A28949"/>
                    </a:gs>
                    <a:gs pos="100000">
                      <a:srgbClr val="FAE3B7"/>
                    </a:gs>
                  </a:gsLst>
                  <a:lin ang="5400000" scaled="0"/>
                </a:gradFill>
                <a:latin typeface="華康唐風隸" panose="03000909000000000000" pitchFamily="65" charset="-120"/>
                <a:ea typeface="華康唐風隸" panose="03000909000000000000" pitchFamily="65" charset="-120"/>
              </a:rPr>
              <a:t>電車難題</a:t>
            </a:r>
          </a:p>
        </p:txBody>
      </p:sp>
    </p:spTree>
    <p:extLst>
      <p:ext uri="{BB962C8B-B14F-4D97-AF65-F5344CB8AC3E}">
        <p14:creationId xmlns:p14="http://schemas.microsoft.com/office/powerpoint/2010/main" val="204828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2" y="1772816"/>
            <a:ext cx="8064896" cy="4626547"/>
          </a:xfrm>
        </p:spPr>
        <p:txBody>
          <a:bodyPr>
            <a:noAutofit/>
          </a:bodyPr>
          <a:lstStyle/>
          <a:p>
            <a:pPr marL="0" lvl="0" indent="0">
              <a:buNone/>
            </a:pPr>
            <a:r>
              <a:rPr lang="zh-TW" altLang="en-US" sz="4000" dirty="0" smtClean="0"/>
              <a:t>   </a:t>
            </a:r>
            <a:r>
              <a:rPr lang="zh-TW" altLang="zh-TW" sz="4000" dirty="0" smtClean="0"/>
              <a:t>學校</a:t>
            </a:r>
            <a:r>
              <a:rPr lang="zh-TW" altLang="zh-TW" sz="4000" dirty="0"/>
              <a:t>教育不應將靈性教育侷限於課程之外，學校必須以更嚴謹的方式同時以宗教和世俗理解世界；因此，學校課程必須提供學生具有智力和同理心，容許宗教的想法，抵抗世俗的價值觀，進而幫助做關鍵性的判斷（諾德，</a:t>
            </a:r>
            <a:r>
              <a:rPr lang="en-US" altLang="zh-TW" sz="4000" dirty="0"/>
              <a:t>Nord</a:t>
            </a:r>
            <a:r>
              <a:rPr lang="zh-TW" altLang="zh-TW" sz="4000" dirty="0"/>
              <a:t>）。</a:t>
            </a:r>
          </a:p>
          <a:p>
            <a:endParaRPr lang="zh-TW" altLang="zh-TW" sz="4000" dirty="0"/>
          </a:p>
        </p:txBody>
      </p:sp>
      <p:sp>
        <p:nvSpPr>
          <p:cNvPr id="3" name="標題 2"/>
          <p:cNvSpPr>
            <a:spLocks noGrp="1"/>
          </p:cNvSpPr>
          <p:nvPr>
            <p:ph type="title"/>
          </p:nvPr>
        </p:nvSpPr>
        <p:spPr/>
        <p:txBody>
          <a:bodyPr>
            <a:noAutofit/>
          </a:bodyPr>
          <a:lstStyle/>
          <a:p>
            <a:pPr algn="ctr"/>
            <a:r>
              <a:rPr lang="zh-TW" altLang="en-US" sz="7200" dirty="0">
                <a:gradFill>
                  <a:gsLst>
                    <a:gs pos="0">
                      <a:srgbClr val="FFF200"/>
                    </a:gs>
                    <a:gs pos="77000">
                      <a:srgbClr val="FF7A00"/>
                    </a:gs>
                    <a:gs pos="100000">
                      <a:srgbClr val="FF0300"/>
                    </a:gs>
                    <a:gs pos="100000">
                      <a:srgbClr val="4D0808"/>
                    </a:gs>
                  </a:gsLst>
                  <a:lin ang="5400000" scaled="0"/>
                </a:gradFill>
                <a:latin typeface="華康儷粗宋" panose="02020709000000000000" pitchFamily="49" charset="-120"/>
                <a:ea typeface="華康儷粗宋" panose="02020709000000000000" pitchFamily="49" charset="-120"/>
              </a:rPr>
              <a:t>學校</a:t>
            </a:r>
            <a:r>
              <a:rPr lang="zh-TW" altLang="en-US" sz="7200" dirty="0" smtClean="0">
                <a:gradFill>
                  <a:gsLst>
                    <a:gs pos="0">
                      <a:srgbClr val="FFF200"/>
                    </a:gs>
                    <a:gs pos="77000">
                      <a:srgbClr val="FF7A00"/>
                    </a:gs>
                    <a:gs pos="100000">
                      <a:srgbClr val="FF0300"/>
                    </a:gs>
                    <a:gs pos="100000">
                      <a:srgbClr val="4D0808"/>
                    </a:gs>
                  </a:gsLst>
                  <a:lin ang="5400000" scaled="0"/>
                </a:gradFill>
                <a:latin typeface="華康儷粗宋" panose="02020709000000000000" pitchFamily="49" charset="-120"/>
                <a:ea typeface="華康儷粗宋" panose="02020709000000000000" pitchFamily="49" charset="-120"/>
              </a:rPr>
              <a:t>忽視靈性教育</a:t>
            </a:r>
            <a:endParaRPr lang="zh-TW" altLang="en-US" sz="7200" dirty="0">
              <a:gradFill>
                <a:gsLst>
                  <a:gs pos="0">
                    <a:srgbClr val="FFF200"/>
                  </a:gs>
                  <a:gs pos="77000">
                    <a:srgbClr val="FF7A00"/>
                  </a:gs>
                  <a:gs pos="100000">
                    <a:srgbClr val="FF0300"/>
                  </a:gs>
                  <a:gs pos="100000">
                    <a:srgbClr val="4D0808"/>
                  </a:gs>
                </a:gsLst>
                <a:lin ang="5400000" scaled="0"/>
              </a:gradFill>
              <a:latin typeface="華康儷粗宋" panose="02020709000000000000" pitchFamily="49" charset="-120"/>
              <a:ea typeface="華康儷粗宋" panose="02020709000000000000" pitchFamily="49" charset="-120"/>
            </a:endParaRPr>
          </a:p>
        </p:txBody>
      </p:sp>
    </p:spTree>
    <p:extLst>
      <p:ext uri="{BB962C8B-B14F-4D97-AF65-F5344CB8AC3E}">
        <p14:creationId xmlns:p14="http://schemas.microsoft.com/office/powerpoint/2010/main" val="385592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1844824"/>
            <a:ext cx="5688352" cy="5013176"/>
          </a:xfrm>
        </p:spPr>
        <p:txBody>
          <a:bodyPr>
            <a:normAutofit/>
          </a:bodyPr>
          <a:lstStyle/>
          <a:p>
            <a:pPr marL="0" indent="0">
              <a:buNone/>
            </a:pPr>
            <a:r>
              <a:rPr lang="zh-TW" altLang="zh-TW" sz="3600" b="1" dirty="0" smtClean="0">
                <a:solidFill>
                  <a:schemeClr val="tx1">
                    <a:lumMod val="95000"/>
                    <a:lumOff val="5000"/>
                  </a:schemeClr>
                </a:solidFill>
                <a:latin typeface="微軟正黑體" panose="020B0604030504040204" pitchFamily="34" charset="-120"/>
                <a:ea typeface="微軟正黑體" panose="020B0604030504040204" pitchFamily="34" charset="-120"/>
              </a:rPr>
              <a:t>只</a:t>
            </a:r>
            <a:r>
              <a:rPr lang="zh-TW" altLang="zh-TW" sz="3600" b="1" dirty="0">
                <a:solidFill>
                  <a:schemeClr val="tx1">
                    <a:lumMod val="95000"/>
                    <a:lumOff val="5000"/>
                  </a:schemeClr>
                </a:solidFill>
                <a:latin typeface="微軟正黑體" panose="020B0604030504040204" pitchFamily="34" charset="-120"/>
                <a:ea typeface="微軟正黑體" panose="020B0604030504040204" pitchFamily="34" charset="-120"/>
              </a:rPr>
              <a:t>在乎效益的總量，而不在乎如何被分配，只要能達到最大化即是正確的</a:t>
            </a:r>
            <a:r>
              <a:rPr lang="zh-TW" altLang="zh-TW" sz="3600" b="1" dirty="0" smtClean="0">
                <a:solidFill>
                  <a:schemeClr val="tx1">
                    <a:lumMod val="95000"/>
                    <a:lumOff val="5000"/>
                  </a:schemeClr>
                </a:solidFill>
                <a:latin typeface="微軟正黑體" panose="020B0604030504040204" pitchFamily="34" charset="-120"/>
                <a:ea typeface="微軟正黑體" panose="020B0604030504040204" pitchFamily="34" charset="-120"/>
              </a:rPr>
              <a:t>分配</a:t>
            </a:r>
            <a:r>
              <a:rPr lang="zh-TW" altLang="en-US" sz="3600" b="1" dirty="0" smtClean="0">
                <a:solidFill>
                  <a:schemeClr val="tx1">
                    <a:lumMod val="95000"/>
                    <a:lumOff val="5000"/>
                  </a:schemeClr>
                </a:solidFill>
                <a:latin typeface="微軟正黑體" panose="020B0604030504040204" pitchFamily="34" charset="-120"/>
                <a:ea typeface="微軟正黑體" panose="020B0604030504040204" pitchFamily="34" charset="-120"/>
              </a:rPr>
              <a:t>。</a:t>
            </a:r>
            <a:endParaRPr lang="en-US" altLang="zh-TW" sz="3600" b="1" dirty="0" smtClean="0">
              <a:solidFill>
                <a:schemeClr val="tx1">
                  <a:lumMod val="95000"/>
                  <a:lumOff val="5000"/>
                </a:schemeClr>
              </a:solidFill>
              <a:latin typeface="微軟正黑體" panose="020B0604030504040204" pitchFamily="34" charset="-120"/>
              <a:ea typeface="微軟正黑體" panose="020B0604030504040204" pitchFamily="34" charset="-120"/>
            </a:endParaRPr>
          </a:p>
          <a:p>
            <a:pPr marL="0" indent="0">
              <a:buNone/>
            </a:pPr>
            <a:r>
              <a:rPr lang="zh-TW" altLang="zh-TW" sz="3600" b="1" dirty="0" smtClean="0">
                <a:solidFill>
                  <a:schemeClr val="tx1">
                    <a:lumMod val="95000"/>
                    <a:lumOff val="5000"/>
                  </a:schemeClr>
                </a:solidFill>
                <a:latin typeface="微軟正黑體" panose="020B0604030504040204" pitchFamily="34" charset="-120"/>
                <a:ea typeface="微軟正黑體" panose="020B0604030504040204" pitchFamily="34" charset="-120"/>
              </a:rPr>
              <a:t>效益</a:t>
            </a:r>
            <a:r>
              <a:rPr lang="zh-TW" altLang="zh-TW" sz="3600" b="1" dirty="0">
                <a:solidFill>
                  <a:schemeClr val="tx1">
                    <a:lumMod val="95000"/>
                    <a:lumOff val="5000"/>
                  </a:schemeClr>
                </a:solidFill>
                <a:latin typeface="微軟正黑體" panose="020B0604030504040204" pitchFamily="34" charset="-120"/>
                <a:ea typeface="微軟正黑體" panose="020B0604030504040204" pitchFamily="34" charset="-120"/>
              </a:rPr>
              <a:t>論將個人理性選擇原則運用到社會整體的推論方式，看似合理，其實犯了一個極為嚴重的</a:t>
            </a:r>
            <a:r>
              <a:rPr lang="zh-TW" altLang="zh-TW" sz="3600" b="1" dirty="0" smtClean="0">
                <a:solidFill>
                  <a:schemeClr val="tx1">
                    <a:lumMod val="95000"/>
                    <a:lumOff val="5000"/>
                  </a:schemeClr>
                </a:solidFill>
                <a:latin typeface="微軟正黑體" panose="020B0604030504040204" pitchFamily="34" charset="-120"/>
                <a:ea typeface="微軟正黑體" panose="020B0604030504040204" pitchFamily="34" charset="-120"/>
              </a:rPr>
              <a:t>錯誤</a:t>
            </a:r>
            <a:r>
              <a:rPr lang="zh-TW" altLang="en-US" sz="3600" b="1" dirty="0" smtClean="0">
                <a:solidFill>
                  <a:schemeClr val="tx1">
                    <a:lumMod val="95000"/>
                    <a:lumOff val="5000"/>
                  </a:schemeClr>
                </a:solidFill>
                <a:latin typeface="微軟正黑體" panose="020B0604030504040204" pitchFamily="34" charset="-120"/>
                <a:ea typeface="微軟正黑體" panose="020B0604030504040204" pitchFamily="34" charset="-120"/>
              </a:rPr>
              <a:t> </a:t>
            </a:r>
            <a:r>
              <a:rPr lang="zh-TW" altLang="en-US" sz="3600" b="1" dirty="0">
                <a:solidFill>
                  <a:schemeClr val="tx1">
                    <a:lumMod val="95000"/>
                    <a:lumOff val="5000"/>
                  </a:schemeClr>
                </a:solidFill>
              </a:rPr>
              <a:t>：</a:t>
            </a:r>
            <a:r>
              <a:rPr lang="zh-TW" altLang="zh-TW" sz="3600" b="1" dirty="0" smtClean="0">
                <a:solidFill>
                  <a:schemeClr val="tx1">
                    <a:lumMod val="95000"/>
                    <a:lumOff val="5000"/>
                  </a:schemeClr>
                </a:solidFill>
                <a:effectLst>
                  <a:outerShdw blurRad="38100" dist="38100" dir="2700000" algn="tl">
                    <a:srgbClr val="000000">
                      <a:alpha val="43137"/>
                    </a:srgbClr>
                  </a:outerShdw>
                </a:effectLst>
              </a:rPr>
              <a:t>忽略</a:t>
            </a:r>
            <a:r>
              <a:rPr lang="zh-TW" altLang="zh-TW" sz="3600" b="1" dirty="0">
                <a:solidFill>
                  <a:schemeClr val="tx1">
                    <a:lumMod val="95000"/>
                    <a:lumOff val="5000"/>
                  </a:schemeClr>
                </a:solidFill>
                <a:effectLst>
                  <a:outerShdw blurRad="38100" dist="38100" dir="2700000" algn="tl">
                    <a:srgbClr val="000000">
                      <a:alpha val="43137"/>
                    </a:srgbClr>
                  </a:outerShdw>
                </a:effectLst>
              </a:rPr>
              <a:t>人的差異性。</a:t>
            </a:r>
            <a:endParaRPr lang="zh-TW" altLang="en-US" sz="3600" b="1" dirty="0">
              <a:solidFill>
                <a:schemeClr val="tx1">
                  <a:lumMod val="95000"/>
                  <a:lumOff val="5000"/>
                </a:schemeClr>
              </a:solidFill>
              <a:effectLst>
                <a:outerShdw blurRad="38100" dist="38100" dir="2700000" algn="tl">
                  <a:srgbClr val="000000">
                    <a:alpha val="43137"/>
                  </a:srgbClr>
                </a:outerShdw>
              </a:effectLst>
            </a:endParaRPr>
          </a:p>
        </p:txBody>
      </p:sp>
      <p:sp>
        <p:nvSpPr>
          <p:cNvPr id="7" name="標題 6"/>
          <p:cNvSpPr>
            <a:spLocks noGrp="1"/>
          </p:cNvSpPr>
          <p:nvPr>
            <p:ph type="title"/>
          </p:nvPr>
        </p:nvSpPr>
        <p:spPr/>
        <p:txBody>
          <a:bodyPr>
            <a:noAutofit/>
          </a:bodyPr>
          <a:lstStyle/>
          <a:p>
            <a:pPr algn="ctr"/>
            <a:r>
              <a:rPr lang="zh-TW" altLang="en-US" sz="7200" spc="600" dirty="0">
                <a:gradFill>
                  <a:gsLst>
                    <a:gs pos="35000">
                      <a:srgbClr val="FFFF00"/>
                    </a:gs>
                    <a:gs pos="53000">
                      <a:schemeClr val="accent6">
                        <a:lumMod val="40000"/>
                        <a:lumOff val="60000"/>
                      </a:schemeClr>
                    </a:gs>
                    <a:gs pos="88000">
                      <a:srgbClr val="C4D6EB"/>
                    </a:gs>
                    <a:gs pos="100000">
                      <a:srgbClr val="FFEBFA"/>
                    </a:gs>
                  </a:gsLst>
                  <a:lin ang="5400000" scaled="0"/>
                </a:gradFill>
                <a:latin typeface="華康刷刷體W7" pitchFamily="49" charset="-120"/>
                <a:ea typeface="華康刷刷體W7" pitchFamily="49" charset="-120"/>
              </a:rPr>
              <a:t>效益主義的盲點</a:t>
            </a:r>
          </a:p>
        </p:txBody>
      </p:sp>
      <p:sp>
        <p:nvSpPr>
          <p:cNvPr id="3" name="Rectangle 3"/>
          <p:cNvSpPr>
            <a:spLocks noChangeArrowheads="1"/>
          </p:cNvSpPr>
          <p:nvPr/>
        </p:nvSpPr>
        <p:spPr bwMode="auto">
          <a:xfrm>
            <a:off x="0" y="4572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1" lang="zh-TW" altLang="zh-TW" sz="1800" b="0" i="0" u="none" strike="noStrike" cap="none" normalizeH="0" baseline="0" smtClean="0">
              <a:ln>
                <a:noFill/>
              </a:ln>
              <a:solidFill>
                <a:schemeClr val="tx1"/>
              </a:solidFill>
              <a:effectLst/>
              <a:latin typeface="Arial" charset="0"/>
              <a:ea typeface="新細明體" charset="-120"/>
              <a:cs typeface="新細明體" charset="-12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492896"/>
            <a:ext cx="2596786" cy="3374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21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out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out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700808"/>
            <a:ext cx="8363272" cy="4968552"/>
          </a:xfrm>
        </p:spPr>
        <p:txBody>
          <a:bodyPr>
            <a:normAutofit fontScale="92500"/>
          </a:bodyPr>
          <a:lstStyle/>
          <a:p>
            <a:pPr marL="0" indent="0">
              <a:buNone/>
            </a:pPr>
            <a:r>
              <a:rPr lang="zh-TW" altLang="zh-TW" dirty="0"/>
              <a:t>《耶穌在哈佛的</a:t>
            </a:r>
            <a:r>
              <a:rPr lang="en-US" altLang="zh-TW" dirty="0"/>
              <a:t>26</a:t>
            </a:r>
            <a:r>
              <a:rPr lang="zh-TW" altLang="zh-TW" dirty="0"/>
              <a:t>堂課：面對道德難題如何思辨、如何選擇》</a:t>
            </a:r>
            <a:r>
              <a:rPr lang="zh-TW" altLang="zh-TW" dirty="0" smtClean="0"/>
              <a:t>「</a:t>
            </a:r>
            <a:r>
              <a:rPr lang="zh-TW" altLang="zh-TW" dirty="0"/>
              <a:t>有些事的抉擇並不容易，再加上時間因素，使得抉擇更為困難。有些人拖延抉擇甚至不想作抉擇，其實這也是一種抉擇，就是決定自己不作抉擇讓事情由他人或環境決定</a:t>
            </a:r>
            <a:r>
              <a:rPr lang="zh-TW" altLang="zh-TW" dirty="0" smtClean="0"/>
              <a:t>。</a:t>
            </a:r>
            <a:endParaRPr lang="en-US" altLang="zh-TW" dirty="0" smtClean="0"/>
          </a:p>
          <a:p>
            <a:pPr marL="0" indent="0">
              <a:buNone/>
            </a:pPr>
            <a:r>
              <a:rPr lang="zh-TW" altLang="zh-TW" dirty="0" smtClean="0"/>
              <a:t>倫理</a:t>
            </a:r>
            <a:r>
              <a:rPr lang="zh-TW" altLang="zh-TW" dirty="0"/>
              <a:t>道德抉擇就是前述不易抉擇之事項中的一項，它一直是世人生活中的一個難題，古代如此現今也如此，西方這樣，東方也這樣。</a:t>
            </a:r>
            <a:r>
              <a:rPr lang="en-US" altLang="zh-TW" dirty="0"/>
              <a:t>…</a:t>
            </a:r>
            <a:r>
              <a:rPr lang="zh-TW" altLang="zh-TW" dirty="0"/>
              <a:t>倫理道德抉擇之所以會成為人的難題。追根究柢來說，它是「我要作怎樣的人 </a:t>
            </a:r>
            <a:r>
              <a:rPr lang="zh-TW" altLang="zh-TW" dirty="0" smtClean="0"/>
              <a:t>」</a:t>
            </a:r>
            <a:r>
              <a:rPr lang="en-US" altLang="zh-TW" dirty="0" smtClean="0"/>
              <a:t>(</a:t>
            </a:r>
            <a:r>
              <a:rPr lang="zh-TW" altLang="en-US" dirty="0" smtClean="0"/>
              <a:t>陳南州</a:t>
            </a:r>
            <a:r>
              <a:rPr lang="en-US" altLang="zh-TW" dirty="0" smtClean="0"/>
              <a:t>)</a:t>
            </a:r>
            <a:endParaRPr lang="zh-TW" altLang="en-US" dirty="0"/>
          </a:p>
        </p:txBody>
      </p:sp>
      <p:sp>
        <p:nvSpPr>
          <p:cNvPr id="3" name="標題 2"/>
          <p:cNvSpPr>
            <a:spLocks noGrp="1"/>
          </p:cNvSpPr>
          <p:nvPr>
            <p:ph type="title"/>
          </p:nvPr>
        </p:nvSpPr>
        <p:spPr/>
        <p:txBody>
          <a:bodyPr>
            <a:normAutofit/>
          </a:bodyPr>
          <a:lstStyle/>
          <a:p>
            <a:pPr algn="ctr"/>
            <a:r>
              <a:rPr lang="zh-TW" altLang="en-US" sz="6600" dirty="0"/>
              <a:t>倫理兩難的選擇</a:t>
            </a:r>
          </a:p>
        </p:txBody>
      </p:sp>
    </p:spTree>
    <p:extLst>
      <p:ext uri="{BB962C8B-B14F-4D97-AF65-F5344CB8AC3E}">
        <p14:creationId xmlns:p14="http://schemas.microsoft.com/office/powerpoint/2010/main" val="205431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99616"/>
            <a:ext cx="8363272" cy="5529784"/>
          </a:xfrm>
        </p:spPr>
        <p:txBody>
          <a:bodyPr>
            <a:normAutofit/>
          </a:bodyPr>
          <a:lstStyle/>
          <a:p>
            <a:pPr marL="0" indent="0">
              <a:buNone/>
            </a:pPr>
            <a:r>
              <a:rPr lang="zh-TW" altLang="zh-TW" sz="3600" dirty="0"/>
              <a:t>（一）遠在基督徒歷史給他冠上各式各樣名號前，</a:t>
            </a:r>
            <a:r>
              <a:rPr lang="en-US" altLang="zh-TW" sz="3600" dirty="0"/>
              <a:t>…</a:t>
            </a:r>
            <a:r>
              <a:rPr lang="zh-TW" altLang="zh-TW" sz="3600" dirty="0"/>
              <a:t>耶穌就是拉比，他教導恪守摩西五經，儘管當時他的所作所為史無前例，而且還相當有原創性。他從未以簡單答案敷衍困難的問題，卻以經得起時間考驗的拉比風格，提出另一個問題，或是敘述他令人難以忘懷的故事。他不准人們逃避自己做決定的責任，反而要人們深思，繼而培養，拓展道德見解。</a:t>
            </a:r>
          </a:p>
          <a:p>
            <a:endParaRPr lang="zh-TW" altLang="en-US" dirty="0"/>
          </a:p>
        </p:txBody>
      </p:sp>
      <p:sp>
        <p:nvSpPr>
          <p:cNvPr id="3" name="標題 2"/>
          <p:cNvSpPr>
            <a:spLocks noGrp="1"/>
          </p:cNvSpPr>
          <p:nvPr>
            <p:ph type="title"/>
          </p:nvPr>
        </p:nvSpPr>
        <p:spPr/>
        <p:txBody>
          <a:bodyPr>
            <a:normAutofit fontScale="90000"/>
          </a:bodyPr>
          <a:lstStyle/>
          <a:p>
            <a:r>
              <a:rPr lang="zh-TW" altLang="zh-TW" dirty="0">
                <a:effectLst/>
              </a:rPr>
              <a:t>　</a:t>
            </a:r>
            <a:r>
              <a:rPr lang="zh-TW" altLang="zh-TW" dirty="0">
                <a:solidFill>
                  <a:schemeClr val="tx1">
                    <a:lumMod val="95000"/>
                    <a:lumOff val="5000"/>
                  </a:schemeClr>
                </a:solidFill>
                <a:effectLst/>
              </a:rPr>
              <a:t>美國神學家考克斯（</a:t>
            </a:r>
            <a:r>
              <a:rPr lang="en-US" altLang="zh-TW" dirty="0">
                <a:solidFill>
                  <a:schemeClr val="tx1">
                    <a:lumMod val="95000"/>
                    <a:lumOff val="5000"/>
                  </a:schemeClr>
                </a:solidFill>
                <a:effectLst/>
              </a:rPr>
              <a:t>Harvey Cox</a:t>
            </a:r>
            <a:r>
              <a:rPr lang="zh-TW" altLang="zh-TW" dirty="0">
                <a:solidFill>
                  <a:schemeClr val="tx1">
                    <a:lumMod val="95000"/>
                    <a:lumOff val="5000"/>
                  </a:schemeClr>
                </a:solidFill>
                <a:effectLst/>
              </a:rPr>
              <a:t>）</a:t>
            </a:r>
            <a:endParaRPr lang="zh-TW" altLang="en-US" dirty="0">
              <a:solidFill>
                <a:schemeClr val="tx1">
                  <a:lumMod val="95000"/>
                  <a:lumOff val="5000"/>
                </a:schemeClr>
              </a:solidFill>
            </a:endParaRPr>
          </a:p>
        </p:txBody>
      </p:sp>
    </p:spTree>
    <p:extLst>
      <p:ext uri="{BB962C8B-B14F-4D97-AF65-F5344CB8AC3E}">
        <p14:creationId xmlns:p14="http://schemas.microsoft.com/office/powerpoint/2010/main" val="72322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476672"/>
            <a:ext cx="8075240" cy="5889824"/>
          </a:xfrm>
        </p:spPr>
        <p:txBody>
          <a:bodyPr>
            <a:normAutofit/>
          </a:bodyPr>
          <a:lstStyle/>
          <a:p>
            <a:pPr marL="0" indent="0">
              <a:buNone/>
            </a:pPr>
            <a:r>
              <a:rPr lang="zh-TW" altLang="zh-TW" dirty="0"/>
              <a:t>（二）就是耶穌在對應各種新的需求－傳遞族人的道德傳統時，他仰賴的多是故事、範例，而非戒律、原則。他明白，幾乎所有道德省思都缺乏都缺乏想像力</a:t>
            </a:r>
            <a:r>
              <a:rPr lang="zh-TW" altLang="zh-TW" dirty="0" smtClean="0"/>
              <a:t>。</a:t>
            </a:r>
            <a:endParaRPr lang="en-US" altLang="zh-TW" dirty="0" smtClean="0"/>
          </a:p>
          <a:p>
            <a:pPr marL="0" indent="0">
              <a:buNone/>
            </a:pPr>
            <a:r>
              <a:rPr lang="zh-TW" altLang="zh-TW" dirty="0" smtClean="0"/>
              <a:t>當然</a:t>
            </a:r>
            <a:r>
              <a:rPr lang="zh-TW" altLang="zh-TW" dirty="0"/>
              <a:t>，我們需要理性生活才能符合道德規範，但是我們更需要直覺能力，來判斷事情重要與否，想像其他可能性，看穿眼前似乎是絕境的局面－我們不只必須欣賞人們對事情的看法，還要尊重別人的感受</a:t>
            </a:r>
            <a:r>
              <a:rPr lang="zh-TW" altLang="zh-TW" dirty="0" smtClean="0"/>
              <a:t>。</a:t>
            </a:r>
            <a:endParaRPr lang="en-US" altLang="zh-TW" dirty="0" smtClean="0"/>
          </a:p>
          <a:p>
            <a:pPr marL="0" indent="0">
              <a:buNone/>
            </a:pPr>
            <a:r>
              <a:rPr lang="zh-TW" altLang="zh-TW" dirty="0" smtClean="0"/>
              <a:t>要</a:t>
            </a:r>
            <a:r>
              <a:rPr lang="zh-TW" altLang="zh-TW" dirty="0"/>
              <a:t>達到這個境界，最有效的對策依然是精彩故事所能喚醒的想像力</a:t>
            </a:r>
            <a:endParaRPr lang="zh-TW" altLang="en-US" dirty="0"/>
          </a:p>
        </p:txBody>
      </p:sp>
    </p:spTree>
    <p:extLst>
      <p:ext uri="{BB962C8B-B14F-4D97-AF65-F5344CB8AC3E}">
        <p14:creationId xmlns:p14="http://schemas.microsoft.com/office/powerpoint/2010/main" val="380024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404664"/>
            <a:ext cx="8712968" cy="4626547"/>
          </a:xfrm>
        </p:spPr>
        <p:txBody>
          <a:bodyPr>
            <a:noAutofit/>
          </a:bodyPr>
          <a:lstStyle/>
          <a:p>
            <a:pPr marL="0" indent="0">
              <a:buNone/>
            </a:pPr>
            <a:r>
              <a:rPr lang="zh-TW" altLang="zh-TW" sz="3600" dirty="0"/>
              <a:t>耶穌的確提供道德判斷的絕佳範例，卻不是以多數人期待的方式呈現。他迫使人們用故事及現在所謂的「個案研究」，自己思索答案。他跟往後幾十世代的拉比一樣，並不提供人人隨時都能適用的答案：耶穌也對通用的道德理論興趣缺缺</a:t>
            </a:r>
            <a:r>
              <a:rPr lang="zh-TW" altLang="zh-TW" sz="3600" dirty="0" smtClean="0"/>
              <a:t>。</a:t>
            </a:r>
            <a:endParaRPr lang="en-US" altLang="zh-TW" sz="3600" dirty="0" smtClean="0"/>
          </a:p>
          <a:p>
            <a:pPr marL="0" indent="0">
              <a:buNone/>
            </a:pPr>
            <a:r>
              <a:rPr lang="zh-TW" altLang="zh-TW" sz="3600" dirty="0" smtClean="0"/>
              <a:t>他</a:t>
            </a:r>
            <a:r>
              <a:rPr lang="zh-TW" altLang="zh-TW" sz="3600" dirty="0"/>
              <a:t>分別處理每個個案，在這方面很像編撰猶太教法典的教士－他們也對理論性的問題不感興趣，爭論結果往往不是得到單一結論，而是兩個甚至更多拉比式的意見</a:t>
            </a:r>
            <a:endParaRPr lang="zh-TW" altLang="en-US" sz="3600" dirty="0"/>
          </a:p>
        </p:txBody>
      </p:sp>
    </p:spTree>
    <p:extLst>
      <p:ext uri="{BB962C8B-B14F-4D97-AF65-F5344CB8AC3E}">
        <p14:creationId xmlns:p14="http://schemas.microsoft.com/office/powerpoint/2010/main" val="173097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1628800"/>
            <a:ext cx="8352928" cy="5400600"/>
          </a:xfrm>
        </p:spPr>
        <p:txBody>
          <a:bodyPr>
            <a:normAutofit lnSpcReduction="10000"/>
          </a:bodyPr>
          <a:lstStyle/>
          <a:p>
            <a:pPr marL="0" indent="0">
              <a:buNone/>
            </a:pPr>
            <a:r>
              <a:rPr lang="zh-TW" altLang="zh-TW" dirty="0" smtClean="0"/>
              <a:t>於</a:t>
            </a:r>
            <a:r>
              <a:rPr lang="zh-TW" altLang="zh-TW" dirty="0"/>
              <a:t>《和平的國度</a:t>
            </a:r>
            <a:r>
              <a:rPr lang="en-US" altLang="zh-TW" dirty="0"/>
              <a:t>--</a:t>
            </a:r>
            <a:r>
              <a:rPr lang="zh-TW" altLang="zh-TW" dirty="0"/>
              <a:t>基督教倫理學獻議》也提出與考克斯類似觀點，他說當今教會基督宗教面為道德的價值判斷，不應該與公共立場形成對立，而應是分享其價值理念。教會不需要建立社會倫理，因為本身就是倫理，面對所有現代的道德議題的討論，不是由教義性的應用與定奪，而是從崇拜上帝中來體驗上帝的啟示</a:t>
            </a:r>
            <a:r>
              <a:rPr lang="zh-TW" altLang="zh-TW" dirty="0" smtClean="0"/>
              <a:t>。</a:t>
            </a:r>
            <a:endParaRPr lang="en-US" altLang="zh-TW" dirty="0" smtClean="0"/>
          </a:p>
          <a:p>
            <a:pPr marL="0" indent="0">
              <a:buNone/>
            </a:pPr>
            <a:r>
              <a:rPr lang="zh-TW" altLang="zh-TW" dirty="0" smtClean="0"/>
              <a:t>教會</a:t>
            </a:r>
            <a:r>
              <a:rPr lang="zh-TW" altLang="zh-TW" dirty="0"/>
              <a:t>不是建立在「德行」的生活彰顯上帝的倫理，而是由基督教故事所塑造出的德行。換言之，神學即是倫理本身。倫理判斷與抉擇反映出神學的詮釋</a:t>
            </a:r>
            <a:endParaRPr lang="zh-TW" altLang="en-US" dirty="0"/>
          </a:p>
        </p:txBody>
      </p:sp>
      <p:sp>
        <p:nvSpPr>
          <p:cNvPr id="3" name="標題 2"/>
          <p:cNvSpPr>
            <a:spLocks noGrp="1"/>
          </p:cNvSpPr>
          <p:nvPr>
            <p:ph type="title"/>
          </p:nvPr>
        </p:nvSpPr>
        <p:spPr/>
        <p:txBody>
          <a:bodyPr>
            <a:normAutofit fontScale="90000"/>
          </a:bodyPr>
          <a:lstStyle/>
          <a:p>
            <a:pPr algn="ctr"/>
            <a:r>
              <a:rPr lang="zh-TW" altLang="zh-TW" dirty="0"/>
              <a:t>美國神學家侯活</a:t>
            </a:r>
            <a:r>
              <a:rPr lang="zh-TW" altLang="zh-TW" dirty="0" smtClean="0"/>
              <a:t>士</a:t>
            </a:r>
            <a:r>
              <a:rPr lang="en-US" altLang="zh-TW" dirty="0" smtClean="0"/>
              <a:t/>
            </a:r>
            <a:br>
              <a:rPr lang="en-US" altLang="zh-TW" dirty="0" smtClean="0"/>
            </a:br>
            <a:r>
              <a:rPr lang="zh-TW" altLang="zh-TW" dirty="0" smtClean="0"/>
              <a:t>（</a:t>
            </a:r>
            <a:r>
              <a:rPr lang="en-US" altLang="zh-TW" dirty="0"/>
              <a:t>Stanley </a:t>
            </a:r>
            <a:r>
              <a:rPr lang="en-US" altLang="zh-TW" dirty="0" err="1"/>
              <a:t>Hauerwas</a:t>
            </a:r>
            <a:r>
              <a:rPr lang="zh-TW" altLang="zh-TW" dirty="0"/>
              <a:t>）</a:t>
            </a:r>
            <a:endParaRPr lang="zh-TW" altLang="en-US" dirty="0"/>
          </a:p>
        </p:txBody>
      </p:sp>
    </p:spTree>
    <p:extLst>
      <p:ext uri="{BB962C8B-B14F-4D97-AF65-F5344CB8AC3E}">
        <p14:creationId xmlns:p14="http://schemas.microsoft.com/office/powerpoint/2010/main" val="387044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1628800"/>
            <a:ext cx="8219256" cy="5457776"/>
          </a:xfrm>
        </p:spPr>
        <p:txBody>
          <a:bodyPr/>
          <a:lstStyle/>
          <a:p>
            <a:r>
              <a:rPr lang="zh-TW" altLang="zh-TW" dirty="0"/>
              <a:t>反對墮胎保守派，稱之為「</a:t>
            </a:r>
            <a:r>
              <a:rPr lang="en-US" altLang="zh-TW" dirty="0"/>
              <a:t>pro-life</a:t>
            </a:r>
            <a:r>
              <a:rPr lang="zh-TW" altLang="zh-TW" dirty="0"/>
              <a:t>」（贊同生命），其主張懷孕中任何階段的胎兒，包含受精卵和胚胎，都具有人格的生命（</a:t>
            </a:r>
            <a:r>
              <a:rPr lang="en-US" altLang="zh-TW" dirty="0"/>
              <a:t>personal life</a:t>
            </a:r>
            <a:r>
              <a:rPr lang="zh-TW" altLang="zh-TW" dirty="0"/>
              <a:t>）。因此，摧毀這種生命等於犯了殺人罪</a:t>
            </a:r>
            <a:r>
              <a:rPr lang="zh-TW" altLang="zh-TW" dirty="0" smtClean="0"/>
              <a:t>。</a:t>
            </a:r>
            <a:endParaRPr lang="en-US" altLang="zh-TW" dirty="0" smtClean="0"/>
          </a:p>
          <a:p>
            <a:r>
              <a:rPr lang="zh-TW" altLang="zh-TW" dirty="0" smtClean="0"/>
              <a:t>贊成</a:t>
            </a:r>
            <a:r>
              <a:rPr lang="zh-TW" altLang="zh-TW" dirty="0"/>
              <a:t>由當事者決定的自由派，稱之「</a:t>
            </a:r>
            <a:r>
              <a:rPr lang="en-US" altLang="zh-TW" dirty="0"/>
              <a:t>pro-choice</a:t>
            </a:r>
            <a:r>
              <a:rPr lang="zh-TW" altLang="zh-TW" dirty="0"/>
              <a:t>」（贊同選擇）；其主張胎兒是未具有人格的生命，當事者可根據自己或社會的需要來決定是否墮胎。</a:t>
            </a:r>
          </a:p>
          <a:p>
            <a:endParaRPr lang="zh-TW" altLang="en-US" dirty="0"/>
          </a:p>
        </p:txBody>
      </p:sp>
      <p:sp>
        <p:nvSpPr>
          <p:cNvPr id="3" name="標題 2"/>
          <p:cNvSpPr>
            <a:spLocks noGrp="1"/>
          </p:cNvSpPr>
          <p:nvPr>
            <p:ph type="title"/>
          </p:nvPr>
        </p:nvSpPr>
        <p:spPr/>
        <p:txBody>
          <a:bodyPr/>
          <a:lstStyle/>
          <a:p>
            <a:r>
              <a:rPr lang="zh-TW" altLang="zh-TW" dirty="0">
                <a:solidFill>
                  <a:schemeClr val="tx1">
                    <a:lumMod val="95000"/>
                    <a:lumOff val="5000"/>
                  </a:schemeClr>
                </a:solidFill>
                <a:effectLst/>
              </a:rPr>
              <a:t>「情境倫理」（</a:t>
            </a:r>
            <a:r>
              <a:rPr lang="en-US" altLang="zh-TW" dirty="0">
                <a:solidFill>
                  <a:schemeClr val="tx1">
                    <a:lumMod val="95000"/>
                    <a:lumOff val="5000"/>
                  </a:schemeClr>
                </a:solidFill>
                <a:effectLst/>
              </a:rPr>
              <a:t>Situational Ethic</a:t>
            </a:r>
            <a:r>
              <a:rPr lang="zh-TW" altLang="zh-TW" dirty="0">
                <a:solidFill>
                  <a:schemeClr val="tx1">
                    <a:lumMod val="95000"/>
                    <a:lumOff val="5000"/>
                  </a:schemeClr>
                </a:solidFill>
                <a:effectLst/>
              </a:rPr>
              <a:t>）</a:t>
            </a:r>
            <a:endParaRPr lang="zh-TW" altLang="en-US" dirty="0">
              <a:solidFill>
                <a:schemeClr val="tx1">
                  <a:lumMod val="95000"/>
                  <a:lumOff val="5000"/>
                </a:schemeClr>
              </a:solidFill>
            </a:endParaRPr>
          </a:p>
        </p:txBody>
      </p:sp>
    </p:spTree>
    <p:extLst>
      <p:ext uri="{BB962C8B-B14F-4D97-AF65-F5344CB8AC3E}">
        <p14:creationId xmlns:p14="http://schemas.microsoft.com/office/powerpoint/2010/main" val="315325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260648"/>
            <a:ext cx="8229600" cy="1143000"/>
          </a:xfrm>
        </p:spPr>
        <p:txBody>
          <a:bodyPr>
            <a:normAutofit fontScale="90000"/>
          </a:bodyPr>
          <a:lstStyle/>
          <a:p>
            <a:r>
              <a:rPr lang="zh-TW" altLang="en-US" sz="9600" dirty="0">
                <a:solidFill>
                  <a:srgbClr val="0000FF"/>
                </a:solidFill>
                <a:effectLst>
                  <a:outerShdw blurRad="38100" dist="38100" dir="2700000" algn="tl">
                    <a:srgbClr val="000000">
                      <a:alpha val="43137"/>
                    </a:srgbClr>
                  </a:outerShdw>
                </a:effectLst>
              </a:rPr>
              <a:t>人生</a:t>
            </a:r>
            <a:r>
              <a:rPr lang="zh-TW" altLang="en-US" sz="9600" dirty="0" smtClean="0">
                <a:solidFill>
                  <a:srgbClr val="0000FF"/>
                </a:solidFill>
                <a:effectLst>
                  <a:outerShdw blurRad="38100" dist="38100" dir="2700000" algn="tl">
                    <a:srgbClr val="000000">
                      <a:alpha val="43137"/>
                    </a:srgbClr>
                  </a:outerShdw>
                </a:effectLst>
              </a:rPr>
              <a:t>第三問</a:t>
            </a:r>
            <a:r>
              <a:rPr lang="en-US" altLang="zh-TW" dirty="0"/>
              <a:t/>
            </a:r>
            <a:br>
              <a:rPr lang="en-US" altLang="zh-TW" dirty="0"/>
            </a:br>
            <a:endParaRPr lang="zh-TW" altLang="en-US" dirty="0"/>
          </a:p>
        </p:txBody>
      </p:sp>
      <p:sp>
        <p:nvSpPr>
          <p:cNvPr id="3" name="內容版面配置區 2"/>
          <p:cNvSpPr>
            <a:spLocks noGrp="1"/>
          </p:cNvSpPr>
          <p:nvPr>
            <p:ph idx="1"/>
          </p:nvPr>
        </p:nvSpPr>
        <p:spPr>
          <a:xfrm>
            <a:off x="323528" y="2150043"/>
            <a:ext cx="4536504" cy="4686320"/>
          </a:xfrm>
        </p:spPr>
        <p:txBody>
          <a:bodyPr/>
          <a:lstStyle/>
          <a:p>
            <a:pPr marL="0" indent="0">
              <a:buNone/>
            </a:pPr>
            <a:r>
              <a:rPr lang="zh-TW" altLang="zh-TW" sz="4400" dirty="0" smtClean="0"/>
              <a:t>第三、</a:t>
            </a:r>
            <a:r>
              <a:rPr lang="zh-TW" altLang="zh-TW" sz="4400" dirty="0" smtClean="0">
                <a:solidFill>
                  <a:srgbClr val="C00000"/>
                </a:solidFill>
                <a:effectLst>
                  <a:outerShdw blurRad="38100" dist="38100" dir="2700000" algn="tl">
                    <a:srgbClr val="000000">
                      <a:alpha val="43137"/>
                    </a:srgbClr>
                  </a:outerShdw>
                </a:effectLst>
              </a:rPr>
              <a:t>我要如何才能活出應活出的生命？</a:t>
            </a:r>
            <a:endParaRPr lang="en-US" altLang="zh-TW" sz="4400" dirty="0" smtClean="0">
              <a:solidFill>
                <a:srgbClr val="C00000"/>
              </a:solidFill>
              <a:effectLst>
                <a:outerShdw blurRad="38100" dist="38100" dir="2700000" algn="tl">
                  <a:srgbClr val="000000">
                    <a:alpha val="43137"/>
                  </a:srgbClr>
                </a:outerShdw>
              </a:effectLst>
            </a:endParaRPr>
          </a:p>
          <a:p>
            <a:pPr marL="0" indent="0">
              <a:buNone/>
            </a:pPr>
            <a:r>
              <a:rPr lang="zh-TW" altLang="zh-TW" sz="4400" dirty="0" smtClean="0"/>
              <a:t>－人格統整與靈性發展。</a:t>
            </a:r>
          </a:p>
          <a:p>
            <a:endParaRPr lang="zh-TW" alt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802" b="856"/>
          <a:stretch/>
        </p:blipFill>
        <p:spPr bwMode="auto">
          <a:xfrm>
            <a:off x="4689102" y="2996952"/>
            <a:ext cx="4175671" cy="235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39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1772816"/>
            <a:ext cx="8229600" cy="3777283"/>
          </a:xfrm>
        </p:spPr>
        <p:txBody>
          <a:bodyPr>
            <a:noAutofit/>
          </a:bodyPr>
          <a:lstStyle/>
          <a:p>
            <a:r>
              <a:rPr lang="en-US" altLang="zh-TW" sz="4000" dirty="0" smtClean="0"/>
              <a:t>1</a:t>
            </a:r>
            <a:r>
              <a:rPr lang="en-US" altLang="zh-TW" sz="4000" dirty="0"/>
              <a:t>.</a:t>
            </a:r>
            <a:r>
              <a:rPr lang="zh-TW" altLang="zh-TW" sz="4000" dirty="0"/>
              <a:t>通過靈性修養，了解自覺的喚醒、慈悲與愛的深化，追求至善與幸福的人生觀。</a:t>
            </a:r>
          </a:p>
          <a:p>
            <a:r>
              <a:rPr lang="en-US" altLang="zh-TW" sz="4000" dirty="0"/>
              <a:t>2.</a:t>
            </a:r>
            <a:r>
              <a:rPr lang="zh-TW" altLang="zh-TW" sz="4000" dirty="0"/>
              <a:t>通過不同學科以及宗教了解人格統整和靈性修養的課題。</a:t>
            </a:r>
          </a:p>
          <a:p>
            <a:r>
              <a:rPr lang="en-US" altLang="zh-TW" sz="4000" dirty="0"/>
              <a:t>3.</a:t>
            </a:r>
            <a:r>
              <a:rPr lang="zh-TW" altLang="zh-TW" sz="4000" dirty="0"/>
              <a:t>通過靈性自覺了解生命需要通過靈性修養來加以探索體驗與實踐。</a:t>
            </a:r>
          </a:p>
          <a:p>
            <a:endParaRPr lang="zh-TW" altLang="en-US" sz="4000" dirty="0"/>
          </a:p>
        </p:txBody>
      </p:sp>
      <p:sp>
        <p:nvSpPr>
          <p:cNvPr id="3" name="標題 2"/>
          <p:cNvSpPr>
            <a:spLocks noGrp="1"/>
          </p:cNvSpPr>
          <p:nvPr>
            <p:ph type="title"/>
          </p:nvPr>
        </p:nvSpPr>
        <p:spPr/>
        <p:txBody>
          <a:bodyPr>
            <a:normAutofit/>
          </a:bodyPr>
          <a:lstStyle/>
          <a:p>
            <a:pPr algn="ctr"/>
            <a:r>
              <a:rPr lang="zh-TW" altLang="zh-TW" sz="6600" dirty="0" smtClean="0"/>
              <a:t>靈性修養</a:t>
            </a:r>
            <a:endParaRPr lang="zh-TW" altLang="en-US" sz="6600" dirty="0"/>
          </a:p>
        </p:txBody>
      </p:sp>
    </p:spTree>
    <p:extLst>
      <p:ext uri="{BB962C8B-B14F-4D97-AF65-F5344CB8AC3E}">
        <p14:creationId xmlns:p14="http://schemas.microsoft.com/office/powerpoint/2010/main" val="18588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2132856"/>
            <a:ext cx="8363272" cy="4626547"/>
          </a:xfrm>
        </p:spPr>
        <p:txBody>
          <a:bodyPr>
            <a:noAutofit/>
          </a:bodyPr>
          <a:lstStyle/>
          <a:p>
            <a:pPr marL="0" indent="0">
              <a:buNone/>
            </a:pPr>
            <a:r>
              <a:rPr lang="zh-TW" altLang="zh-TW" sz="5400" dirty="0" smtClean="0"/>
              <a:t>「</a:t>
            </a:r>
            <a:r>
              <a:rPr lang="zh-TW" altLang="zh-TW" sz="5400" dirty="0" smtClean="0">
                <a:solidFill>
                  <a:srgbClr val="0000FF"/>
                </a:solidFill>
              </a:rPr>
              <a:t>人格統整與靈性發展</a:t>
            </a:r>
            <a:r>
              <a:rPr lang="zh-TW" altLang="zh-TW" sz="5400" dirty="0" smtClean="0"/>
              <a:t>」關心的是人生觀與價值觀的內化，以促成</a:t>
            </a:r>
            <a:r>
              <a:rPr lang="zh-TW" altLang="zh-TW" sz="5400" dirty="0" smtClean="0">
                <a:solidFill>
                  <a:srgbClr val="C00000"/>
                </a:solidFill>
              </a:rPr>
              <a:t>知情意</a:t>
            </a:r>
            <a:r>
              <a:rPr lang="zh-TW" altLang="zh-TW" sz="5400" dirty="0" smtClean="0"/>
              <a:t>行的統整、生命境界的提升。</a:t>
            </a:r>
            <a:r>
              <a:rPr lang="en-US" altLang="zh-TW" sz="5400" dirty="0" smtClean="0"/>
              <a:t/>
            </a:r>
            <a:br>
              <a:rPr lang="en-US" altLang="zh-TW" sz="5400" dirty="0" smtClean="0"/>
            </a:br>
            <a:endParaRPr lang="zh-TW" altLang="en-US" sz="5400" dirty="0"/>
          </a:p>
        </p:txBody>
      </p:sp>
      <p:sp>
        <p:nvSpPr>
          <p:cNvPr id="3" name="標題 2"/>
          <p:cNvSpPr>
            <a:spLocks noGrp="1"/>
          </p:cNvSpPr>
          <p:nvPr>
            <p:ph type="title"/>
          </p:nvPr>
        </p:nvSpPr>
        <p:spPr/>
        <p:txBody>
          <a:bodyPr>
            <a:normAutofit/>
          </a:bodyPr>
          <a:lstStyle/>
          <a:p>
            <a:endParaRPr lang="zh-TW" altLang="en-US" dirty="0">
              <a:solidFill>
                <a:srgbClr val="FFFF00"/>
              </a:solidFill>
            </a:endParaRPr>
          </a:p>
        </p:txBody>
      </p:sp>
    </p:spTree>
    <p:extLst>
      <p:ext uri="{BB962C8B-B14F-4D97-AF65-F5344CB8AC3E}">
        <p14:creationId xmlns:p14="http://schemas.microsoft.com/office/powerpoint/2010/main" val="144991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2" y="1988840"/>
            <a:ext cx="3960440" cy="4626547"/>
          </a:xfrm>
        </p:spPr>
        <p:txBody>
          <a:bodyPr>
            <a:normAutofit/>
          </a:bodyPr>
          <a:lstStyle/>
          <a:p>
            <a:pPr marL="0" indent="0">
              <a:buNone/>
            </a:pPr>
            <a:r>
              <a:rPr lang="zh-TW" altLang="zh-TW" sz="4400" dirty="0"/>
              <a:t>約翰．米勒（</a:t>
            </a:r>
            <a:r>
              <a:rPr lang="en-US" altLang="zh-TW" sz="4400" dirty="0"/>
              <a:t>John P. Miller</a:t>
            </a:r>
            <a:r>
              <a:rPr lang="zh-TW" altLang="zh-TW" sz="4400" dirty="0"/>
              <a:t>）提到靈性的運用，早已運用在政治、商業領域</a:t>
            </a:r>
            <a:r>
              <a:rPr lang="zh-TW" altLang="zh-TW" sz="4400" dirty="0" smtClean="0"/>
              <a:t>。</a:t>
            </a:r>
            <a:endParaRPr lang="en-US" altLang="zh-TW" sz="4400" dirty="0" smtClean="0"/>
          </a:p>
          <a:p>
            <a:endParaRPr lang="en-US" altLang="zh-TW" sz="4400" dirty="0" smtClean="0"/>
          </a:p>
          <a:p>
            <a:endParaRPr lang="zh-TW" altLang="en-US" dirty="0"/>
          </a:p>
        </p:txBody>
      </p:sp>
      <p:sp>
        <p:nvSpPr>
          <p:cNvPr id="3" name="標題 2"/>
          <p:cNvSpPr>
            <a:spLocks noGrp="1"/>
          </p:cNvSpPr>
          <p:nvPr>
            <p:ph type="title"/>
          </p:nvPr>
        </p:nvSpPr>
        <p:spPr/>
        <p:txBody>
          <a:bodyPr>
            <a:noAutofit/>
          </a:bodyPr>
          <a:lstStyle/>
          <a:p>
            <a:pPr algn="ctr"/>
            <a:r>
              <a:rPr lang="zh-TW" altLang="en-US" sz="7200" dirty="0" smtClean="0">
                <a:solidFill>
                  <a:srgbClr val="FFFF00"/>
                </a:solidFill>
              </a:rPr>
              <a:t>靈性層面運用廣泛</a:t>
            </a:r>
            <a:endParaRPr lang="zh-TW" altLang="en-US" sz="7200"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579016"/>
            <a:ext cx="2113845" cy="2921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4543814"/>
            <a:ext cx="383857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62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1700808"/>
            <a:ext cx="8229600" cy="4626547"/>
          </a:xfrm>
        </p:spPr>
        <p:txBody>
          <a:bodyPr>
            <a:noAutofit/>
          </a:bodyPr>
          <a:lstStyle/>
          <a:p>
            <a:r>
              <a:rPr lang="zh-TW" altLang="en-US" sz="3600" dirty="0" smtClean="0">
                <a:solidFill>
                  <a:srgbClr val="9900FF"/>
                </a:solidFill>
              </a:rPr>
              <a:t>知：「理解」－對自己之整體、對外物的理解、對自我與外物的三種關係。</a:t>
            </a:r>
            <a:endParaRPr lang="en-US" altLang="zh-TW" sz="3600" dirty="0" smtClean="0">
              <a:solidFill>
                <a:srgbClr val="9900FF"/>
              </a:solidFill>
            </a:endParaRPr>
          </a:p>
          <a:p>
            <a:endParaRPr lang="en-US" altLang="zh-TW" sz="3600" dirty="0" smtClean="0"/>
          </a:p>
          <a:p>
            <a:r>
              <a:rPr lang="zh-TW" altLang="en-US" sz="3600" dirty="0" smtClean="0">
                <a:solidFill>
                  <a:srgbClr val="0000FF"/>
                </a:solidFill>
              </a:rPr>
              <a:t>情：「協調」－對自我情緒之中與和，審美感受與博愛情操。</a:t>
            </a:r>
            <a:endParaRPr lang="en-US" altLang="zh-TW" sz="3600" dirty="0" smtClean="0">
              <a:solidFill>
                <a:srgbClr val="0000FF"/>
              </a:solidFill>
            </a:endParaRPr>
          </a:p>
          <a:p>
            <a:endParaRPr lang="en-US" altLang="zh-TW" sz="3600" dirty="0" smtClean="0"/>
          </a:p>
          <a:p>
            <a:r>
              <a:rPr lang="zh-TW" altLang="en-US" sz="3600" dirty="0" smtClean="0">
                <a:solidFill>
                  <a:srgbClr val="C00000"/>
                </a:solidFill>
              </a:rPr>
              <a:t>意：「抉擇」－創新的契機</a:t>
            </a:r>
            <a:endParaRPr lang="en-US" altLang="zh-TW" sz="3600" dirty="0" smtClean="0">
              <a:solidFill>
                <a:srgbClr val="C00000"/>
              </a:solidFill>
            </a:endParaRPr>
          </a:p>
        </p:txBody>
      </p:sp>
      <p:sp>
        <p:nvSpPr>
          <p:cNvPr id="3" name="標題 2"/>
          <p:cNvSpPr>
            <a:spLocks noGrp="1"/>
          </p:cNvSpPr>
          <p:nvPr>
            <p:ph type="title"/>
          </p:nvPr>
        </p:nvSpPr>
        <p:spPr/>
        <p:txBody>
          <a:bodyPr>
            <a:noAutofit/>
          </a:bodyPr>
          <a:lstStyle/>
          <a:p>
            <a:pPr algn="ctr"/>
            <a:r>
              <a:rPr lang="zh-TW" altLang="zh-TW" sz="8000" dirty="0">
                <a:solidFill>
                  <a:srgbClr val="FFFF00"/>
                </a:solidFill>
              </a:rPr>
              <a:t>知、情、</a:t>
            </a:r>
            <a:r>
              <a:rPr lang="zh-TW" altLang="zh-TW" sz="8000" dirty="0" smtClean="0">
                <a:solidFill>
                  <a:srgbClr val="FFFF00"/>
                </a:solidFill>
              </a:rPr>
              <a:t>意</a:t>
            </a:r>
            <a:endParaRPr lang="zh-TW" altLang="en-US" sz="8000" dirty="0">
              <a:solidFill>
                <a:srgbClr val="FFFF00"/>
              </a:solidFill>
            </a:endParaRPr>
          </a:p>
        </p:txBody>
      </p:sp>
    </p:spTree>
    <p:extLst>
      <p:ext uri="{BB962C8B-B14F-4D97-AF65-F5344CB8AC3E}">
        <p14:creationId xmlns:p14="http://schemas.microsoft.com/office/powerpoint/2010/main" val="31480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99617"/>
            <a:ext cx="6419056" cy="1209304"/>
          </a:xfrm>
        </p:spPr>
        <p:txBody>
          <a:bodyPr/>
          <a:lstStyle/>
          <a:p>
            <a:r>
              <a:rPr lang="zh-TW" altLang="zh-TW" dirty="0"/>
              <a:t>轉變觸及人類經驗的七個部分</a:t>
            </a:r>
            <a:r>
              <a:rPr lang="zh-TW" altLang="zh-TW" dirty="0" smtClean="0"/>
              <a:t>」</a:t>
            </a:r>
            <a:endParaRPr lang="en-US" altLang="zh-TW" dirty="0" smtClean="0"/>
          </a:p>
          <a:p>
            <a:r>
              <a:rPr lang="zh-TW" altLang="zh-TW" dirty="0"/>
              <a:t>霍華德（</a:t>
            </a:r>
            <a:r>
              <a:rPr lang="en-US" altLang="zh-TW" dirty="0"/>
              <a:t>Evan B. Howard</a:t>
            </a:r>
            <a:r>
              <a:rPr lang="zh-TW" altLang="zh-TW" dirty="0"/>
              <a:t>）</a:t>
            </a:r>
            <a:endParaRPr lang="zh-TW" altLang="en-US" dirty="0"/>
          </a:p>
        </p:txBody>
      </p:sp>
      <p:sp>
        <p:nvSpPr>
          <p:cNvPr id="3" name="標題 2"/>
          <p:cNvSpPr>
            <a:spLocks noGrp="1"/>
          </p:cNvSpPr>
          <p:nvPr>
            <p:ph type="title"/>
          </p:nvPr>
        </p:nvSpPr>
        <p:spPr/>
        <p:txBody>
          <a:bodyPr>
            <a:noAutofit/>
          </a:bodyPr>
          <a:lstStyle/>
          <a:p>
            <a:pPr algn="ctr"/>
            <a:r>
              <a:rPr lang="zh-TW" altLang="zh-TW" sz="7200" dirty="0">
                <a:solidFill>
                  <a:srgbClr val="0000FF"/>
                </a:solidFill>
                <a:effectLst/>
              </a:rPr>
              <a:t>靈性修養</a:t>
            </a:r>
            <a:endParaRPr lang="zh-TW" altLang="en-US" sz="7200" dirty="0">
              <a:solidFill>
                <a:srgbClr val="0000FF"/>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852936"/>
            <a:ext cx="7416824" cy="410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41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0" y="1750460"/>
            <a:ext cx="9601928" cy="5121438"/>
          </a:xfrm>
        </p:spPr>
        <p:txBody>
          <a:bodyPr>
            <a:normAutofit/>
          </a:bodyPr>
          <a:lstStyle/>
          <a:p>
            <a:pPr marL="0" indent="0">
              <a:buNone/>
            </a:pPr>
            <a:r>
              <a:rPr lang="zh-TW" altLang="zh-TW" dirty="0"/>
              <a:t>（一）帶來身心靈統合的能力，讓人生具有方向。</a:t>
            </a:r>
          </a:p>
          <a:p>
            <a:pPr marL="0" indent="0">
              <a:buNone/>
            </a:pPr>
            <a:r>
              <a:rPr lang="zh-TW" altLang="zh-TW" dirty="0"/>
              <a:t>（二）帶來喜悅感的正向能力。</a:t>
            </a:r>
          </a:p>
          <a:p>
            <a:pPr marL="0" indent="0">
              <a:buNone/>
            </a:pPr>
            <a:r>
              <a:rPr lang="zh-TW" altLang="zh-TW" dirty="0"/>
              <a:t>（三）是生命的充分條件，使人感受到有價值。</a:t>
            </a:r>
          </a:p>
          <a:p>
            <a:pPr marL="0" indent="0">
              <a:buNone/>
            </a:pPr>
            <a:r>
              <a:rPr lang="zh-TW" altLang="zh-TW" dirty="0"/>
              <a:t>（四）能成為真正具有良心的自我。</a:t>
            </a:r>
          </a:p>
          <a:p>
            <a:pPr marL="0" indent="0">
              <a:buNone/>
            </a:pPr>
            <a:r>
              <a:rPr lang="zh-TW" altLang="zh-TW" dirty="0"/>
              <a:t>（五）是生命的核心，能帶來生命的改變更新。</a:t>
            </a:r>
          </a:p>
          <a:p>
            <a:pPr marL="0" indent="0">
              <a:buNone/>
            </a:pPr>
            <a:r>
              <a:rPr lang="zh-TW" altLang="zh-TW" dirty="0"/>
              <a:t>（六）無彼此國界，超越生死。</a:t>
            </a:r>
          </a:p>
          <a:p>
            <a:pPr marL="0" indent="0">
              <a:buNone/>
            </a:pPr>
            <a:r>
              <a:rPr lang="zh-TW" altLang="zh-TW" dirty="0"/>
              <a:t>（七）帶來自我認同的能力</a:t>
            </a:r>
            <a:r>
              <a:rPr lang="zh-TW" altLang="zh-TW" dirty="0" smtClean="0"/>
              <a:t>。</a:t>
            </a:r>
            <a:endParaRPr lang="zh-TW" altLang="zh-TW" dirty="0"/>
          </a:p>
        </p:txBody>
      </p:sp>
      <p:sp>
        <p:nvSpPr>
          <p:cNvPr id="3" name="標題 2"/>
          <p:cNvSpPr>
            <a:spLocks noGrp="1"/>
          </p:cNvSpPr>
          <p:nvPr>
            <p:ph type="title"/>
          </p:nvPr>
        </p:nvSpPr>
        <p:spPr>
          <a:xfrm>
            <a:off x="179512" y="152400"/>
            <a:ext cx="8507288" cy="1143000"/>
          </a:xfrm>
        </p:spPr>
        <p:txBody>
          <a:bodyPr>
            <a:noAutofit/>
          </a:bodyPr>
          <a:lstStyle/>
          <a:p>
            <a:pPr algn="ctr"/>
            <a:r>
              <a:rPr lang="zh-TW" altLang="en-US" sz="7200" dirty="0" smtClean="0">
                <a:gradFill>
                  <a:gsLst>
                    <a:gs pos="0">
                      <a:srgbClr val="CCCCFF"/>
                    </a:gs>
                    <a:gs pos="17999">
                      <a:srgbClr val="99CCFF"/>
                    </a:gs>
                    <a:gs pos="36000">
                      <a:srgbClr val="9966FF"/>
                    </a:gs>
                    <a:gs pos="61000">
                      <a:srgbClr val="CC99FF"/>
                    </a:gs>
                    <a:gs pos="82001">
                      <a:srgbClr val="99CCFF"/>
                    </a:gs>
                    <a:gs pos="100000">
                      <a:srgbClr val="CCCCFF"/>
                    </a:gs>
                  </a:gsLst>
                  <a:lin ang="5400000" scaled="0"/>
                </a:gradFill>
                <a:latin typeface="華康唐風隸" panose="03000909000000000000" pitchFamily="65" charset="-120"/>
                <a:ea typeface="華康唐風隸" panose="03000909000000000000" pitchFamily="65" charset="-120"/>
              </a:rPr>
              <a:t>靈性修養的能力</a:t>
            </a:r>
            <a:endParaRPr lang="zh-TW" altLang="en-US" sz="7200" dirty="0">
              <a:gradFill>
                <a:gsLst>
                  <a:gs pos="0">
                    <a:srgbClr val="CCCCFF"/>
                  </a:gs>
                  <a:gs pos="17999">
                    <a:srgbClr val="99CCFF"/>
                  </a:gs>
                  <a:gs pos="36000">
                    <a:srgbClr val="9966FF"/>
                  </a:gs>
                  <a:gs pos="61000">
                    <a:srgbClr val="CC99FF"/>
                  </a:gs>
                  <a:gs pos="82001">
                    <a:srgbClr val="99CCFF"/>
                  </a:gs>
                  <a:gs pos="100000">
                    <a:srgbClr val="CCCCFF"/>
                  </a:gs>
                </a:gsLst>
                <a:lin ang="5400000" scaled="0"/>
              </a:gradFill>
              <a:latin typeface="華康唐風隸" panose="03000909000000000000" pitchFamily="65" charset="-120"/>
              <a:ea typeface="華康唐風隸" panose="03000909000000000000" pitchFamily="65" charset="-120"/>
            </a:endParaRPr>
          </a:p>
        </p:txBody>
      </p:sp>
    </p:spTree>
    <p:extLst>
      <p:ext uri="{BB962C8B-B14F-4D97-AF65-F5344CB8AC3E}">
        <p14:creationId xmlns:p14="http://schemas.microsoft.com/office/powerpoint/2010/main" val="149641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99616"/>
            <a:ext cx="8363272" cy="5241752"/>
          </a:xfrm>
        </p:spPr>
        <p:txBody>
          <a:bodyPr>
            <a:normAutofit/>
          </a:bodyPr>
          <a:lstStyle/>
          <a:p>
            <a:pPr marL="0" indent="0">
              <a:buNone/>
            </a:pPr>
            <a:r>
              <a:rPr lang="zh-TW" altLang="en-US" dirty="0" smtClean="0"/>
              <a:t>郭台銘於美國投資事業中，表示群創公司</a:t>
            </a:r>
            <a:r>
              <a:rPr lang="zh-TW" altLang="zh-TW" dirty="0"/>
              <a:t>「群才創新、三向未來」招募面談</a:t>
            </a:r>
            <a:r>
              <a:rPr lang="zh-TW" altLang="zh-TW" dirty="0" smtClean="0"/>
              <a:t>會</a:t>
            </a:r>
            <a:r>
              <a:rPr lang="zh-TW" altLang="en-US" dirty="0" smtClean="0"/>
              <a:t>，表示要尋找「</a:t>
            </a:r>
            <a:r>
              <a:rPr lang="zh-TW" altLang="zh-TW" dirty="0" smtClean="0"/>
              <a:t>三</a:t>
            </a:r>
            <a:r>
              <a:rPr lang="zh-TW" altLang="zh-TW" dirty="0"/>
              <a:t>向（向上、向外及向前）」</a:t>
            </a:r>
            <a:r>
              <a:rPr lang="zh-TW" altLang="zh-TW" dirty="0" smtClean="0"/>
              <a:t>人才</a:t>
            </a:r>
            <a:r>
              <a:rPr lang="zh-TW" altLang="en-US" dirty="0" smtClean="0"/>
              <a:t>。</a:t>
            </a:r>
            <a:endParaRPr lang="en-US" altLang="zh-TW" dirty="0" smtClean="0"/>
          </a:p>
          <a:p>
            <a:pPr marL="0" indent="0">
              <a:buNone/>
            </a:pPr>
            <a:r>
              <a:rPr lang="zh-TW" altLang="en-US" dirty="0" smtClean="0"/>
              <a:t>基督徒的生命教育應該是</a:t>
            </a:r>
            <a:r>
              <a:rPr lang="zh-TW" altLang="en-US" dirty="0"/>
              <a:t>：</a:t>
            </a:r>
            <a:endParaRPr lang="en-US" altLang="zh-TW" dirty="0"/>
          </a:p>
          <a:p>
            <a:pPr marL="0" indent="0">
              <a:buNone/>
            </a:pPr>
            <a:r>
              <a:rPr lang="en-US" altLang="zh-TW" dirty="0" smtClean="0"/>
              <a:t>1.</a:t>
            </a:r>
            <a:r>
              <a:rPr lang="zh-TW" altLang="en-US" dirty="0" smtClean="0"/>
              <a:t>向上</a:t>
            </a:r>
            <a:endParaRPr lang="en-US" altLang="zh-TW" dirty="0" smtClean="0"/>
          </a:p>
          <a:p>
            <a:pPr marL="0" indent="0">
              <a:buNone/>
            </a:pPr>
            <a:r>
              <a:rPr lang="en-US" altLang="zh-TW" dirty="0" smtClean="0"/>
              <a:t>2.</a:t>
            </a:r>
            <a:r>
              <a:rPr lang="zh-TW" altLang="en-US" dirty="0" smtClean="0"/>
              <a:t>向下</a:t>
            </a:r>
            <a:endParaRPr lang="en-US" altLang="zh-TW" dirty="0" smtClean="0"/>
          </a:p>
          <a:p>
            <a:pPr marL="0" indent="0">
              <a:buNone/>
            </a:pPr>
            <a:r>
              <a:rPr lang="en-US" altLang="zh-TW" dirty="0" smtClean="0"/>
              <a:t>3.</a:t>
            </a:r>
            <a:r>
              <a:rPr lang="zh-TW" altLang="en-US" dirty="0" smtClean="0"/>
              <a:t>向內</a:t>
            </a:r>
            <a:endParaRPr lang="en-US" altLang="zh-TW" dirty="0" smtClean="0"/>
          </a:p>
          <a:p>
            <a:pPr marL="0" indent="0">
              <a:buNone/>
            </a:pPr>
            <a:r>
              <a:rPr lang="en-US" altLang="zh-TW" dirty="0" smtClean="0"/>
              <a:t>4.</a:t>
            </a:r>
            <a:r>
              <a:rPr lang="zh-TW" altLang="en-US" dirty="0" smtClean="0"/>
              <a:t>向外</a:t>
            </a:r>
            <a:endParaRPr lang="en-US" altLang="zh-TW" dirty="0" smtClean="0"/>
          </a:p>
          <a:p>
            <a:pPr marL="0" indent="0">
              <a:buNone/>
            </a:pPr>
            <a:r>
              <a:rPr lang="en-US" altLang="zh-TW" dirty="0" smtClean="0"/>
              <a:t>5.</a:t>
            </a:r>
            <a:r>
              <a:rPr lang="zh-TW" altLang="en-US" dirty="0" smtClean="0"/>
              <a:t>向前</a:t>
            </a:r>
            <a:endParaRPr lang="zh-TW" altLang="en-US" dirty="0"/>
          </a:p>
        </p:txBody>
      </p:sp>
      <p:sp>
        <p:nvSpPr>
          <p:cNvPr id="3" name="標題 2"/>
          <p:cNvSpPr>
            <a:spLocks noGrp="1"/>
          </p:cNvSpPr>
          <p:nvPr>
            <p:ph type="title"/>
          </p:nvPr>
        </p:nvSpPr>
        <p:spPr/>
        <p:txBody>
          <a:bodyPr>
            <a:noAutofit/>
          </a:bodyPr>
          <a:lstStyle/>
          <a:p>
            <a:pPr algn="ctr"/>
            <a:r>
              <a:rPr lang="zh-TW" altLang="en-US" sz="6000" dirty="0" smtClean="0">
                <a:solidFill>
                  <a:srgbClr val="FFFF00"/>
                </a:solidFill>
              </a:rPr>
              <a:t>五個向度</a:t>
            </a:r>
            <a:r>
              <a:rPr lang="zh-TW" altLang="en-US" sz="6000" dirty="0">
                <a:solidFill>
                  <a:srgbClr val="FFFF00"/>
                </a:solidFill>
              </a:rPr>
              <a:t>、</a:t>
            </a:r>
            <a:r>
              <a:rPr lang="zh-TW" altLang="en-US" sz="6000" dirty="0" smtClean="0">
                <a:solidFill>
                  <a:srgbClr val="FFFF00"/>
                </a:solidFill>
              </a:rPr>
              <a:t>立體生命觀</a:t>
            </a:r>
            <a:endParaRPr lang="zh-TW" altLang="en-US" sz="6000"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215" y="3861048"/>
            <a:ext cx="5078139" cy="28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00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高山峻嶺">
  <a:themeElements>
    <a:clrScheme name="高山峻嶺">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自訂 5">
      <a:majorFont>
        <a:latin typeface="Franklin Gothic Medium"/>
        <a:ea typeface="華康海報體W9(P)"/>
        <a:cs typeface=""/>
      </a:majorFont>
      <a:minorFont>
        <a:latin typeface="Franklin Gothic Book"/>
        <a:ea typeface="華康儷中黑"/>
        <a:cs typeface=""/>
      </a:minorFont>
    </a:fontScheme>
    <a:fmtScheme name="高山峻嶺">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22106</TotalTime>
  <Words>5221</Words>
  <Application>Microsoft Office PowerPoint</Application>
  <PresentationFormat>如螢幕大小 (4:3)</PresentationFormat>
  <Paragraphs>352</Paragraphs>
  <Slides>93</Slides>
  <Notes>11</Notes>
  <HiddenSlides>0</HiddenSlides>
  <MMClips>0</MMClips>
  <ScaleCrop>false</ScaleCrop>
  <HeadingPairs>
    <vt:vector size="4" baseType="variant">
      <vt:variant>
        <vt:lpstr>佈景主題</vt:lpstr>
      </vt:variant>
      <vt:variant>
        <vt:i4>1</vt:i4>
      </vt:variant>
      <vt:variant>
        <vt:lpstr>投影片標題</vt:lpstr>
      </vt:variant>
      <vt:variant>
        <vt:i4>93</vt:i4>
      </vt:variant>
    </vt:vector>
  </HeadingPairs>
  <TitlesOfParts>
    <vt:vector size="94" baseType="lpstr">
      <vt:lpstr>高山峻嶺</vt:lpstr>
      <vt:lpstr>PowerPoint 簡報</vt:lpstr>
      <vt:lpstr>世界美麗與最恐怖風景是____</vt:lpstr>
      <vt:lpstr>雙城記</vt:lpstr>
      <vt:lpstr>為何需要生命教育?</vt:lpstr>
      <vt:lpstr> 學校教育的盲點</vt:lpstr>
      <vt:lpstr>PowerPoint 簡報</vt:lpstr>
      <vt:lpstr>生命教育事工的緣起</vt:lpstr>
      <vt:lpstr>學校忽視靈性教育</vt:lpstr>
      <vt:lpstr>靈性層面運用廣泛</vt:lpstr>
      <vt:lpstr>甘地的教育觀</vt:lpstr>
      <vt:lpstr>二十一世紀的教育五項特色</vt:lpstr>
      <vt:lpstr>教育四大支柱</vt:lpstr>
      <vt:lpstr>生命教育起源</vt:lpstr>
      <vt:lpstr>生命教育的定義</vt:lpstr>
      <vt:lpstr>生命教育的定義</vt:lpstr>
      <vt:lpstr>PowerPoint 簡報</vt:lpstr>
      <vt:lpstr>中國《三生教育》</vt:lpstr>
      <vt:lpstr>基督宗教宗教＝生命教育</vt:lpstr>
      <vt:lpstr>生命教育相關概念</vt:lpstr>
      <vt:lpstr>如何參透一切 !</vt:lpstr>
      <vt:lpstr>全人教育（holistic education）</vt:lpstr>
      <vt:lpstr>生命的整全性</vt:lpstr>
      <vt:lpstr>生命教育的演進</vt:lpstr>
      <vt:lpstr>2001年訂為生命教育年</vt:lpstr>
      <vt:lpstr>生命教育意涵的詮釋與面向</vt:lpstr>
      <vt:lpstr>生命教育核心素養架構 人生三問</vt:lpstr>
      <vt:lpstr>PowerPoint 簡報</vt:lpstr>
      <vt:lpstr>人生三問！</vt:lpstr>
      <vt:lpstr> 人生第二問 </vt:lpstr>
      <vt:lpstr>人生第三問 </vt:lpstr>
      <vt:lpstr>生命教育核心素養架構</vt:lpstr>
      <vt:lpstr>全人思考、活在關係的人</vt:lpstr>
      <vt:lpstr>《聖經》中「生命教育」觀點之探究</vt:lpstr>
      <vt:lpstr>生命的不同面向</vt:lpstr>
      <vt:lpstr>《聖經》中生命的整全觀 身、心、靈三層面</vt:lpstr>
      <vt:lpstr>人格合一論</vt:lpstr>
      <vt:lpstr>身心靈的整全性</vt:lpstr>
      <vt:lpstr>知情意的整全性</vt:lpstr>
      <vt:lpstr>PowerPoint 簡報</vt:lpstr>
      <vt:lpstr>平安是生命整全的核心</vt:lpstr>
      <vt:lpstr>「人生三問」方法基礎</vt:lpstr>
      <vt:lpstr>（一）哲學思考</vt:lpstr>
      <vt:lpstr>蘇格拉底的三個篩子</vt:lpstr>
      <vt:lpstr>（二）人學圖像</vt:lpstr>
      <vt:lpstr>將人找回來</vt:lpstr>
      <vt:lpstr>人生三問：</vt:lpstr>
      <vt:lpstr>終極關懷 的意涵</vt:lpstr>
      <vt:lpstr>生命的意義?</vt:lpstr>
      <vt:lpstr>二、生死關懷與實踐</vt:lpstr>
      <vt:lpstr>走不出困境的遺憾 </vt:lpstr>
      <vt:lpstr>深知耶穌緊緊的擁抱</vt:lpstr>
      <vt:lpstr>三、終極關懷與宗教</vt:lpstr>
      <vt:lpstr>中國人誤解宗教的觀點</vt:lpstr>
      <vt:lpstr>宗教</vt:lpstr>
      <vt:lpstr>PowerPoint 簡報</vt:lpstr>
      <vt:lpstr>宗教的定義</vt:lpstr>
      <vt:lpstr>田立克（Paul Tillich）終極關懷</vt:lpstr>
      <vt:lpstr>PowerPoint 簡報</vt:lpstr>
      <vt:lpstr>全心、全情、全力愛主</vt:lpstr>
      <vt:lpstr> 終極關懷化解焦慮 </vt:lpstr>
      <vt:lpstr>終極關懷的五項要點</vt:lpstr>
      <vt:lpstr>PowerPoint 簡報</vt:lpstr>
      <vt:lpstr>人必須向上帝與世界與開放</vt:lpstr>
      <vt:lpstr>不清楚終極關懷的盲目</vt:lpstr>
      <vt:lpstr>清楚「終極關懷」</vt:lpstr>
      <vt:lpstr> 人生第二問 </vt:lpstr>
      <vt:lpstr>PowerPoint 簡報</vt:lpstr>
      <vt:lpstr>蓋吉亞的戒指</vt:lpstr>
      <vt:lpstr>你擁有戒指會不會..?</vt:lpstr>
      <vt:lpstr>道德與選擇</vt:lpstr>
      <vt:lpstr>倫理與道德</vt:lpstr>
      <vt:lpstr>如何過良善的生活</vt:lpstr>
      <vt:lpstr>隱形戒指的蘊涵</vt:lpstr>
      <vt:lpstr>PowerPoint 簡報</vt:lpstr>
      <vt:lpstr>卡在一半 的窘境</vt:lpstr>
      <vt:lpstr>正確的價值思辨</vt:lpstr>
      <vt:lpstr>倫理學兩大分類</vt:lpstr>
      <vt:lpstr>效益(功利) 主義的世界觀</vt:lpstr>
      <vt:lpstr>電車難題</vt:lpstr>
      <vt:lpstr>效益主義的盲點</vt:lpstr>
      <vt:lpstr>倫理兩難的選擇</vt:lpstr>
      <vt:lpstr>　美國神學家考克斯（Harvey Cox）</vt:lpstr>
      <vt:lpstr>PowerPoint 簡報</vt:lpstr>
      <vt:lpstr>PowerPoint 簡報</vt:lpstr>
      <vt:lpstr>美國神學家侯活士 （Stanley Hauerwas）</vt:lpstr>
      <vt:lpstr>「情境倫理」（Situational Ethic）</vt:lpstr>
      <vt:lpstr>人生第三問 </vt:lpstr>
      <vt:lpstr>靈性修養</vt:lpstr>
      <vt:lpstr>PowerPoint 簡報</vt:lpstr>
      <vt:lpstr>知、情、意</vt:lpstr>
      <vt:lpstr>靈性修養</vt:lpstr>
      <vt:lpstr>靈性修養的能力</vt:lpstr>
      <vt:lpstr>五個向度、立體生命觀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基要信仰系列之一</dc:title>
  <dc:creator>sun</dc:creator>
  <cp:lastModifiedBy>user</cp:lastModifiedBy>
  <cp:revision>1689</cp:revision>
  <dcterms:created xsi:type="dcterms:W3CDTF">2013-08-28T06:41:37Z</dcterms:created>
  <dcterms:modified xsi:type="dcterms:W3CDTF">2017-07-31T08:22:23Z</dcterms:modified>
</cp:coreProperties>
</file>