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2" r:id="rId4"/>
    <p:sldId id="257" r:id="rId5"/>
    <p:sldId id="258" r:id="rId6"/>
    <p:sldId id="265" r:id="rId7"/>
    <p:sldId id="259" r:id="rId8"/>
    <p:sldId id="260" r:id="rId9"/>
    <p:sldId id="262" r:id="rId10"/>
    <p:sldId id="266" r:id="rId11"/>
    <p:sldId id="267" r:id="rId12"/>
    <p:sldId id="268" r:id="rId13"/>
    <p:sldId id="290" r:id="rId14"/>
    <p:sldId id="272" r:id="rId15"/>
    <p:sldId id="269" r:id="rId16"/>
    <p:sldId id="270" r:id="rId17"/>
    <p:sldId id="273" r:id="rId18"/>
    <p:sldId id="274" r:id="rId19"/>
    <p:sldId id="275" r:id="rId20"/>
    <p:sldId id="281" r:id="rId21"/>
    <p:sldId id="276" r:id="rId22"/>
    <p:sldId id="277" r:id="rId23"/>
    <p:sldId id="263" r:id="rId24"/>
    <p:sldId id="261" r:id="rId25"/>
    <p:sldId id="283" r:id="rId26"/>
    <p:sldId id="282" r:id="rId27"/>
    <p:sldId id="280" r:id="rId28"/>
    <p:sldId id="264" r:id="rId29"/>
    <p:sldId id="279" r:id="rId30"/>
    <p:sldId id="287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25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bg1">
                <a:shade val="95000"/>
                <a:satMod val="100000"/>
              </a:schemeClr>
            </a:gs>
            <a:gs pos="100000">
              <a:schemeClr val="bg1">
                <a:tint val="10000"/>
                <a:satMod val="3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D21D45BA-BCF9-48BD-B76F-8B1EEE9219CC}" type="datetimeFigureOut">
              <a:rPr lang="zh-TW" altLang="en-US" smtClean="0"/>
              <a:t>2013/9/30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A110422A-9176-4269-8521-3A83435520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US" altLang="zh-TW" sz="6600" dirty="0" smtClean="0">
                <a:solidFill>
                  <a:srgbClr val="FFFF00"/>
                </a:solidFill>
              </a:rPr>
              <a:t>2013</a:t>
            </a:r>
            <a:r>
              <a:rPr lang="zh-TW" altLang="en-US" sz="6600" dirty="0" smtClean="0">
                <a:solidFill>
                  <a:srgbClr val="FFFF00"/>
                </a:solidFill>
              </a:rPr>
              <a:t>年 </a:t>
            </a:r>
            <a:r>
              <a:rPr lang="zh-TW" altLang="en-US" sz="6600" dirty="0" smtClean="0">
                <a:solidFill>
                  <a:srgbClr val="CCFF33"/>
                </a:solidFill>
              </a:rPr>
              <a:t>全國教育研討會</a:t>
            </a:r>
            <a:endParaRPr lang="zh-TW" altLang="en-US" sz="6600" dirty="0">
              <a:solidFill>
                <a:srgbClr val="FFFF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424936" cy="1752600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酒桶體" pitchFamily="49" charset="-120"/>
                <a:ea typeface="華康酒桶體" pitchFamily="49" charset="-120"/>
              </a:rPr>
              <a:t>哪一</a:t>
            </a:r>
            <a:r>
              <a:rPr lang="zh-TW" alt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酒桶體" pitchFamily="49" charset="-120"/>
                <a:ea typeface="華康酒桶體" pitchFamily="49" charset="-120"/>
              </a:rPr>
              <a:t>徒</a:t>
            </a:r>
            <a:r>
              <a:rPr lang="en-US" altLang="zh-TW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酒桶體" pitchFamily="49" charset="-120"/>
                <a:ea typeface="華康酒桶體" pitchFamily="49" charset="-120"/>
              </a:rPr>
              <a:t>?</a:t>
            </a:r>
            <a:endParaRPr lang="zh-TW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酒桶體" pitchFamily="49" charset="-120"/>
              <a:ea typeface="華康酒桶體" pitchFamily="49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9"/>
            <a:ext cx="6014611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2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5257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zh-TW" altLang="zh-TW" dirty="0">
                <a:solidFill>
                  <a:srgbClr val="002060"/>
                </a:solidFill>
              </a:rPr>
              <a:t>提前 </a:t>
            </a:r>
            <a:r>
              <a:rPr lang="en-US" altLang="zh-TW" dirty="0">
                <a:solidFill>
                  <a:srgbClr val="002060"/>
                </a:solidFill>
              </a:rPr>
              <a:t>4:12</a:t>
            </a:r>
            <a:r>
              <a:rPr lang="zh-TW" altLang="zh-TW" dirty="0">
                <a:solidFill>
                  <a:srgbClr val="002060"/>
                </a:solidFill>
              </a:rPr>
              <a:t>不可叫人小看你年輕，總要在言語、行為、愛心、信心、清潔上，都作</a:t>
            </a:r>
            <a:r>
              <a:rPr lang="zh-TW" altLang="zh-TW" u="sng" dirty="0">
                <a:solidFill>
                  <a:srgbClr val="C00000"/>
                </a:solidFill>
              </a:rPr>
              <a:t>信徒</a:t>
            </a:r>
            <a:r>
              <a:rPr lang="zh-TW" altLang="zh-TW" dirty="0">
                <a:solidFill>
                  <a:srgbClr val="002060"/>
                </a:solidFill>
              </a:rPr>
              <a:t>的榜樣。</a:t>
            </a:r>
          </a:p>
          <a:p>
            <a:r>
              <a:rPr lang="zh-TW" altLang="zh-TW" dirty="0">
                <a:solidFill>
                  <a:srgbClr val="7030A0"/>
                </a:solidFill>
              </a:rPr>
              <a:t>徒 </a:t>
            </a:r>
            <a:r>
              <a:rPr lang="en-US" altLang="zh-TW" dirty="0">
                <a:solidFill>
                  <a:srgbClr val="7030A0"/>
                </a:solidFill>
              </a:rPr>
              <a:t>10:45</a:t>
            </a:r>
            <a:r>
              <a:rPr lang="zh-TW" altLang="zh-TW" dirty="0">
                <a:solidFill>
                  <a:srgbClr val="7030A0"/>
                </a:solidFill>
              </a:rPr>
              <a:t>那些奉割禮、和彼得同來的</a:t>
            </a:r>
            <a:r>
              <a:rPr lang="zh-TW" altLang="zh-TW" u="sng" dirty="0">
                <a:solidFill>
                  <a:srgbClr val="C00000"/>
                </a:solidFill>
              </a:rPr>
              <a:t>信徒</a:t>
            </a:r>
            <a:r>
              <a:rPr lang="zh-TW" altLang="zh-TW" dirty="0">
                <a:solidFill>
                  <a:srgbClr val="7030A0"/>
                </a:solidFill>
              </a:rPr>
              <a:t>，見聖靈的恩賜也澆在外邦人身上，就都希奇；</a:t>
            </a:r>
            <a:r>
              <a:rPr lang="en-US" altLang="zh-TW" dirty="0">
                <a:solidFill>
                  <a:srgbClr val="7030A0"/>
                </a:solidFill>
              </a:rPr>
              <a:t/>
            </a:r>
            <a:br>
              <a:rPr lang="en-US" altLang="zh-TW" dirty="0">
                <a:solidFill>
                  <a:srgbClr val="7030A0"/>
                </a:solidFill>
              </a:rPr>
            </a:br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zh-TW" altLang="zh-TW" dirty="0" smtClean="0">
                <a:solidFill>
                  <a:srgbClr val="0070C0"/>
                </a:solidFill>
              </a:rPr>
              <a:t>徒 </a:t>
            </a:r>
            <a:r>
              <a:rPr lang="en-US" altLang="zh-TW" dirty="0">
                <a:solidFill>
                  <a:srgbClr val="0070C0"/>
                </a:solidFill>
              </a:rPr>
              <a:t>15:5 </a:t>
            </a:r>
            <a:r>
              <a:rPr lang="zh-TW" altLang="zh-TW" dirty="0">
                <a:solidFill>
                  <a:srgbClr val="0070C0"/>
                </a:solidFill>
              </a:rPr>
              <a:t>惟有幾個</a:t>
            </a:r>
            <a:r>
              <a:rPr lang="zh-TW" altLang="zh-TW" u="sng" dirty="0">
                <a:solidFill>
                  <a:srgbClr val="C00000"/>
                </a:solidFill>
              </a:rPr>
              <a:t>信徒</a:t>
            </a:r>
            <a:r>
              <a:rPr lang="zh-TW" altLang="zh-TW" dirty="0">
                <a:solidFill>
                  <a:srgbClr val="0070C0"/>
                </a:solidFill>
              </a:rPr>
              <a:t>，是法利賽教門的人，起來說：「必須給外邦人行割禮，吩咐他們遵守摩西的律法。」</a:t>
            </a:r>
            <a:r>
              <a:rPr lang="en-US" altLang="zh-TW" dirty="0">
                <a:solidFill>
                  <a:srgbClr val="0070C0"/>
                </a:solidFill>
              </a:rPr>
              <a:t/>
            </a:r>
            <a:br>
              <a:rPr lang="en-US" altLang="zh-TW" dirty="0">
                <a:solidFill>
                  <a:srgbClr val="0070C0"/>
                </a:solidFill>
              </a:rPr>
            </a:b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zh-TW" dirty="0" smtClean="0">
                <a:solidFill>
                  <a:schemeClr val="accent6">
                    <a:lumMod val="75000"/>
                  </a:schemeClr>
                </a:solidFill>
              </a:rPr>
              <a:t>加 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6:10 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</a:rPr>
              <a:t>所以，有了機會就當向眾人行善，向</a:t>
            </a:r>
            <a:r>
              <a:rPr lang="zh-TW" altLang="zh-TW" u="sng" dirty="0">
                <a:solidFill>
                  <a:srgbClr val="C00000"/>
                </a:solidFill>
              </a:rPr>
              <a:t>信徒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</a:rPr>
              <a:t>一家的人更當這樣。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</a:b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TW" altLang="zh-TW" dirty="0" smtClean="0"/>
              <a:t>提前 </a:t>
            </a:r>
            <a:r>
              <a:rPr lang="en-US" altLang="zh-TW" dirty="0"/>
              <a:t>4:10 </a:t>
            </a:r>
            <a:r>
              <a:rPr lang="zh-TW" altLang="zh-TW" dirty="0"/>
              <a:t>我們勞苦努力，正是為此，因我們的指望在乎永生的神；他是萬人的救主，更是</a:t>
            </a:r>
            <a:r>
              <a:rPr lang="zh-TW" altLang="zh-TW" u="sng" dirty="0">
                <a:solidFill>
                  <a:srgbClr val="C00000"/>
                </a:solidFill>
              </a:rPr>
              <a:t>信徒</a:t>
            </a:r>
            <a:r>
              <a:rPr lang="zh-TW" altLang="zh-TW" dirty="0"/>
              <a:t>的救主。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dirty="0" smtClean="0">
                <a:solidFill>
                  <a:srgbClr val="CCFF33"/>
                </a:solidFill>
                <a:latin typeface="+mj-ea"/>
              </a:rPr>
              <a:t>一、</a:t>
            </a:r>
            <a:r>
              <a:rPr lang="en-US" altLang="zh-TW" sz="8800" dirty="0" smtClean="0">
                <a:solidFill>
                  <a:srgbClr val="CCFF33"/>
                </a:solidFill>
                <a:latin typeface="+mj-ea"/>
              </a:rPr>
              <a:t>___</a:t>
            </a:r>
            <a:r>
              <a:rPr lang="zh-TW" altLang="zh-TW" sz="8800" dirty="0" smtClean="0">
                <a:solidFill>
                  <a:srgbClr val="CCFF33"/>
                </a:solidFill>
                <a:latin typeface="+mj-ea"/>
              </a:rPr>
              <a:t>徒</a:t>
            </a:r>
            <a:endParaRPr lang="zh-TW" altLang="en-US" sz="8800" dirty="0">
              <a:solidFill>
                <a:srgbClr val="CCFF33"/>
              </a:solidFill>
              <a:latin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3968" y="-171400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華康正顏楷體W7" pitchFamily="65" charset="-120"/>
                <a:ea typeface="華康正顏楷體W7" pitchFamily="65" charset="-120"/>
              </a:rPr>
              <a:t>信</a:t>
            </a:r>
          </a:p>
        </p:txBody>
      </p:sp>
    </p:spTree>
    <p:extLst>
      <p:ext uri="{BB962C8B-B14F-4D97-AF65-F5344CB8AC3E}">
        <p14:creationId xmlns:p14="http://schemas.microsoft.com/office/powerpoint/2010/main" val="27255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6" y="1844824"/>
            <a:ext cx="6364784" cy="5184576"/>
          </a:xfrm>
        </p:spPr>
        <p:txBody>
          <a:bodyPr>
            <a:normAutofit/>
          </a:bodyPr>
          <a:lstStyle/>
          <a:p>
            <a:r>
              <a:rPr lang="zh-TW" altLang="zh-TW" u="sng" dirty="0">
                <a:solidFill>
                  <a:srgbClr val="C00000"/>
                </a:solidFill>
              </a:rPr>
              <a:t>信徒</a:t>
            </a:r>
            <a:r>
              <a:rPr lang="zh-TW" altLang="zh-TW" dirty="0">
                <a:solidFill>
                  <a:srgbClr val="C00000"/>
                </a:solidFill>
              </a:rPr>
              <a:t>原文</a:t>
            </a:r>
            <a:r>
              <a:rPr lang="en-US" altLang="zh-TW" dirty="0" err="1">
                <a:solidFill>
                  <a:srgbClr val="C00000"/>
                </a:solidFill>
              </a:rPr>
              <a:t>pistos</a:t>
            </a:r>
            <a:r>
              <a:rPr lang="en-US" altLang="zh-TW" dirty="0">
                <a:solidFill>
                  <a:srgbClr val="C00000"/>
                </a:solidFill>
              </a:rPr>
              <a:t>  </a:t>
            </a:r>
            <a:r>
              <a:rPr lang="zh-TW" altLang="zh-TW" dirty="0">
                <a:solidFill>
                  <a:srgbClr val="C00000"/>
                </a:solidFill>
              </a:rPr>
              <a:t>值得信賴的</a:t>
            </a:r>
            <a:r>
              <a:rPr lang="zh-TW" altLang="en-US" dirty="0">
                <a:solidFill>
                  <a:srgbClr val="C00000"/>
                </a:solidFill>
              </a:rPr>
              <a:t>、</a:t>
            </a:r>
            <a:r>
              <a:rPr lang="zh-TW" altLang="zh-TW" dirty="0">
                <a:solidFill>
                  <a:srgbClr val="C00000"/>
                </a:solidFill>
              </a:rPr>
              <a:t>忠實的</a:t>
            </a:r>
            <a:endParaRPr lang="en-US" altLang="zh-TW" dirty="0">
              <a:solidFill>
                <a:srgbClr val="C00000"/>
              </a:solidFill>
            </a:endParaRPr>
          </a:p>
          <a:p>
            <a:r>
              <a:rPr lang="zh-TW" altLang="zh-TW" dirty="0">
                <a:solidFill>
                  <a:srgbClr val="7030A0"/>
                </a:solidFill>
              </a:rPr>
              <a:t>這</a:t>
            </a:r>
            <a:r>
              <a:rPr lang="zh-TW" altLang="zh-TW" dirty="0">
                <a:solidFill>
                  <a:srgbClr val="C00000"/>
                </a:solidFill>
              </a:rPr>
              <a:t>五次</a:t>
            </a:r>
            <a:r>
              <a:rPr lang="zh-TW" altLang="zh-TW" dirty="0">
                <a:solidFill>
                  <a:srgbClr val="7030A0"/>
                </a:solidFill>
              </a:rPr>
              <a:t>的「信徒」希臘文原意即</a:t>
            </a:r>
            <a:r>
              <a:rPr lang="zh-TW" altLang="zh-TW" dirty="0">
                <a:solidFill>
                  <a:srgbClr val="FF0000"/>
                </a:solidFill>
              </a:rPr>
              <a:t>為「信」</a:t>
            </a:r>
            <a:r>
              <a:rPr lang="zh-TW" altLang="zh-TW" dirty="0">
                <a:solidFill>
                  <a:srgbClr val="7030A0"/>
                </a:solidFill>
              </a:rPr>
              <a:t>，</a:t>
            </a:r>
            <a:r>
              <a:rPr lang="zh-TW" altLang="zh-TW" dirty="0">
                <a:solidFill>
                  <a:srgbClr val="FF0000"/>
                </a:solidFill>
              </a:rPr>
              <a:t>但這個字的原文並無「徒」這個字</a:t>
            </a:r>
            <a:r>
              <a:rPr lang="zh-TW" altLang="zh-TW" dirty="0">
                <a:solidFill>
                  <a:srgbClr val="7030A0"/>
                </a:solidFill>
              </a:rPr>
              <a:t>，所以較貼切的翻譯應是「信的」或「相信的」</a:t>
            </a:r>
            <a:endParaRPr lang="zh-TW" altLang="en-US" dirty="0">
              <a:solidFill>
                <a:srgbClr val="7030A0"/>
              </a:solidFill>
            </a:endParaRPr>
          </a:p>
          <a:p>
            <a:pPr lvl="0"/>
            <a:r>
              <a:rPr lang="zh-TW" altLang="zh-TW" dirty="0"/>
              <a:t>當初和合本的翻譯可能為了讓人比較懂這句話的意思而用</a:t>
            </a:r>
            <a:r>
              <a:rPr lang="zh-TW" altLang="zh-TW" dirty="0">
                <a:solidFill>
                  <a:srgbClr val="C00000"/>
                </a:solidFill>
              </a:rPr>
              <a:t>「信徒」</a:t>
            </a:r>
            <a:r>
              <a:rPr lang="zh-TW" altLang="zh-TW" dirty="0"/>
              <a:t>來</a:t>
            </a:r>
            <a:r>
              <a:rPr lang="zh-TW" altLang="zh-TW" dirty="0" smtClean="0"/>
              <a:t>翻譯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spc="600" dirty="0" smtClean="0">
                <a:gradFill flip="none" rotWithShape="1">
                  <a:gsLst>
                    <a:gs pos="92000">
                      <a:srgbClr val="FF99FF"/>
                    </a:gs>
                    <a:gs pos="19000">
                      <a:srgbClr val="CCFF33"/>
                    </a:gs>
                    <a:gs pos="31000">
                      <a:srgbClr val="FFFF00"/>
                    </a:gs>
                    <a:gs pos="100000">
                      <a:srgbClr val="FFEBFA"/>
                    </a:gs>
                  </a:gsLst>
                  <a:lin ang="5400000" scaled="1"/>
                  <a:tileRect/>
                </a:gradFill>
                <a:latin typeface="華康斑剝體" pitchFamily="49" charset="-120"/>
                <a:ea typeface="華康斑剝體" pitchFamily="49" charset="-120"/>
              </a:rPr>
              <a:t>信徒</a:t>
            </a:r>
            <a:r>
              <a:rPr lang="zh-TW" altLang="en-US" sz="7200" spc="600" dirty="0" smtClean="0">
                <a:gradFill>
                  <a:gsLst>
                    <a:gs pos="92000">
                      <a:srgbClr val="FF99FF"/>
                    </a:gs>
                    <a:gs pos="19000">
                      <a:srgbClr val="CCFF33"/>
                    </a:gs>
                    <a:gs pos="31000">
                      <a:srgbClr val="FFFF00"/>
                    </a:gs>
                    <a:gs pos="100000">
                      <a:srgbClr val="FFEBFA"/>
                    </a:gs>
                  </a:gsLst>
                  <a:lin ang="16200000" scaled="1"/>
                </a:gradFill>
                <a:latin typeface="華康硬黑體W7" pitchFamily="49" charset="-120"/>
                <a:ea typeface="華康硬黑體W7" pitchFamily="49" charset="-120"/>
              </a:rPr>
              <a:t>是相信主的人</a:t>
            </a:r>
            <a:endParaRPr lang="zh-TW" altLang="en-US" sz="7200" spc="600" dirty="0">
              <a:gradFill>
                <a:gsLst>
                  <a:gs pos="92000">
                    <a:srgbClr val="FF99FF"/>
                  </a:gs>
                  <a:gs pos="19000">
                    <a:srgbClr val="CCFF33"/>
                  </a:gs>
                  <a:gs pos="31000">
                    <a:srgbClr val="FFFF00"/>
                  </a:gs>
                  <a:gs pos="100000">
                    <a:srgbClr val="FFEBFA"/>
                  </a:gs>
                </a:gsLst>
                <a:lin ang="16200000" scaled="1"/>
              </a:gradFill>
              <a:latin typeface="華康硬黑體W7" pitchFamily="49" charset="-120"/>
              <a:ea typeface="華康硬黑體W7" pitchFamily="49" charset="-12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6120680" cy="315227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altLang="zh-TW" spc="600" dirty="0"/>
          </a:p>
          <a:p>
            <a:pPr marL="0" lvl="0" indent="0">
              <a:buNone/>
            </a:pPr>
            <a:endParaRPr lang="en-US" altLang="zh-TW" sz="74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12800" spc="600" dirty="0" smtClean="0">
                <a:solidFill>
                  <a:srgbClr val="0070C0"/>
                </a:solidFill>
                <a:latin typeface="+mn-ea"/>
              </a:rPr>
              <a:t>使徒</a:t>
            </a:r>
            <a:r>
              <a:rPr lang="zh-TW" altLang="en-US" sz="12800" spc="600" dirty="0">
                <a:solidFill>
                  <a:srgbClr val="0070C0"/>
                </a:solidFill>
                <a:latin typeface="+mn-ea"/>
              </a:rPr>
              <a:t>行傳</a:t>
            </a:r>
            <a:r>
              <a:rPr lang="zh-TW" altLang="zh-TW" sz="12800" spc="60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TW" sz="12800" spc="600" dirty="0">
                <a:solidFill>
                  <a:srgbClr val="0070C0"/>
                </a:solidFill>
                <a:latin typeface="+mn-ea"/>
              </a:rPr>
              <a:t>15:5 </a:t>
            </a:r>
            <a:r>
              <a:rPr lang="zh-TW" altLang="zh-TW" sz="12800" spc="600" dirty="0">
                <a:solidFill>
                  <a:srgbClr val="0070C0"/>
                </a:solidFill>
                <a:latin typeface="+mn-ea"/>
              </a:rPr>
              <a:t>惟有幾個</a:t>
            </a:r>
            <a:r>
              <a:rPr lang="zh-TW" altLang="zh-TW" sz="12800" u="sng" spc="600" dirty="0">
                <a:solidFill>
                  <a:srgbClr val="C00000"/>
                </a:solidFill>
                <a:latin typeface="+mn-ea"/>
              </a:rPr>
              <a:t>信徒</a:t>
            </a:r>
            <a:r>
              <a:rPr lang="zh-TW" altLang="zh-TW" sz="12800" spc="600" dirty="0">
                <a:solidFill>
                  <a:srgbClr val="0070C0"/>
                </a:solidFill>
                <a:latin typeface="+mn-ea"/>
              </a:rPr>
              <a:t>，是法利賽教門的人，起來說：「必須給外邦人行割禮，吩咐他們遵守摩西的律法。</a:t>
            </a:r>
            <a:r>
              <a:rPr lang="zh-TW" altLang="zh-TW" sz="12800" spc="600" dirty="0" smtClean="0">
                <a:solidFill>
                  <a:srgbClr val="0070C0"/>
                </a:solidFill>
                <a:latin typeface="+mn-ea"/>
              </a:rPr>
              <a:t>」</a:t>
            </a:r>
            <a:endParaRPr lang="en-US" altLang="zh-TW" sz="12800" spc="600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12800" spc="600" dirty="0">
                <a:solidFill>
                  <a:srgbClr val="0070C0"/>
                </a:solidFill>
                <a:latin typeface="+mn-ea"/>
              </a:rPr>
              <a:t/>
            </a:r>
            <a:br>
              <a:rPr lang="en-US" altLang="zh-TW" sz="12800" spc="600" dirty="0">
                <a:solidFill>
                  <a:srgbClr val="0070C0"/>
                </a:solidFill>
                <a:latin typeface="+mn-ea"/>
              </a:rPr>
            </a:br>
            <a:r>
              <a:rPr lang="zh-TW" altLang="zh-TW" sz="12800" spc="600" dirty="0">
                <a:solidFill>
                  <a:srgbClr val="FF0000"/>
                </a:solidFill>
                <a:latin typeface="+mn-ea"/>
              </a:rPr>
              <a:t>呂振</a:t>
            </a:r>
            <a:r>
              <a:rPr lang="zh-TW" altLang="en-US" sz="12800" spc="600" dirty="0">
                <a:solidFill>
                  <a:srgbClr val="FF0000"/>
                </a:solidFill>
                <a:latin typeface="+mn-ea"/>
              </a:rPr>
              <a:t>中譯本</a:t>
            </a:r>
            <a:r>
              <a:rPr lang="zh-TW" altLang="en-US" sz="12800" spc="600" dirty="0">
                <a:latin typeface="+mn-ea"/>
              </a:rPr>
              <a:t>但是法利賽派中已經</a:t>
            </a:r>
            <a:r>
              <a:rPr lang="zh-TW" altLang="en-US" sz="12800" u="sng" spc="600" dirty="0">
                <a:solidFill>
                  <a:srgbClr val="FF0000"/>
                </a:solidFill>
                <a:latin typeface="+mn-ea"/>
              </a:rPr>
              <a:t>相信的</a:t>
            </a:r>
            <a:r>
              <a:rPr lang="en-US" altLang="zh-TW" sz="12800" spc="600" dirty="0">
                <a:latin typeface="+mn-ea"/>
              </a:rPr>
              <a:t>﹑</a:t>
            </a:r>
            <a:r>
              <a:rPr lang="zh-TW" altLang="en-US" sz="12800" spc="600" dirty="0">
                <a:latin typeface="+mn-ea"/>
              </a:rPr>
              <a:t>有幾個人起來說</a:t>
            </a:r>
            <a:r>
              <a:rPr lang="en-US" altLang="zh-TW" sz="12800" spc="600" dirty="0">
                <a:latin typeface="+mn-ea"/>
              </a:rPr>
              <a:t>﹑</a:t>
            </a:r>
            <a:r>
              <a:rPr lang="zh-TW" altLang="en-US" sz="12800" spc="600" dirty="0">
                <a:latin typeface="+mn-ea"/>
              </a:rPr>
              <a:t>必須給外國人行割禮</a:t>
            </a:r>
            <a:r>
              <a:rPr lang="en-US" altLang="zh-TW" sz="12800" spc="600" dirty="0">
                <a:latin typeface="+mn-ea"/>
              </a:rPr>
              <a:t>﹐</a:t>
            </a:r>
            <a:r>
              <a:rPr lang="zh-TW" altLang="en-US" sz="12800" spc="600" dirty="0">
                <a:latin typeface="+mn-ea"/>
              </a:rPr>
              <a:t>並囑咐他們遵守摩西的律法。」</a:t>
            </a:r>
            <a:endParaRPr lang="en-US" altLang="zh-TW" sz="12800" spc="600" dirty="0">
              <a:latin typeface="+mn-ea"/>
            </a:endParaRPr>
          </a:p>
          <a:p>
            <a:pPr marL="0" indent="0">
              <a:buNone/>
            </a:pPr>
            <a:endParaRPr lang="en-US" altLang="zh-TW" sz="7400" dirty="0">
              <a:solidFill>
                <a:srgbClr val="0070C0"/>
              </a:solidFill>
              <a:latin typeface="+mn-ea"/>
            </a:endParaRPr>
          </a:p>
          <a:p>
            <a:pPr marL="0" lvl="0" indent="0">
              <a:buNone/>
            </a:pPr>
            <a:r>
              <a:rPr lang="zh-TW" altLang="en-US" sz="7400" dirty="0">
                <a:latin typeface="+mn-ea"/>
              </a:rPr>
              <a:t/>
            </a:r>
            <a:br>
              <a:rPr lang="zh-TW" altLang="en-US" sz="7400" dirty="0">
                <a:latin typeface="+mn-ea"/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zh-TW" spc="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672" y="116632"/>
            <a:ext cx="8867328" cy="1143000"/>
          </a:xfrm>
        </p:spPr>
        <p:txBody>
          <a:bodyPr>
            <a:normAutofit/>
          </a:bodyPr>
          <a:lstStyle/>
          <a:p>
            <a:r>
              <a:rPr lang="zh-TW" altLang="en-US" sz="60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57000">
                      <a:schemeClr val="accent3">
                        <a:lumMod val="40000"/>
                        <a:lumOff val="60000"/>
                      </a:schemeClr>
                    </a:gs>
                    <a:gs pos="72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6200000" scaled="0"/>
                </a:gradFill>
                <a:latin typeface="華康勘亭流" pitchFamily="65" charset="-120"/>
                <a:ea typeface="華康勘亭流" pitchFamily="65" charset="-120"/>
              </a:rPr>
              <a:t>耶穌</a:t>
            </a:r>
            <a:r>
              <a:rPr lang="zh-TW" altLang="en-US" sz="6000" spc="600" dirty="0" smtClean="0">
                <a:solidFill>
                  <a:srgbClr val="FFFF00"/>
                </a:solidFill>
                <a:latin typeface="華康勘亭流" pitchFamily="65" charset="-120"/>
                <a:ea typeface="華康勘亭流" pitchFamily="65" charset="-120"/>
              </a:rPr>
              <a:t>不稱</a:t>
            </a:r>
            <a:r>
              <a:rPr lang="zh-TW" altLang="en-US" sz="60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57000">
                      <a:schemeClr val="accent3">
                        <a:lumMod val="40000"/>
                        <a:lumOff val="60000"/>
                      </a:schemeClr>
                    </a:gs>
                    <a:gs pos="72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6200000" scaled="0"/>
                </a:gradFill>
                <a:latin typeface="華康勘亭流" pitchFamily="65" charset="-120"/>
                <a:ea typeface="華康勘亭流" pitchFamily="65" charset="-120"/>
              </a:rPr>
              <a:t>跟隨者</a:t>
            </a:r>
            <a:r>
              <a:rPr lang="zh-TW" altLang="en-US" sz="6000" spc="600" dirty="0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57000">
                      <a:schemeClr val="accent3">
                        <a:lumMod val="40000"/>
                        <a:lumOff val="60000"/>
                      </a:schemeClr>
                    </a:gs>
                    <a:gs pos="72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6200000" scaled="0"/>
                </a:gradFill>
                <a:latin typeface="華康勘亭流" pitchFamily="65" charset="-120"/>
                <a:ea typeface="華康勘亭流" pitchFamily="65" charset="-120"/>
              </a:rPr>
              <a:t>為</a:t>
            </a:r>
            <a:r>
              <a:rPr lang="zh-TW" altLang="en-US" sz="60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57000">
                      <a:schemeClr val="accent3">
                        <a:lumMod val="40000"/>
                        <a:lumOff val="60000"/>
                      </a:schemeClr>
                    </a:gs>
                    <a:gs pos="72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6200000" scaled="0"/>
                </a:gradFill>
                <a:latin typeface="華康勘亭流" pitchFamily="65" charset="-120"/>
                <a:ea typeface="華康勘亭流" pitchFamily="65" charset="-120"/>
              </a:rPr>
              <a:t>信徒</a:t>
            </a:r>
            <a:endParaRPr lang="zh-TW" altLang="en-US" sz="6000" spc="600" dirty="0"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57000">
                    <a:schemeClr val="accent3">
                      <a:lumMod val="40000"/>
                      <a:lumOff val="60000"/>
                    </a:schemeClr>
                  </a:gs>
                  <a:gs pos="72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16200000" scaled="0"/>
              </a:gradFill>
              <a:latin typeface="華康勘亭流" pitchFamily="65" charset="-120"/>
              <a:ea typeface="華康勘亭流" pitchFamily="65" charset="-12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96" y="148478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140697" y="3099867"/>
            <a:ext cx="2987824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</a:rPr>
              <a:t>這</a:t>
            </a:r>
            <a:r>
              <a:rPr lang="zh-TW" altLang="en-US" sz="2800" dirty="0" smtClean="0">
                <a:solidFill>
                  <a:srgbClr val="C00000"/>
                </a:solidFill>
              </a:rPr>
              <a:t>五</a:t>
            </a:r>
            <a:r>
              <a:rPr lang="zh-TW" altLang="en-US" sz="2800" dirty="0">
                <a:solidFill>
                  <a:srgbClr val="C00000"/>
                </a:solidFill>
              </a:rPr>
              <a:t>次</a:t>
            </a:r>
            <a:r>
              <a:rPr lang="zh-TW" altLang="en-US" sz="2800" dirty="0">
                <a:solidFill>
                  <a:srgbClr val="7030A0"/>
                </a:solidFill>
              </a:rPr>
              <a:t>皆非出自耶穌之口，皆是門徒們在描述「相信的人」的一個泛稱， </a:t>
            </a:r>
            <a:r>
              <a:rPr lang="zh-TW" altLang="en-US" sz="2800" dirty="0">
                <a:solidFill>
                  <a:srgbClr val="C00000"/>
                </a:solidFill>
              </a:rPr>
              <a:t>因此確切來說應無「信徒」這一個</a:t>
            </a:r>
            <a:r>
              <a:rPr lang="zh-TW" altLang="en-US" sz="2800" dirty="0" smtClean="0">
                <a:solidFill>
                  <a:srgbClr val="C00000"/>
                </a:solidFill>
              </a:rPr>
              <a:t>稱號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28800"/>
            <a:ext cx="5349230" cy="55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600" spc="600" dirty="0"/>
              <a:t>受到</a:t>
            </a:r>
            <a:r>
              <a:rPr lang="zh-TW" altLang="zh-TW" sz="3600" spc="600" dirty="0">
                <a:solidFill>
                  <a:srgbClr val="C00000"/>
                </a:solidFill>
              </a:rPr>
              <a:t>日本教會</a:t>
            </a:r>
            <a:r>
              <a:rPr lang="zh-TW" altLang="zh-TW" sz="3600" spc="600" dirty="0"/>
              <a:t>的</a:t>
            </a:r>
            <a:r>
              <a:rPr lang="zh-TW" altLang="zh-TW" sz="3600" spc="600" dirty="0" smtClean="0"/>
              <a:t>影響</a:t>
            </a:r>
            <a:r>
              <a:rPr lang="zh-TW" altLang="en-US" sz="3600" spc="600" dirty="0" smtClean="0"/>
              <a:t>，</a:t>
            </a:r>
            <a:r>
              <a:rPr lang="zh-TW" altLang="zh-TW" sz="3600" spc="600" dirty="0" smtClean="0"/>
              <a:t>在</a:t>
            </a:r>
            <a:r>
              <a:rPr lang="zh-TW" altLang="zh-TW" sz="3600" spc="600" dirty="0"/>
              <a:t>日語的用法裡，當</a:t>
            </a:r>
            <a:r>
              <a:rPr lang="zh-TW" altLang="zh-TW" sz="3600" spc="600" dirty="0">
                <a:solidFill>
                  <a:srgbClr val="C00000"/>
                </a:solidFill>
              </a:rPr>
              <a:t>「平」</a:t>
            </a:r>
            <a:r>
              <a:rPr lang="zh-TW" altLang="zh-TW" sz="3600" spc="600" dirty="0"/>
              <a:t>被附加在一個</a:t>
            </a:r>
            <a:r>
              <a:rPr lang="zh-TW" altLang="zh-TW" sz="3600" spc="600" dirty="0" smtClean="0"/>
              <a:t>特定團體</a:t>
            </a:r>
            <a:r>
              <a:rPr lang="zh-TW" altLang="zh-TW" sz="3600" spc="600" dirty="0"/>
              <a:t>中的某部份成員身上時</a:t>
            </a:r>
            <a:r>
              <a:rPr lang="en-US" altLang="zh-TW" sz="3600" spc="600" dirty="0">
                <a:solidFill>
                  <a:srgbClr val="7030A0"/>
                </a:solidFill>
              </a:rPr>
              <a:t>(</a:t>
            </a:r>
            <a:r>
              <a:rPr lang="zh-TW" altLang="zh-TW" sz="3600" spc="600" dirty="0">
                <a:solidFill>
                  <a:srgbClr val="7030A0"/>
                </a:solidFill>
              </a:rPr>
              <a:t>如某一會社的「平」會員</a:t>
            </a:r>
            <a:r>
              <a:rPr lang="en-US" altLang="zh-TW" sz="3600" spc="600" dirty="0">
                <a:solidFill>
                  <a:srgbClr val="7030A0"/>
                </a:solidFill>
              </a:rPr>
              <a:t>)</a:t>
            </a:r>
            <a:r>
              <a:rPr lang="zh-TW" altLang="zh-TW" sz="3600" spc="600" dirty="0"/>
              <a:t>，</a:t>
            </a:r>
            <a:r>
              <a:rPr lang="zh-TW" altLang="zh-TW" sz="3600" spc="600" dirty="0">
                <a:solidFill>
                  <a:srgbClr val="C00000"/>
                </a:solidFill>
              </a:rPr>
              <a:t>它指的是這些成員所共同具有的</a:t>
            </a:r>
            <a:r>
              <a:rPr lang="zh-TW" altLang="zh-TW" sz="3600" spc="600" dirty="0">
                <a:solidFill>
                  <a:srgbClr val="002060"/>
                </a:solidFill>
              </a:rPr>
              <a:t>「一般、不帶特定</a:t>
            </a:r>
            <a:r>
              <a:rPr lang="zh-TW" altLang="zh-TW" sz="3600" spc="600" dirty="0" smtClean="0">
                <a:solidFill>
                  <a:srgbClr val="002060"/>
                </a:solidFill>
              </a:rPr>
              <a:t>職務」</a:t>
            </a:r>
            <a:r>
              <a:rPr lang="zh-TW" altLang="zh-TW" sz="3600" spc="600" dirty="0">
                <a:solidFill>
                  <a:srgbClr val="C00000"/>
                </a:solidFill>
              </a:rPr>
              <a:t>的</a:t>
            </a:r>
            <a:r>
              <a:rPr lang="zh-TW" altLang="zh-TW" sz="3600" spc="600" dirty="0" smtClean="0">
                <a:solidFill>
                  <a:srgbClr val="C00000"/>
                </a:solidFill>
              </a:rPr>
              <a:t>性質</a:t>
            </a:r>
            <a:endParaRPr lang="zh-TW" altLang="zh-TW" sz="3600" spc="600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spc="600" dirty="0">
                <a:solidFill>
                  <a:srgbClr val="CCFF33"/>
                </a:solidFill>
                <a:latin typeface="+mj-ea"/>
              </a:rPr>
              <a:t>二</a:t>
            </a:r>
            <a:r>
              <a:rPr lang="zh-TW" altLang="en-US" sz="8800" spc="600" dirty="0" smtClean="0">
                <a:solidFill>
                  <a:srgbClr val="CCFF33"/>
                </a:solidFill>
                <a:latin typeface="+mj-ea"/>
              </a:rPr>
              <a:t>、</a:t>
            </a:r>
            <a:r>
              <a:rPr lang="en-US" altLang="zh-TW" sz="8800" spc="600" dirty="0" smtClean="0">
                <a:solidFill>
                  <a:srgbClr val="CCFF33"/>
                </a:solidFill>
                <a:latin typeface="+mj-ea"/>
              </a:rPr>
              <a:t>____</a:t>
            </a:r>
            <a:r>
              <a:rPr lang="zh-TW" altLang="zh-TW" sz="8800" spc="600" dirty="0" smtClean="0">
                <a:solidFill>
                  <a:srgbClr val="CCFF33"/>
                </a:solidFill>
                <a:latin typeface="+mj-ea"/>
              </a:rPr>
              <a:t>徒</a:t>
            </a:r>
            <a:endParaRPr lang="zh-TW" altLang="en-US" sz="8800" spc="600" dirty="0">
              <a:solidFill>
                <a:srgbClr val="CCFF33"/>
              </a:solidFill>
              <a:latin typeface="+mj-ea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511277" cy="351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919938" y="-99392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rgbClr val="C00000"/>
                </a:solidFill>
                <a:latin typeface="華康正顏楷體W7" pitchFamily="65" charset="-120"/>
                <a:ea typeface="華康正顏楷體W7" pitchFamily="65" charset="-120"/>
              </a:rPr>
              <a:t>平信</a:t>
            </a:r>
          </a:p>
        </p:txBody>
      </p:sp>
    </p:spTree>
    <p:extLst>
      <p:ext uri="{BB962C8B-B14F-4D97-AF65-F5344CB8AC3E}">
        <p14:creationId xmlns:p14="http://schemas.microsoft.com/office/powerpoint/2010/main" val="39572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34667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spc="600" dirty="0" smtClean="0"/>
              <a:t>平信徒的英文「</a:t>
            </a:r>
            <a:r>
              <a:rPr lang="en-US" altLang="zh-TW" sz="4400" spc="600" dirty="0" smtClean="0">
                <a:solidFill>
                  <a:srgbClr val="0070C0"/>
                </a:solidFill>
              </a:rPr>
              <a:t>laity</a:t>
            </a:r>
            <a:r>
              <a:rPr lang="zh-TW" altLang="en-US" sz="4400" spc="600" dirty="0" smtClean="0"/>
              <a:t>」，意思是：</a:t>
            </a:r>
            <a:endParaRPr lang="en-US" altLang="zh-TW" sz="4400" spc="600" dirty="0" smtClean="0"/>
          </a:p>
          <a:p>
            <a:pPr marL="0" indent="0">
              <a:buNone/>
            </a:pPr>
            <a:r>
              <a:rPr lang="zh-TW" altLang="en-US" sz="4400" spc="600" dirty="0" smtClean="0">
                <a:solidFill>
                  <a:srgbClr val="C00000"/>
                </a:solidFill>
              </a:rPr>
              <a:t>俗</a:t>
            </a:r>
            <a:r>
              <a:rPr lang="zh-TW" altLang="en-US" sz="4400" spc="600" dirty="0">
                <a:solidFill>
                  <a:srgbClr val="C00000"/>
                </a:solidFill>
              </a:rPr>
              <a:t>人</a:t>
            </a:r>
            <a:r>
              <a:rPr lang="en-US" altLang="zh-TW" sz="4400" spc="600" dirty="0">
                <a:solidFill>
                  <a:srgbClr val="7030A0"/>
                </a:solidFill>
              </a:rPr>
              <a:t>(</a:t>
            </a:r>
            <a:r>
              <a:rPr lang="zh-TW" altLang="en-US" sz="4400" spc="600" dirty="0">
                <a:solidFill>
                  <a:srgbClr val="7030A0"/>
                </a:solidFill>
              </a:rPr>
              <a:t>無聖職的人</a:t>
            </a:r>
            <a:r>
              <a:rPr lang="en-US" altLang="zh-TW" sz="4400" spc="600" dirty="0" smtClean="0">
                <a:solidFill>
                  <a:srgbClr val="7030A0"/>
                </a:solidFill>
              </a:rPr>
              <a:t>)</a:t>
            </a:r>
            <a:r>
              <a:rPr lang="zh-TW" altLang="en-US" sz="4400" spc="600" dirty="0" smtClean="0"/>
              <a:t>、</a:t>
            </a:r>
            <a:r>
              <a:rPr lang="zh-TW" altLang="en-US" sz="4400" spc="600" dirty="0" smtClean="0">
                <a:solidFill>
                  <a:srgbClr val="FF0000"/>
                </a:solidFill>
              </a:rPr>
              <a:t>外行人</a:t>
            </a:r>
            <a:endParaRPr lang="zh-TW" altLang="en-US" sz="4400" spc="600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TW" sz="8000" spc="600" dirty="0" smtClean="0">
                <a:solidFill>
                  <a:srgbClr val="00FFFF"/>
                </a:solidFill>
                <a:latin typeface="華康閃亮體" pitchFamily="49" charset="-120"/>
                <a:ea typeface="華康閃亮體" pitchFamily="49" charset="-120"/>
              </a:rPr>
              <a:t>負面</a:t>
            </a:r>
            <a:r>
              <a:rPr lang="zh-TW" altLang="en-US" sz="8000" spc="600" dirty="0">
                <a:gradFill>
                  <a:gsLst>
                    <a:gs pos="18000">
                      <a:srgbClr val="FF99FF"/>
                    </a:gs>
                    <a:gs pos="68000">
                      <a:srgbClr val="FFFF00"/>
                    </a:gs>
                    <a:gs pos="83000">
                      <a:srgbClr val="CCFF33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華康閃亮體" pitchFamily="49" charset="-120"/>
                <a:ea typeface="華康閃亮體" pitchFamily="49" charset="-120"/>
              </a:rPr>
              <a:t>印象的用詞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391938" cy="288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692" y="1600200"/>
            <a:ext cx="512291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pc="600" dirty="0">
                <a:solidFill>
                  <a:srgbClr val="002060"/>
                </a:solidFill>
              </a:rPr>
              <a:t>馬太福音</a:t>
            </a:r>
            <a:r>
              <a:rPr lang="en-US" altLang="zh-TW" b="1" spc="600" dirty="0">
                <a:solidFill>
                  <a:srgbClr val="002060"/>
                </a:solidFill>
              </a:rPr>
              <a:t>10:2</a:t>
            </a:r>
            <a:r>
              <a:rPr lang="en-US" altLang="zh-TW" spc="600" dirty="0">
                <a:solidFill>
                  <a:srgbClr val="002060"/>
                </a:solidFill>
              </a:rPr>
              <a:t> </a:t>
            </a:r>
            <a:r>
              <a:rPr lang="zh-TW" altLang="zh-TW" spc="600" dirty="0">
                <a:solidFill>
                  <a:srgbClr val="002060"/>
                </a:solidFill>
              </a:rPr>
              <a:t>這十二</a:t>
            </a:r>
            <a:r>
              <a:rPr lang="zh-TW" altLang="zh-TW" b="1" u="sng" spc="600" dirty="0">
                <a:solidFill>
                  <a:srgbClr val="FF0000"/>
                </a:solidFill>
              </a:rPr>
              <a:t>使徒</a:t>
            </a:r>
            <a:r>
              <a:rPr lang="zh-TW" altLang="zh-TW" spc="600" dirty="0">
                <a:solidFill>
                  <a:srgbClr val="002060"/>
                </a:solidFill>
              </a:rPr>
              <a:t>的</a:t>
            </a:r>
            <a:r>
              <a:rPr lang="zh-TW" altLang="zh-TW" spc="600" dirty="0" smtClean="0">
                <a:solidFill>
                  <a:srgbClr val="002060"/>
                </a:solidFill>
              </a:rPr>
              <a:t>名</a:t>
            </a:r>
            <a:r>
              <a:rPr lang="zh-TW" altLang="en-US" spc="600" dirty="0" smtClean="0">
                <a:solidFill>
                  <a:srgbClr val="002060"/>
                </a:solidFill>
              </a:rPr>
              <a:t>，</a:t>
            </a:r>
            <a:r>
              <a:rPr lang="zh-TW" altLang="zh-TW" spc="600" dirty="0">
                <a:solidFill>
                  <a:srgbClr val="002060"/>
                </a:solidFill>
              </a:rPr>
              <a:t>頭一個叫西門（又稱彼得</a:t>
            </a:r>
            <a:r>
              <a:rPr lang="zh-TW" altLang="zh-TW" spc="600" dirty="0" smtClean="0">
                <a:solidFill>
                  <a:srgbClr val="002060"/>
                </a:solidFill>
              </a:rPr>
              <a:t>）</a:t>
            </a:r>
            <a:r>
              <a:rPr lang="en-US" altLang="zh-TW" spc="600" dirty="0" smtClean="0">
                <a:solidFill>
                  <a:srgbClr val="002060"/>
                </a:solidFill>
              </a:rPr>
              <a:t>…..</a:t>
            </a:r>
          </a:p>
          <a:p>
            <a:pPr marL="0" indent="0">
              <a:buNone/>
            </a:pPr>
            <a:r>
              <a:rPr lang="zh-TW" altLang="en-US" spc="600" dirty="0" smtClean="0">
                <a:solidFill>
                  <a:srgbClr val="7030A0"/>
                </a:solidFill>
              </a:rPr>
              <a:t>使徒</a:t>
            </a:r>
            <a:r>
              <a:rPr lang="zh-TW" altLang="zh-TW" spc="600" dirty="0" smtClean="0">
                <a:solidFill>
                  <a:srgbClr val="7030A0"/>
                </a:solidFill>
              </a:rPr>
              <a:t>原文</a:t>
            </a:r>
            <a:r>
              <a:rPr lang="en-US" altLang="zh-TW" spc="600" dirty="0" smtClean="0">
                <a:solidFill>
                  <a:srgbClr val="7030A0"/>
                </a:solidFill>
              </a:rPr>
              <a:t> </a:t>
            </a:r>
            <a:r>
              <a:rPr lang="en-US" altLang="zh-TW" spc="600" dirty="0" err="1">
                <a:solidFill>
                  <a:srgbClr val="7030A0"/>
                </a:solidFill>
              </a:rPr>
              <a:t>apostolos</a:t>
            </a:r>
            <a:r>
              <a:rPr lang="zh-TW" altLang="zh-TW" spc="600" dirty="0">
                <a:solidFill>
                  <a:srgbClr val="7030A0"/>
                </a:solidFill>
              </a:rPr>
              <a:t>，此字出現</a:t>
            </a:r>
            <a:r>
              <a:rPr lang="en-US" altLang="zh-TW" spc="600" dirty="0">
                <a:solidFill>
                  <a:srgbClr val="C00000"/>
                </a:solidFill>
              </a:rPr>
              <a:t>79</a:t>
            </a:r>
            <a:r>
              <a:rPr lang="zh-TW" altLang="zh-TW" spc="600" dirty="0">
                <a:solidFill>
                  <a:srgbClr val="7030A0"/>
                </a:solidFill>
              </a:rPr>
              <a:t>次，意思是</a:t>
            </a:r>
          </a:p>
          <a:p>
            <a:pPr marL="0" indent="0">
              <a:buNone/>
            </a:pPr>
            <a:r>
              <a:rPr lang="en-US" altLang="zh-TW" spc="600" dirty="0">
                <a:solidFill>
                  <a:srgbClr val="C00000"/>
                </a:solidFill>
              </a:rPr>
              <a:t>1</a:t>
            </a:r>
            <a:r>
              <a:rPr lang="zh-TW" altLang="zh-TW" spc="600" dirty="0">
                <a:solidFill>
                  <a:srgbClr val="C00000"/>
                </a:solidFill>
              </a:rPr>
              <a:t>）代表</a:t>
            </a:r>
            <a:r>
              <a:rPr lang="en-US" altLang="zh-TW" spc="600" dirty="0">
                <a:solidFill>
                  <a:srgbClr val="C00000"/>
                </a:solidFill>
              </a:rPr>
              <a:t>, </a:t>
            </a:r>
            <a:r>
              <a:rPr lang="zh-TW" altLang="zh-TW" spc="600" dirty="0">
                <a:solidFill>
                  <a:srgbClr val="C00000"/>
                </a:solidFill>
              </a:rPr>
              <a:t>使者</a:t>
            </a:r>
            <a:r>
              <a:rPr lang="en-US" altLang="zh-TW" spc="600" dirty="0">
                <a:solidFill>
                  <a:srgbClr val="C00000"/>
                </a:solidFill>
              </a:rPr>
              <a:t>, </a:t>
            </a:r>
            <a:r>
              <a:rPr lang="zh-TW" altLang="zh-TW" spc="600" dirty="0">
                <a:solidFill>
                  <a:srgbClr val="C00000"/>
                </a:solidFill>
              </a:rPr>
              <a:t>受命令差派的人 </a:t>
            </a:r>
          </a:p>
          <a:p>
            <a:pPr marL="0" indent="0">
              <a:buNone/>
            </a:pPr>
            <a:r>
              <a:rPr lang="en-US" altLang="zh-TW" spc="600" dirty="0">
                <a:solidFill>
                  <a:srgbClr val="C00000"/>
                </a:solidFill>
              </a:rPr>
              <a:t>2) (</a:t>
            </a:r>
            <a:r>
              <a:rPr lang="zh-TW" altLang="zh-TW" spc="600" dirty="0">
                <a:solidFill>
                  <a:srgbClr val="C00000"/>
                </a:solidFill>
              </a:rPr>
              <a:t>神的</a:t>
            </a:r>
            <a:r>
              <a:rPr lang="en-US" altLang="zh-TW" spc="600" dirty="0">
                <a:solidFill>
                  <a:srgbClr val="C00000"/>
                </a:solidFill>
              </a:rPr>
              <a:t>)</a:t>
            </a:r>
            <a:r>
              <a:rPr lang="zh-TW" altLang="zh-TW" spc="600" dirty="0">
                <a:solidFill>
                  <a:srgbClr val="C00000"/>
                </a:solidFill>
              </a:rPr>
              <a:t>使者</a:t>
            </a:r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dirty="0">
                <a:solidFill>
                  <a:srgbClr val="CCFF33"/>
                </a:solidFill>
                <a:latin typeface="+mj-ea"/>
              </a:rPr>
              <a:t>三</a:t>
            </a:r>
            <a:r>
              <a:rPr lang="zh-TW" altLang="en-US" sz="8800" dirty="0" smtClean="0">
                <a:solidFill>
                  <a:srgbClr val="CCFF33"/>
                </a:solidFill>
                <a:latin typeface="+mj-ea"/>
              </a:rPr>
              <a:t>、</a:t>
            </a:r>
            <a:r>
              <a:rPr lang="en-US" altLang="zh-TW" sz="8800" dirty="0" smtClean="0">
                <a:solidFill>
                  <a:srgbClr val="CCFF33"/>
                </a:solidFill>
                <a:latin typeface="+mj-ea"/>
              </a:rPr>
              <a:t>___</a:t>
            </a:r>
            <a:r>
              <a:rPr lang="zh-TW" altLang="zh-TW" sz="8800" dirty="0" smtClean="0">
                <a:solidFill>
                  <a:srgbClr val="CCFF33"/>
                </a:solidFill>
                <a:latin typeface="+mj-ea"/>
              </a:rPr>
              <a:t>徒</a:t>
            </a:r>
            <a:endParaRPr lang="zh-TW" altLang="en-US" sz="8800" dirty="0">
              <a:solidFill>
                <a:srgbClr val="CCFF33"/>
              </a:solidFill>
              <a:latin typeface="+mj-ea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56" y="2636912"/>
            <a:ext cx="3570820" cy="26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55976" y="-171400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C00000"/>
                </a:solidFill>
                <a:latin typeface="華康正顏楷體W7" pitchFamily="65" charset="-120"/>
                <a:ea typeface="華康正顏楷體W7" pitchFamily="65" charset="-120"/>
              </a:rPr>
              <a:t>使</a:t>
            </a:r>
          </a:p>
        </p:txBody>
      </p:sp>
    </p:spTree>
    <p:extLst>
      <p:ext uri="{BB962C8B-B14F-4D97-AF65-F5344CB8AC3E}">
        <p14:creationId xmlns:p14="http://schemas.microsoft.com/office/powerpoint/2010/main" val="26316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00808"/>
            <a:ext cx="5760640" cy="5157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pc="600" dirty="0" smtClean="0"/>
              <a:t>哥</a:t>
            </a:r>
            <a:r>
              <a:rPr lang="zh-TW" altLang="zh-TW" spc="600" dirty="0" smtClean="0"/>
              <a:t>林</a:t>
            </a:r>
            <a:r>
              <a:rPr lang="zh-TW" altLang="en-US" spc="600" dirty="0" smtClean="0"/>
              <a:t>多</a:t>
            </a:r>
            <a:r>
              <a:rPr lang="zh-TW" altLang="zh-TW" spc="600" dirty="0" smtClean="0"/>
              <a:t>前 </a:t>
            </a:r>
            <a:r>
              <a:rPr lang="en-US" altLang="zh-TW" spc="600" dirty="0"/>
              <a:t>12:28 </a:t>
            </a:r>
            <a:r>
              <a:rPr lang="zh-TW" altLang="zh-TW" spc="600" dirty="0"/>
              <a:t>所說「神在教會所設立的，</a:t>
            </a:r>
            <a:r>
              <a:rPr lang="zh-TW" altLang="zh-TW" spc="600" dirty="0">
                <a:solidFill>
                  <a:srgbClr val="C00000"/>
                </a:solidFill>
              </a:rPr>
              <a:t>第一是使徒</a:t>
            </a:r>
            <a:r>
              <a:rPr lang="zh-TW" altLang="zh-TW" spc="600" dirty="0"/>
              <a:t>，第二是先知、第三是教師、其次是行異能的、再次是得恩賜醫病的、幫助人的、</a:t>
            </a:r>
            <a:r>
              <a:rPr lang="zh-TW" altLang="zh-TW" spc="600" dirty="0" smtClean="0"/>
              <a:t>治理的</a:t>
            </a:r>
            <a:r>
              <a:rPr lang="zh-TW" altLang="zh-TW" spc="600" dirty="0"/>
              <a:t>、說方言的</a:t>
            </a:r>
            <a:r>
              <a:rPr lang="zh-TW" altLang="zh-TW" spc="600" dirty="0" smtClean="0"/>
              <a:t>」</a:t>
            </a:r>
            <a:endParaRPr lang="en-US" altLang="zh-TW" spc="600" dirty="0" smtClean="0"/>
          </a:p>
          <a:p>
            <a:endParaRPr lang="en-US" altLang="zh-TW" spc="600" dirty="0"/>
          </a:p>
          <a:p>
            <a:pPr marL="0" indent="0">
              <a:buNone/>
            </a:pPr>
            <a:r>
              <a:rPr lang="zh-TW" altLang="zh-TW" spc="600" dirty="0" smtClean="0">
                <a:solidFill>
                  <a:srgbClr val="C00000"/>
                </a:solidFill>
              </a:rPr>
              <a:t>「使徒</a:t>
            </a:r>
            <a:r>
              <a:rPr lang="zh-TW" altLang="zh-TW" spc="600" dirty="0">
                <a:solidFill>
                  <a:srgbClr val="C00000"/>
                </a:solidFill>
              </a:rPr>
              <a:t>」應不會比「門徒」更高級，「使徒」的職份是耶穌的代表，猶如以前的欽差大臣或現在的外交官。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zh-TW" sz="6000" dirty="0" smtClean="0">
                <a:latin typeface="華康硬黑體W7" pitchFamily="49" charset="-120"/>
                <a:ea typeface="華康硬黑體W7" pitchFamily="49" charset="-120"/>
              </a:rPr>
              <a:t>使徒是</a:t>
            </a:r>
            <a:r>
              <a:rPr lang="zh-TW" altLang="zh-TW" sz="6000" dirty="0">
                <a:latin typeface="華康硬黑體W7" pitchFamily="49" charset="-120"/>
                <a:ea typeface="華康硬黑體W7" pitchFamily="49" charset="-120"/>
              </a:rPr>
              <a:t>一種</a:t>
            </a:r>
            <a:r>
              <a:rPr lang="zh-TW" altLang="zh-TW" sz="6000" dirty="0" smtClean="0">
                <a:solidFill>
                  <a:srgbClr val="FFFF00"/>
                </a:solidFill>
                <a:latin typeface="華康硬黑體W7" pitchFamily="49" charset="-120"/>
                <a:ea typeface="華康硬黑體W7" pitchFamily="49" charset="-120"/>
              </a:rPr>
              <a:t>恩賜</a:t>
            </a:r>
            <a:r>
              <a:rPr lang="zh-TW" altLang="en-US" sz="6000" dirty="0" smtClean="0">
                <a:latin typeface="華康硬黑體W7" pitchFamily="49" charset="-120"/>
                <a:ea typeface="華康硬黑體W7" pitchFamily="49" charset="-120"/>
              </a:rPr>
              <a:t>與</a:t>
            </a:r>
            <a:r>
              <a:rPr lang="zh-TW" altLang="en-US" sz="6000" dirty="0" smtClean="0">
                <a:solidFill>
                  <a:srgbClr val="00FFFF"/>
                </a:solidFill>
                <a:latin typeface="華康硬黑體W7" pitchFamily="49" charset="-120"/>
                <a:ea typeface="華康硬黑體W7" pitchFamily="49" charset="-120"/>
              </a:rPr>
              <a:t>職位</a:t>
            </a:r>
            <a:endParaRPr lang="zh-TW" altLang="en-US" sz="6000" dirty="0">
              <a:solidFill>
                <a:srgbClr val="00FFFF"/>
              </a:solidFill>
              <a:latin typeface="華康硬黑體W7" pitchFamily="49" charset="-120"/>
              <a:ea typeface="華康硬黑體W7" pitchFamily="49" charset="-12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24" y="2852936"/>
            <a:ext cx="3111776" cy="22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13396"/>
            <a:ext cx="5600188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pc="600" dirty="0"/>
              <a:t>哥</a:t>
            </a:r>
            <a:r>
              <a:rPr lang="zh-TW" altLang="zh-TW" spc="600" dirty="0" smtClean="0"/>
              <a:t>林</a:t>
            </a:r>
            <a:r>
              <a:rPr lang="zh-TW" altLang="zh-TW" spc="600" dirty="0"/>
              <a:t>多</a:t>
            </a:r>
            <a:r>
              <a:rPr lang="zh-TW" altLang="zh-TW" spc="600" dirty="0" smtClean="0"/>
              <a:t>前書</a:t>
            </a:r>
            <a:r>
              <a:rPr lang="en-US" altLang="zh-TW" spc="600" dirty="0" smtClean="0"/>
              <a:t>1:1-2 </a:t>
            </a:r>
            <a:r>
              <a:rPr lang="zh-TW" altLang="zh-TW" spc="600" dirty="0" smtClean="0"/>
              <a:t>奉神</a:t>
            </a:r>
            <a:r>
              <a:rPr lang="zh-TW" altLang="zh-TW" spc="600" dirty="0"/>
              <a:t>旨意，蒙召作耶穌基督使徒的</a:t>
            </a:r>
            <a:r>
              <a:rPr lang="zh-TW" altLang="zh-TW" spc="600" dirty="0" smtClean="0"/>
              <a:t>保羅</a:t>
            </a:r>
            <a:r>
              <a:rPr lang="en-US" altLang="zh-TW" spc="600" dirty="0" smtClean="0"/>
              <a:t>……..</a:t>
            </a:r>
            <a:r>
              <a:rPr lang="zh-TW" altLang="zh-TW" spc="600" dirty="0" smtClean="0"/>
              <a:t>，寫信</a:t>
            </a:r>
            <a:r>
              <a:rPr lang="zh-TW" altLang="zh-TW" spc="600" dirty="0"/>
              <a:t>給在哥林</a:t>
            </a:r>
            <a:r>
              <a:rPr lang="zh-TW" altLang="zh-TW" spc="600" dirty="0" smtClean="0"/>
              <a:t>多</a:t>
            </a:r>
            <a:r>
              <a:rPr lang="zh-TW" altLang="en-US" spc="600" dirty="0" smtClean="0"/>
              <a:t>    </a:t>
            </a:r>
            <a:r>
              <a:rPr lang="zh-TW" altLang="zh-TW" spc="600" dirty="0" smtClean="0"/>
              <a:t>神</a:t>
            </a:r>
            <a:r>
              <a:rPr lang="zh-TW" altLang="zh-TW" spc="600" dirty="0"/>
              <a:t>的教會，就是在基督耶穌裏</a:t>
            </a:r>
            <a:r>
              <a:rPr lang="zh-TW" altLang="zh-TW" u="sng" spc="600" dirty="0">
                <a:solidFill>
                  <a:srgbClr val="FF0000"/>
                </a:solidFill>
              </a:rPr>
              <a:t>成聖</a:t>
            </a:r>
            <a:r>
              <a:rPr lang="zh-TW" altLang="zh-TW" spc="600" dirty="0"/>
              <a:t>、蒙召作</a:t>
            </a:r>
            <a:r>
              <a:rPr lang="zh-TW" altLang="zh-TW" u="sng" spc="600" dirty="0">
                <a:solidFill>
                  <a:srgbClr val="FF0000"/>
                </a:solidFill>
              </a:rPr>
              <a:t>聖徒</a:t>
            </a:r>
            <a:r>
              <a:rPr lang="zh-TW" altLang="zh-TW" spc="600" dirty="0" smtClean="0"/>
              <a:t>的</a:t>
            </a:r>
            <a:r>
              <a:rPr lang="en-US" altLang="zh-TW" spc="600" dirty="0" smtClean="0"/>
              <a:t>….</a:t>
            </a:r>
          </a:p>
          <a:p>
            <a:pPr marL="0" indent="0">
              <a:buNone/>
            </a:pPr>
            <a:endParaRPr lang="en-US" altLang="zh-TW" spc="600" dirty="0"/>
          </a:p>
          <a:p>
            <a:pPr marL="0" indent="0">
              <a:buNone/>
            </a:pPr>
            <a:r>
              <a:rPr lang="zh-TW" altLang="en-US" u="sng" spc="600" dirty="0" smtClean="0">
                <a:solidFill>
                  <a:srgbClr val="7030A0"/>
                </a:solidFill>
              </a:rPr>
              <a:t>聖</a:t>
            </a:r>
            <a:r>
              <a:rPr lang="zh-TW" altLang="en-US" u="sng" spc="600" dirty="0">
                <a:solidFill>
                  <a:srgbClr val="7030A0"/>
                </a:solidFill>
              </a:rPr>
              <a:t>徒</a:t>
            </a:r>
            <a:r>
              <a:rPr lang="zh-TW" altLang="en-US" spc="600" dirty="0" smtClean="0">
                <a:solidFill>
                  <a:srgbClr val="7030A0"/>
                </a:solidFill>
              </a:rPr>
              <a:t>的原文</a:t>
            </a:r>
            <a:r>
              <a:rPr lang="en-US" altLang="zh-TW" spc="600" dirty="0" smtClean="0">
                <a:solidFill>
                  <a:srgbClr val="7030A0"/>
                </a:solidFill>
              </a:rPr>
              <a:t> </a:t>
            </a:r>
            <a:r>
              <a:rPr lang="en-US" altLang="zh-TW" spc="600" dirty="0" err="1">
                <a:solidFill>
                  <a:srgbClr val="7030A0"/>
                </a:solidFill>
              </a:rPr>
              <a:t>hagios</a:t>
            </a:r>
            <a:r>
              <a:rPr lang="en-US" altLang="zh-TW" spc="600" dirty="0">
                <a:solidFill>
                  <a:srgbClr val="7030A0"/>
                </a:solidFill>
              </a:rPr>
              <a:t> </a:t>
            </a:r>
            <a:r>
              <a:rPr lang="zh-TW" altLang="en-US" spc="600" dirty="0">
                <a:solidFill>
                  <a:srgbClr val="7030A0"/>
                </a:solidFill>
              </a:rPr>
              <a:t>為</a:t>
            </a:r>
            <a:r>
              <a:rPr lang="zh-TW" altLang="zh-TW" spc="600" dirty="0" smtClean="0">
                <a:solidFill>
                  <a:srgbClr val="7030A0"/>
                </a:solidFill>
              </a:rPr>
              <a:t>形容詞</a:t>
            </a:r>
            <a:r>
              <a:rPr lang="en-US" altLang="zh-TW" spc="600" dirty="0">
                <a:solidFill>
                  <a:srgbClr val="7030A0"/>
                </a:solidFill>
              </a:rPr>
              <a:t> </a:t>
            </a:r>
            <a:r>
              <a:rPr lang="zh-TW" altLang="en-US" spc="600" dirty="0" smtClean="0">
                <a:solidFill>
                  <a:srgbClr val="7030A0"/>
                </a:solidFill>
              </a:rPr>
              <a:t>，字義是</a:t>
            </a:r>
            <a:r>
              <a:rPr lang="zh-TW" altLang="en-US" spc="600" dirty="0">
                <a:solidFill>
                  <a:srgbClr val="7030A0"/>
                </a:solidFill>
              </a:rPr>
              <a:t>：</a:t>
            </a:r>
            <a:r>
              <a:rPr lang="zh-TW" altLang="zh-TW" spc="600" dirty="0" smtClean="0">
                <a:solidFill>
                  <a:srgbClr val="FF0000"/>
                </a:solidFill>
              </a:rPr>
              <a:t>至</a:t>
            </a:r>
            <a:r>
              <a:rPr lang="zh-TW" altLang="zh-TW" spc="600" dirty="0">
                <a:solidFill>
                  <a:srgbClr val="FF0000"/>
                </a:solidFill>
              </a:rPr>
              <a:t>為聖潔的</a:t>
            </a:r>
            <a:r>
              <a:rPr lang="zh-TW" altLang="zh-TW" spc="600" dirty="0" smtClean="0">
                <a:solidFill>
                  <a:srgbClr val="FF0000"/>
                </a:solidFill>
              </a:rPr>
              <a:t>事物</a:t>
            </a:r>
            <a:r>
              <a:rPr lang="zh-TW" altLang="en-US" spc="600" dirty="0">
                <a:solidFill>
                  <a:srgbClr val="FF0000"/>
                </a:solidFill>
              </a:rPr>
              <a:t>、</a:t>
            </a:r>
            <a:r>
              <a:rPr lang="zh-TW" altLang="zh-TW" spc="600" dirty="0" smtClean="0">
                <a:solidFill>
                  <a:srgbClr val="FF0000"/>
                </a:solidFill>
              </a:rPr>
              <a:t>聖徒</a:t>
            </a:r>
            <a:r>
              <a:rPr lang="zh-TW" altLang="en-US" spc="600" dirty="0" smtClean="0">
                <a:solidFill>
                  <a:srgbClr val="FF0000"/>
                </a:solidFill>
              </a:rPr>
              <a:t>。</a:t>
            </a:r>
            <a:endParaRPr lang="en-US" altLang="zh-TW" spc="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pc="600" dirty="0"/>
          </a:p>
          <a:p>
            <a:pPr marL="0" indent="0">
              <a:buNone/>
            </a:pPr>
            <a:r>
              <a:rPr lang="zh-TW" altLang="en-US" u="sng" spc="600" dirty="0" smtClean="0">
                <a:solidFill>
                  <a:srgbClr val="002060"/>
                </a:solidFill>
              </a:rPr>
              <a:t>成聖</a:t>
            </a:r>
            <a:r>
              <a:rPr lang="zh-TW" altLang="en-US" spc="600" dirty="0" smtClean="0">
                <a:solidFill>
                  <a:srgbClr val="002060"/>
                </a:solidFill>
              </a:rPr>
              <a:t>的原文</a:t>
            </a:r>
            <a:r>
              <a:rPr lang="en-US" altLang="zh-TW" spc="600" dirty="0" smtClean="0">
                <a:solidFill>
                  <a:srgbClr val="002060"/>
                </a:solidFill>
              </a:rPr>
              <a:t> </a:t>
            </a:r>
            <a:r>
              <a:rPr lang="en-US" altLang="zh-TW" spc="600" dirty="0" err="1">
                <a:solidFill>
                  <a:srgbClr val="002060"/>
                </a:solidFill>
              </a:rPr>
              <a:t>hagiazo</a:t>
            </a:r>
            <a:r>
              <a:rPr lang="en-US" altLang="zh-TW" spc="600" dirty="0">
                <a:solidFill>
                  <a:srgbClr val="002060"/>
                </a:solidFill>
              </a:rPr>
              <a:t> </a:t>
            </a:r>
            <a:r>
              <a:rPr lang="zh-TW" altLang="en-US" spc="600" dirty="0" smtClean="0">
                <a:solidFill>
                  <a:srgbClr val="002060"/>
                </a:solidFill>
              </a:rPr>
              <a:t>，字義是</a:t>
            </a:r>
            <a:r>
              <a:rPr lang="zh-TW" altLang="en-US" spc="600" dirty="0">
                <a:solidFill>
                  <a:srgbClr val="002060"/>
                </a:solidFill>
              </a:rPr>
              <a:t>：</a:t>
            </a:r>
            <a:r>
              <a:rPr lang="zh-TW" altLang="en-US" spc="600" dirty="0" smtClean="0">
                <a:solidFill>
                  <a:srgbClr val="C00000"/>
                </a:solidFill>
              </a:rPr>
              <a:t>歸</a:t>
            </a:r>
            <a:r>
              <a:rPr lang="zh-TW" altLang="en-US" spc="600" dirty="0">
                <a:solidFill>
                  <a:srgbClr val="C00000"/>
                </a:solidFill>
              </a:rPr>
              <a:t>為聖</a:t>
            </a:r>
            <a:r>
              <a:rPr lang="en-US" altLang="zh-TW" spc="600" dirty="0">
                <a:solidFill>
                  <a:srgbClr val="C00000"/>
                </a:solidFill>
              </a:rPr>
              <a:t>(</a:t>
            </a:r>
            <a:r>
              <a:rPr lang="zh-TW" altLang="en-US" spc="600" dirty="0">
                <a:solidFill>
                  <a:srgbClr val="C00000"/>
                </a:solidFill>
              </a:rPr>
              <a:t>為著禮儀目的將某些東西分別</a:t>
            </a:r>
            <a:r>
              <a:rPr lang="zh-TW" altLang="en-US" spc="600" dirty="0" smtClean="0">
                <a:solidFill>
                  <a:srgbClr val="C00000"/>
                </a:solidFill>
              </a:rPr>
              <a:t>出來</a:t>
            </a:r>
            <a:r>
              <a:rPr lang="en-US" altLang="zh-TW" spc="600" dirty="0" smtClean="0">
                <a:solidFill>
                  <a:srgbClr val="C00000"/>
                </a:solidFill>
              </a:rPr>
              <a:t>)</a:t>
            </a:r>
            <a:r>
              <a:rPr lang="zh-TW" altLang="en-US" spc="600" dirty="0" smtClean="0">
                <a:solidFill>
                  <a:srgbClr val="C00000"/>
                </a:solidFill>
              </a:rPr>
              <a:t>、使</a:t>
            </a:r>
            <a:r>
              <a:rPr lang="zh-TW" altLang="en-US" spc="600" dirty="0">
                <a:solidFill>
                  <a:srgbClr val="C00000"/>
                </a:solidFill>
              </a:rPr>
              <a:t>潔淨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dirty="0" smtClean="0">
                <a:solidFill>
                  <a:srgbClr val="CCFF33"/>
                </a:solidFill>
              </a:rPr>
              <a:t>四、</a:t>
            </a:r>
            <a:r>
              <a:rPr lang="en-US" altLang="zh-TW" sz="8800" dirty="0" smtClean="0">
                <a:solidFill>
                  <a:srgbClr val="CCFF33"/>
                </a:solidFill>
              </a:rPr>
              <a:t>___</a:t>
            </a:r>
            <a:r>
              <a:rPr lang="zh-TW" altLang="en-US" sz="8800" dirty="0" smtClean="0">
                <a:solidFill>
                  <a:srgbClr val="CCFF33"/>
                </a:solidFill>
              </a:rPr>
              <a:t> </a:t>
            </a:r>
            <a:r>
              <a:rPr lang="zh-TW" altLang="zh-TW" sz="8800" dirty="0" smtClean="0">
                <a:solidFill>
                  <a:srgbClr val="CCFF33"/>
                </a:solidFill>
              </a:rPr>
              <a:t>徒</a:t>
            </a:r>
            <a:endParaRPr lang="zh-TW" altLang="en-US" sz="8800" dirty="0">
              <a:solidFill>
                <a:srgbClr val="CCFF33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99628"/>
            <a:ext cx="3271680" cy="493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08356" y="-162420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華康正顏楷體W7" pitchFamily="65" charset="-120"/>
                <a:ea typeface="華康正顏楷體W7" pitchFamily="65" charset="-120"/>
              </a:rPr>
              <a:t>聖</a:t>
            </a:r>
          </a:p>
        </p:txBody>
      </p:sp>
    </p:spTree>
    <p:extLst>
      <p:ext uri="{BB962C8B-B14F-4D97-AF65-F5344CB8AC3E}">
        <p14:creationId xmlns:p14="http://schemas.microsoft.com/office/powerpoint/2010/main" val="2446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545" y="1769528"/>
            <a:ext cx="47525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pc="600" dirty="0"/>
              <a:t>哥林多</a:t>
            </a:r>
            <a:r>
              <a:rPr lang="zh-TW" altLang="zh-TW" spc="600" dirty="0" smtClean="0"/>
              <a:t>前書</a:t>
            </a:r>
            <a:r>
              <a:rPr lang="en-US" altLang="zh-TW" b="1" spc="600" dirty="0" smtClean="0"/>
              <a:t>6:19-20</a:t>
            </a:r>
            <a:r>
              <a:rPr lang="en-US" altLang="zh-TW" spc="600" dirty="0" smtClean="0"/>
              <a:t> </a:t>
            </a:r>
            <a:r>
              <a:rPr lang="zh-TW" altLang="zh-TW" spc="600" dirty="0">
                <a:solidFill>
                  <a:srgbClr val="C00000"/>
                </a:solidFill>
              </a:rPr>
              <a:t>豈不知你們的身子就是聖靈的殿嗎</a:t>
            </a:r>
            <a:r>
              <a:rPr lang="zh-TW" altLang="zh-TW" spc="600" dirty="0"/>
              <a:t>？</a:t>
            </a:r>
            <a:r>
              <a:rPr lang="zh-TW" altLang="zh-TW" spc="600" dirty="0">
                <a:solidFill>
                  <a:srgbClr val="0070C0"/>
                </a:solidFill>
              </a:rPr>
              <a:t>這聖靈是從　神而來，住在你們裏頭的；並且你們不是自己的人</a:t>
            </a:r>
            <a:r>
              <a:rPr lang="zh-TW" altLang="zh-TW" spc="600" dirty="0" smtClean="0"/>
              <a:t>，</a:t>
            </a:r>
            <a:r>
              <a:rPr lang="zh-TW" altLang="zh-TW" u="sng" spc="600" dirty="0" smtClean="0">
                <a:solidFill>
                  <a:srgbClr val="FF0000"/>
                </a:solidFill>
              </a:rPr>
              <a:t>因為</a:t>
            </a:r>
            <a:r>
              <a:rPr lang="zh-TW" altLang="zh-TW" u="sng" spc="600" dirty="0">
                <a:solidFill>
                  <a:srgbClr val="FF0000"/>
                </a:solidFill>
              </a:rPr>
              <a:t>你們是重價買來的。</a:t>
            </a:r>
            <a:r>
              <a:rPr lang="zh-TW" altLang="zh-TW" spc="600" dirty="0">
                <a:solidFill>
                  <a:srgbClr val="7030A0"/>
                </a:solidFill>
              </a:rPr>
              <a:t>所以，要在你們的身子上榮耀　神。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spc="600" dirty="0">
                <a:gradFill>
                  <a:gsLst>
                    <a:gs pos="18000">
                      <a:srgbClr val="FFC000"/>
                    </a:gs>
                    <a:gs pos="68000">
                      <a:srgbClr val="FFFF00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華康超明體" pitchFamily="49" charset="-120"/>
                <a:ea typeface="華康超明體" pitchFamily="49" charset="-120"/>
              </a:rPr>
              <a:t>聖徒是</a:t>
            </a:r>
            <a:r>
              <a:rPr lang="zh-TW" altLang="en-US" sz="6000" spc="600" dirty="0" smtClean="0">
                <a:gradFill>
                  <a:gsLst>
                    <a:gs pos="18000">
                      <a:srgbClr val="FFC000"/>
                    </a:gs>
                    <a:gs pos="68000">
                      <a:srgbClr val="FFFF00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6000" spc="600" dirty="0" smtClean="0">
                <a:gradFill>
                  <a:gsLst>
                    <a:gs pos="18000">
                      <a:srgbClr val="FFC000"/>
                    </a:gs>
                    <a:gs pos="68000">
                      <a:srgbClr val="FFFF00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華康超明體" pitchFamily="49" charset="-120"/>
                <a:ea typeface="華康超明體" pitchFamily="49" charset="-120"/>
              </a:rPr>
              <a:t>____</a:t>
            </a:r>
            <a:r>
              <a:rPr lang="zh-CN" altLang="zh-TW" sz="6000" spc="600" dirty="0" smtClean="0">
                <a:gradFill>
                  <a:gsLst>
                    <a:gs pos="18000">
                      <a:srgbClr val="FFC000"/>
                    </a:gs>
                    <a:gs pos="68000">
                      <a:srgbClr val="FFFF00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華康超明體" pitchFamily="49" charset="-120"/>
                <a:ea typeface="華康超明體" pitchFamily="49" charset="-120"/>
              </a:rPr>
              <a:t>買來</a:t>
            </a:r>
            <a:r>
              <a:rPr lang="zh-CN" altLang="zh-TW" sz="6000" spc="600" dirty="0">
                <a:gradFill>
                  <a:gsLst>
                    <a:gs pos="18000">
                      <a:srgbClr val="FFC000"/>
                    </a:gs>
                    <a:gs pos="68000">
                      <a:srgbClr val="FFFF00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華康超明體" pitchFamily="49" charset="-120"/>
                <a:ea typeface="華康超明體" pitchFamily="49" charset="-120"/>
              </a:rPr>
              <a:t>的</a:t>
            </a:r>
            <a:r>
              <a:rPr lang="zh-TW" altLang="en-US" sz="6000" spc="600" dirty="0">
                <a:gradFill>
                  <a:gsLst>
                    <a:gs pos="18000">
                      <a:srgbClr val="FFC000"/>
                    </a:gs>
                    <a:gs pos="68000">
                      <a:srgbClr val="FFFF00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華康超明體" pitchFamily="49" charset="-120"/>
                <a:ea typeface="華康超明體" pitchFamily="49" charset="-120"/>
              </a:rPr>
              <a:t>」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73" y="1844824"/>
            <a:ext cx="4355927" cy="437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91880" y="-1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>
                <a:solidFill>
                  <a:srgbClr val="C00000"/>
                </a:solidFill>
                <a:latin typeface="華康正顏楷體W7" pitchFamily="65" charset="-120"/>
                <a:ea typeface="華康正顏楷體W7" pitchFamily="65" charset="-120"/>
              </a:rPr>
              <a:t>重價</a:t>
            </a:r>
          </a:p>
        </p:txBody>
      </p:sp>
    </p:spTree>
    <p:extLst>
      <p:ext uri="{BB962C8B-B14F-4D97-AF65-F5344CB8AC3E}">
        <p14:creationId xmlns:p14="http://schemas.microsoft.com/office/powerpoint/2010/main" val="6768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66" y="1412776"/>
            <a:ext cx="2212683" cy="221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7056784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pc="600" dirty="0" smtClean="0"/>
              <a:t>馬太福音</a:t>
            </a:r>
            <a:r>
              <a:rPr lang="zh-TW" altLang="en-US" b="1" spc="600" dirty="0" smtClean="0"/>
              <a:t>　</a:t>
            </a:r>
            <a:r>
              <a:rPr lang="en-US" altLang="zh-TW" b="1" spc="600" dirty="0" smtClean="0"/>
              <a:t>28:19</a:t>
            </a:r>
            <a:r>
              <a:rPr lang="zh-TW" altLang="en-US" spc="600" dirty="0" smtClean="0"/>
              <a:t> </a:t>
            </a:r>
            <a:r>
              <a:rPr lang="zh-TW" altLang="en-US" spc="600" dirty="0"/>
              <a:t>所以，你們要去，使萬民作我的</a:t>
            </a:r>
            <a:r>
              <a:rPr lang="zh-TW" altLang="en-US" u="sng" spc="600" dirty="0">
                <a:solidFill>
                  <a:srgbClr val="FF0000"/>
                </a:solidFill>
              </a:rPr>
              <a:t>門徒</a:t>
            </a:r>
            <a:r>
              <a:rPr lang="zh-TW" altLang="en-US" spc="600" dirty="0"/>
              <a:t>，奉父、子、聖靈的名給他們施</a:t>
            </a:r>
            <a:r>
              <a:rPr lang="zh-TW" altLang="en-US" spc="600" dirty="0" smtClean="0"/>
              <a:t>洗</a:t>
            </a:r>
            <a:endParaRPr lang="en-US" altLang="zh-TW" spc="600" dirty="0" smtClean="0"/>
          </a:p>
          <a:p>
            <a:pPr marL="0" indent="0">
              <a:buNone/>
            </a:pPr>
            <a:endParaRPr lang="en-US" altLang="zh-TW" spc="600" dirty="0"/>
          </a:p>
          <a:p>
            <a:pPr marL="0" indent="0">
              <a:buNone/>
            </a:pPr>
            <a:r>
              <a:rPr lang="zh-TW" altLang="zh-TW" spc="600" dirty="0"/>
              <a:t>門徒的希臘文 ：</a:t>
            </a:r>
            <a:r>
              <a:rPr lang="en-US" altLang="zh-TW" spc="600" dirty="0" err="1">
                <a:solidFill>
                  <a:srgbClr val="7030A0"/>
                </a:solidFill>
              </a:rPr>
              <a:t>matheteuo</a:t>
            </a:r>
            <a:r>
              <a:rPr lang="zh-TW" altLang="zh-TW" spc="600" dirty="0">
                <a:solidFill>
                  <a:srgbClr val="7030A0"/>
                </a:solidFill>
              </a:rPr>
              <a:t>（動詞）出現共四次。</a:t>
            </a:r>
            <a:r>
              <a:rPr lang="zh-TW" altLang="zh-TW" spc="600" dirty="0">
                <a:solidFill>
                  <a:srgbClr val="C00000"/>
                </a:solidFill>
              </a:rPr>
              <a:t>（主動命令語氣、簡單過去式，指這個行動是由某一時間開始</a:t>
            </a:r>
            <a:r>
              <a:rPr lang="zh-TW" altLang="zh-TW" spc="600" dirty="0" smtClean="0">
                <a:solidFill>
                  <a:srgbClr val="C00000"/>
                </a:solidFill>
              </a:rPr>
              <a:t>）</a:t>
            </a:r>
            <a:r>
              <a:rPr lang="en-US" altLang="zh-TW" spc="600" dirty="0" smtClean="0">
                <a:solidFill>
                  <a:srgbClr val="C00000"/>
                </a:solidFill>
              </a:rPr>
              <a:t>:</a:t>
            </a:r>
            <a:r>
              <a:rPr lang="zh-TW" altLang="en-US" spc="600" dirty="0" smtClean="0">
                <a:solidFill>
                  <a:srgbClr val="002060"/>
                </a:solidFill>
              </a:rPr>
              <a:t>原文字義</a:t>
            </a:r>
            <a:r>
              <a:rPr lang="zh-TW" altLang="en-US" spc="600" dirty="0">
                <a:solidFill>
                  <a:srgbClr val="002060"/>
                </a:solidFill>
              </a:rPr>
              <a:t>：</a:t>
            </a:r>
            <a:r>
              <a:rPr lang="zh-TW" altLang="en-US" spc="600" dirty="0" smtClean="0">
                <a:solidFill>
                  <a:srgbClr val="002060"/>
                </a:solidFill>
              </a:rPr>
              <a:t>成為門徒</a:t>
            </a:r>
            <a:endParaRPr lang="zh-TW" altLang="zh-TW" spc="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zh-TW" spc="600" dirty="0">
                <a:solidFill>
                  <a:srgbClr val="002060"/>
                </a:solidFill>
              </a:rPr>
              <a:t>以名詞</a:t>
            </a:r>
            <a:r>
              <a:rPr lang="en-US" altLang="zh-TW" spc="600" dirty="0" err="1">
                <a:solidFill>
                  <a:srgbClr val="002060"/>
                </a:solidFill>
              </a:rPr>
              <a:t>mathetes</a:t>
            </a:r>
            <a:r>
              <a:rPr lang="zh-TW" altLang="zh-TW" spc="600" dirty="0">
                <a:solidFill>
                  <a:srgbClr val="002060"/>
                </a:solidFill>
              </a:rPr>
              <a:t>的方式共出現</a:t>
            </a:r>
            <a:r>
              <a:rPr lang="en-US" altLang="zh-TW" spc="600" dirty="0">
                <a:solidFill>
                  <a:srgbClr val="002060"/>
                </a:solidFill>
              </a:rPr>
              <a:t>249</a:t>
            </a:r>
            <a:r>
              <a:rPr lang="zh-TW" altLang="zh-TW" spc="600" dirty="0">
                <a:solidFill>
                  <a:srgbClr val="002060"/>
                </a:solidFill>
              </a:rPr>
              <a:t>次</a:t>
            </a:r>
            <a:r>
              <a:rPr lang="zh-TW" altLang="zh-TW" spc="600" dirty="0" smtClean="0">
                <a:solidFill>
                  <a:srgbClr val="FF0000"/>
                </a:solidFill>
              </a:rPr>
              <a:t>。</a:t>
            </a:r>
            <a:r>
              <a:rPr lang="zh-TW" altLang="en-US" spc="600" dirty="0" smtClean="0">
                <a:solidFill>
                  <a:srgbClr val="FF0000"/>
                </a:solidFill>
              </a:rPr>
              <a:t>字義是</a:t>
            </a:r>
            <a:r>
              <a:rPr lang="en-US" altLang="zh-TW" spc="600" dirty="0" smtClean="0">
                <a:solidFill>
                  <a:srgbClr val="FF0000"/>
                </a:solidFill>
              </a:rPr>
              <a:t>『</a:t>
            </a:r>
            <a:r>
              <a:rPr lang="zh-TW" altLang="zh-TW" spc="600" dirty="0" smtClean="0">
                <a:solidFill>
                  <a:srgbClr val="FF0000"/>
                </a:solidFill>
              </a:rPr>
              <a:t>弟子 </a:t>
            </a:r>
            <a:r>
              <a:rPr lang="zh-TW" altLang="en-US" spc="600" dirty="0" smtClean="0">
                <a:solidFill>
                  <a:srgbClr val="FF0000"/>
                </a:solidFill>
              </a:rPr>
              <a:t>、</a:t>
            </a:r>
            <a:r>
              <a:rPr lang="zh-TW" altLang="zh-TW" spc="600" dirty="0" smtClean="0">
                <a:solidFill>
                  <a:srgbClr val="FF0000"/>
                </a:solidFill>
              </a:rPr>
              <a:t>追隨者</a:t>
            </a:r>
            <a:r>
              <a:rPr lang="en-US" altLang="zh-TW" spc="600" dirty="0" smtClean="0">
                <a:solidFill>
                  <a:srgbClr val="FF0000"/>
                </a:solidFill>
              </a:rPr>
              <a:t>』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200114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gradFill>
                  <a:gsLst>
                    <a:gs pos="0">
                      <a:srgbClr val="DDEBCF"/>
                    </a:gs>
                    <a:gs pos="65000">
                      <a:srgbClr val="CCFF33"/>
                    </a:gs>
                    <a:gs pos="100000">
                      <a:srgbClr val="156B13"/>
                    </a:gs>
                  </a:gsLst>
                  <a:lin ang="16200000" scaled="0"/>
                </a:gradFill>
              </a:rPr>
              <a:t>五、</a:t>
            </a:r>
            <a:r>
              <a:rPr lang="en-US" altLang="zh-TW" sz="8000" dirty="0" smtClean="0">
                <a:gradFill>
                  <a:gsLst>
                    <a:gs pos="0">
                      <a:srgbClr val="DDEBCF"/>
                    </a:gs>
                    <a:gs pos="65000">
                      <a:srgbClr val="CCFF33"/>
                    </a:gs>
                    <a:gs pos="100000">
                      <a:srgbClr val="156B13"/>
                    </a:gs>
                  </a:gsLst>
                  <a:lin ang="16200000" scaled="0"/>
                </a:gradFill>
              </a:rPr>
              <a:t>____</a:t>
            </a:r>
            <a:r>
              <a:rPr lang="zh-TW" altLang="zh-TW" sz="8000" dirty="0" smtClean="0">
                <a:gradFill>
                  <a:gsLst>
                    <a:gs pos="0">
                      <a:srgbClr val="DDEBCF"/>
                    </a:gs>
                    <a:gs pos="65000">
                      <a:srgbClr val="CCFF33"/>
                    </a:gs>
                    <a:gs pos="100000">
                      <a:srgbClr val="156B13"/>
                    </a:gs>
                  </a:gsLst>
                  <a:lin ang="16200000" scaled="0"/>
                </a:gradFill>
              </a:rPr>
              <a:t>徒</a:t>
            </a:r>
            <a:endParaRPr lang="zh-TW" altLang="en-US" sz="8000" dirty="0">
              <a:gradFill>
                <a:gsLst>
                  <a:gs pos="0">
                    <a:srgbClr val="DDEBCF"/>
                  </a:gs>
                  <a:gs pos="65000">
                    <a:srgbClr val="CCFF33"/>
                  </a:gs>
                  <a:gs pos="100000">
                    <a:srgbClr val="156B13"/>
                  </a:gs>
                </a:gsLst>
                <a:lin ang="16200000" scaled="0"/>
              </a:gra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3928" y="-243408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華康正顏楷體W7" pitchFamily="65" charset="-120"/>
                <a:ea typeface="華康正顏楷體W7" pitchFamily="65" charset="-120"/>
              </a:rPr>
              <a:t>門</a:t>
            </a:r>
          </a:p>
        </p:txBody>
      </p:sp>
    </p:spTree>
    <p:extLst>
      <p:ext uri="{BB962C8B-B14F-4D97-AF65-F5344CB8AC3E}">
        <p14:creationId xmlns:p14="http://schemas.microsoft.com/office/powerpoint/2010/main" val="30981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784" y="458956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dirty="0"/>
              <a:t>馬太福音</a:t>
            </a:r>
            <a:r>
              <a:rPr lang="en-US" altLang="zh-TW" sz="4400" dirty="0"/>
              <a:t>	</a:t>
            </a:r>
            <a:endParaRPr lang="en-US" altLang="zh-TW" sz="4400" dirty="0"/>
          </a:p>
          <a:p>
            <a:r>
              <a:rPr lang="en-US" altLang="zh-TW" sz="4800" spc="600" dirty="0" smtClean="0"/>
              <a:t>28</a:t>
            </a:r>
            <a:r>
              <a:rPr lang="en-US" altLang="zh-TW" sz="4800" spc="600" dirty="0"/>
              <a:t>	</a:t>
            </a:r>
            <a:r>
              <a:rPr lang="en-US" altLang="zh-TW" sz="4800" spc="600" dirty="0" smtClean="0"/>
              <a:t>19-20</a:t>
            </a:r>
            <a:r>
              <a:rPr lang="en-US" altLang="zh-TW" sz="4800" spc="600" dirty="0"/>
              <a:t>	</a:t>
            </a:r>
            <a:r>
              <a:rPr lang="zh-TW" altLang="zh-TW" sz="4800" spc="600" dirty="0"/>
              <a:t>所以，你們要去，使萬民作我的門徒，奉父、子、聖靈的名給他們施</a:t>
            </a:r>
            <a:r>
              <a:rPr lang="zh-TW" altLang="zh-TW" sz="4800" spc="600" dirty="0" smtClean="0"/>
              <a:t>洗。</a:t>
            </a:r>
            <a:endParaRPr lang="zh-TW" altLang="zh-TW" sz="4800" spc="600" dirty="0"/>
          </a:p>
          <a:p>
            <a:r>
              <a:rPr lang="en-US" altLang="zh-TW" sz="4800" spc="600" dirty="0"/>
              <a:t>	</a:t>
            </a:r>
            <a:r>
              <a:rPr lang="zh-TW" altLang="zh-TW" sz="4800" spc="600" dirty="0"/>
              <a:t>凡我所吩咐你們的，都教訓他們遵守，我就常與你們同在，直到世界的末了。」</a:t>
            </a:r>
          </a:p>
        </p:txBody>
      </p:sp>
    </p:spTree>
    <p:extLst>
      <p:ext uri="{BB962C8B-B14F-4D97-AF65-F5344CB8AC3E}">
        <p14:creationId xmlns:p14="http://schemas.microsoft.com/office/powerpoint/2010/main" val="5211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4078" y="2204864"/>
            <a:ext cx="348641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dirty="0" smtClean="0"/>
              <a:t>門徒</a:t>
            </a:r>
            <a:r>
              <a:rPr lang="en-US" altLang="zh-TW" sz="4400" dirty="0" err="1" smtClean="0"/>
              <a:t>Mathetes</a:t>
            </a:r>
            <a:r>
              <a:rPr lang="zh-TW" altLang="en-US" sz="4400" dirty="0" smtClean="0"/>
              <a:t>的</a:t>
            </a:r>
            <a:r>
              <a:rPr lang="zh-TW" altLang="zh-TW" sz="4400" dirty="0" smtClean="0"/>
              <a:t>字根</a:t>
            </a:r>
            <a:r>
              <a:rPr lang="zh-TW" altLang="zh-TW" sz="4400" dirty="0"/>
              <a:t>源自於</a:t>
            </a:r>
            <a:r>
              <a:rPr lang="en-US" altLang="zh-TW" sz="4400" dirty="0" err="1"/>
              <a:t>manthano</a:t>
            </a:r>
            <a:r>
              <a:rPr lang="en-US" altLang="zh-TW" sz="4400" dirty="0"/>
              <a:t> </a:t>
            </a:r>
            <a:r>
              <a:rPr lang="zh-TW" altLang="zh-TW" sz="4400" dirty="0"/>
              <a:t>：</a:t>
            </a:r>
            <a:r>
              <a:rPr lang="zh-TW" altLang="zh-TW" sz="4400" dirty="0">
                <a:solidFill>
                  <a:srgbClr val="C00000"/>
                </a:solidFill>
              </a:rPr>
              <a:t>學習、發現、體驗、聽見</a:t>
            </a:r>
            <a:r>
              <a:rPr lang="zh-TW" altLang="zh-TW" sz="4400" dirty="0"/>
              <a:t>。</a:t>
            </a:r>
          </a:p>
          <a:p>
            <a:endParaRPr lang="zh-TW" altLang="en-US" sz="4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89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</a:gradFill>
                <a:latin typeface="華康酒桶體" pitchFamily="49" charset="-120"/>
                <a:ea typeface="華康酒桶體" pitchFamily="49" charset="-120"/>
              </a:rPr>
              <a:t>門徒必須</a:t>
            </a:r>
            <a:r>
              <a:rPr lang="zh-TW" altLang="en-US" sz="7200" spc="600" dirty="0" smtClean="0">
                <a:solidFill>
                  <a:srgbClr val="00FFFF"/>
                </a:solidFill>
                <a:latin typeface="華康酒桶體" pitchFamily="49" charset="-120"/>
                <a:ea typeface="華康酒桶體" pitchFamily="49" charset="-120"/>
              </a:rPr>
              <a:t>親身</a:t>
            </a:r>
            <a:r>
              <a:rPr lang="zh-TW" altLang="en-US" sz="7200" spc="6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89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</a:gradFill>
                <a:latin typeface="華康酒桶體" pitchFamily="49" charset="-120"/>
                <a:ea typeface="華康酒桶體" pitchFamily="49" charset="-120"/>
              </a:rPr>
              <a:t>經歷</a:t>
            </a:r>
            <a:endParaRPr lang="zh-TW" altLang="en-US" sz="7200" spc="6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89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</a:gradFill>
              <a:latin typeface="華康酒桶體" pitchFamily="49" charset="-120"/>
              <a:ea typeface="華康酒桶體" pitchFamily="49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854411" cy="45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6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556792"/>
            <a:ext cx="4752528" cy="51571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600" spc="600" dirty="0" smtClean="0"/>
              <a:t>門徒</a:t>
            </a:r>
            <a:r>
              <a:rPr lang="zh-TW" altLang="zh-TW" sz="3600" spc="600" dirty="0" smtClean="0"/>
              <a:t>英文</a:t>
            </a:r>
            <a:r>
              <a:rPr lang="zh-TW" altLang="en-US" sz="3600" spc="600" dirty="0" smtClean="0"/>
              <a:t>單字</a:t>
            </a:r>
            <a:r>
              <a:rPr lang="zh-TW" altLang="zh-TW" sz="3600" spc="600" dirty="0" smtClean="0"/>
              <a:t>為</a:t>
            </a:r>
            <a:r>
              <a:rPr lang="zh-TW" altLang="zh-TW" sz="3600" spc="600" dirty="0"/>
              <a:t>：</a:t>
            </a:r>
            <a:r>
              <a:rPr lang="en-US" altLang="zh-TW" sz="3600" spc="600" dirty="0" smtClean="0">
                <a:solidFill>
                  <a:srgbClr val="C00000"/>
                </a:solidFill>
              </a:rPr>
              <a:t>disciple</a:t>
            </a:r>
            <a:r>
              <a:rPr lang="zh-TW" altLang="en-US" sz="3600" spc="600" dirty="0" smtClean="0"/>
              <a:t>，出自</a:t>
            </a:r>
            <a:r>
              <a:rPr lang="zh-TW" altLang="zh-TW" sz="3600" spc="600" dirty="0" smtClean="0"/>
              <a:t>拉丁文</a:t>
            </a:r>
            <a:r>
              <a:rPr lang="en-US" altLang="zh-TW" sz="3600" spc="600" dirty="0" err="1"/>
              <a:t>discipulus</a:t>
            </a:r>
            <a:r>
              <a:rPr lang="zh-TW" altLang="zh-TW" sz="3600" spc="600" dirty="0" smtClean="0"/>
              <a:t>，</a:t>
            </a:r>
            <a:r>
              <a:rPr lang="zh-TW" altLang="zh-TW" sz="3600" spc="600" dirty="0" smtClean="0">
                <a:solidFill>
                  <a:srgbClr val="FF0000"/>
                </a:solidFill>
              </a:rPr>
              <a:t>意即學者或學生，接受某一種學說、追隨某一位老師的人</a:t>
            </a:r>
            <a:endParaRPr lang="en-US" altLang="zh-TW" sz="3600" spc="600" dirty="0" smtClean="0">
              <a:solidFill>
                <a:srgbClr val="FF0000"/>
              </a:solidFill>
            </a:endParaRPr>
          </a:p>
          <a:p>
            <a:endParaRPr lang="en-US" altLang="zh-TW" sz="3600" spc="600" dirty="0"/>
          </a:p>
          <a:p>
            <a:pPr marL="0" indent="0">
              <a:buNone/>
            </a:pPr>
            <a:r>
              <a:rPr lang="zh-TW" altLang="zh-TW" sz="3600" spc="600" dirty="0" smtClean="0">
                <a:solidFill>
                  <a:srgbClr val="7030A0"/>
                </a:solidFill>
              </a:rPr>
              <a:t>紀律</a:t>
            </a:r>
            <a:r>
              <a:rPr lang="zh-TW" altLang="en-US" sz="3600" spc="600" dirty="0" smtClean="0">
                <a:solidFill>
                  <a:srgbClr val="7030A0"/>
                </a:solidFill>
              </a:rPr>
              <a:t>、訓練、懲</a:t>
            </a:r>
            <a:r>
              <a:rPr lang="zh-TW" altLang="en-US" sz="3600" dirty="0" smtClean="0">
                <a:solidFill>
                  <a:srgbClr val="7030A0"/>
                </a:solidFill>
              </a:rPr>
              <a:t>罰的英文：</a:t>
            </a:r>
            <a:r>
              <a:rPr lang="en-US" altLang="zh-TW" sz="3600" dirty="0" smtClean="0">
                <a:solidFill>
                  <a:srgbClr val="C00000"/>
                </a:solidFill>
              </a:rPr>
              <a:t>discipline</a:t>
            </a:r>
            <a:endParaRPr lang="zh-TW" altLang="zh-TW" sz="3600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198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spc="600" dirty="0" smtClean="0">
                <a:solidFill>
                  <a:srgbClr val="FFFF00"/>
                </a:solidFill>
                <a:latin typeface="華康斑剝體" pitchFamily="49" charset="-120"/>
                <a:ea typeface="華康斑剝體" pitchFamily="49" charset="-120"/>
              </a:rPr>
              <a:t>門徒</a:t>
            </a:r>
            <a:r>
              <a:rPr lang="zh-TW" altLang="en-US" sz="6600" spc="600" dirty="0" smtClean="0">
                <a:solidFill>
                  <a:srgbClr val="CCFF33"/>
                </a:solidFill>
                <a:latin typeface="華康斑剝體" pitchFamily="49" charset="-120"/>
                <a:ea typeface="華康斑剝體" pitchFamily="49" charset="-120"/>
              </a:rPr>
              <a:t>需要</a:t>
            </a:r>
            <a:r>
              <a:rPr lang="zh-TW" altLang="en-US" sz="6600" spc="600" dirty="0" smtClean="0">
                <a:solidFill>
                  <a:srgbClr val="00FFFF"/>
                </a:solidFill>
                <a:latin typeface="華康斑剝體" pitchFamily="49" charset="-120"/>
                <a:ea typeface="華康斑剝體" pitchFamily="49" charset="-120"/>
              </a:rPr>
              <a:t>紀律</a:t>
            </a:r>
            <a:r>
              <a:rPr lang="zh-TW" altLang="en-US" sz="6600" spc="600" dirty="0" smtClean="0">
                <a:solidFill>
                  <a:srgbClr val="CCFF33"/>
                </a:solidFill>
                <a:latin typeface="華康斑剝體" pitchFamily="49" charset="-120"/>
                <a:ea typeface="華康斑剝體" pitchFamily="49" charset="-120"/>
              </a:rPr>
              <a:t>的</a:t>
            </a:r>
            <a:r>
              <a:rPr lang="zh-TW" altLang="en-US" sz="6600" spc="600" dirty="0" smtClean="0">
                <a:solidFill>
                  <a:srgbClr val="FFC000"/>
                </a:solidFill>
                <a:latin typeface="華康斑剝體" pitchFamily="49" charset="-120"/>
                <a:ea typeface="華康斑剝體" pitchFamily="49" charset="-120"/>
              </a:rPr>
              <a:t>操練</a:t>
            </a:r>
            <a:endParaRPr lang="zh-TW" altLang="en-US" sz="6600" spc="600" dirty="0">
              <a:solidFill>
                <a:srgbClr val="FFC000"/>
              </a:solidFill>
              <a:latin typeface="華康斑剝體" pitchFamily="49" charset="-120"/>
              <a:ea typeface="華康斑剝體" pitchFamily="49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16" y="2132856"/>
            <a:ext cx="3769164" cy="44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49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7987" y="1844824"/>
            <a:ext cx="4942942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3600" spc="600" dirty="0"/>
              <a:t>加拉太書</a:t>
            </a:r>
            <a:r>
              <a:rPr lang="en-US" altLang="zh-TW" sz="3600" spc="600" dirty="0" smtClean="0"/>
              <a:t>2</a:t>
            </a:r>
            <a:r>
              <a:rPr lang="zh-TW" altLang="en-US" sz="3600" spc="600" dirty="0"/>
              <a:t>：</a:t>
            </a:r>
            <a:r>
              <a:rPr lang="en-US" altLang="zh-TW" sz="3600" spc="600" dirty="0" smtClean="0"/>
              <a:t>20</a:t>
            </a:r>
            <a:r>
              <a:rPr lang="zh-TW" altLang="en-US" sz="3600" spc="600" dirty="0" smtClean="0"/>
              <a:t>　</a:t>
            </a:r>
            <a:r>
              <a:rPr lang="en-US" altLang="zh-TW" sz="3600" spc="600" dirty="0" smtClean="0"/>
              <a:t>“</a:t>
            </a:r>
            <a:r>
              <a:rPr lang="zh-TW" altLang="zh-TW" sz="3600" spc="600" dirty="0"/>
              <a:t>我已經與基督同釘十字架，</a:t>
            </a:r>
            <a:r>
              <a:rPr lang="zh-TW" altLang="zh-TW" sz="3600" spc="600" dirty="0">
                <a:solidFill>
                  <a:srgbClr val="C00000"/>
                </a:solidFill>
              </a:rPr>
              <a:t>現在活著的，不再是我，乃是基督在我裡面活著</a:t>
            </a:r>
            <a:r>
              <a:rPr lang="zh-TW" altLang="zh-TW" sz="3600" spc="600" dirty="0"/>
              <a:t>；並且我如今在肉身活著，是因信神的兒子而活，祂是愛我，為</a:t>
            </a:r>
            <a:r>
              <a:rPr lang="zh-TW" altLang="zh-TW" spc="600" dirty="0" smtClean="0"/>
              <a:t>我捨</a:t>
            </a:r>
            <a:r>
              <a:rPr lang="zh-TW" altLang="zh-TW" spc="600" dirty="0"/>
              <a:t>己。</a:t>
            </a:r>
            <a:r>
              <a:rPr lang="en-US" altLang="zh-TW" spc="600" dirty="0"/>
              <a:t>”</a:t>
            </a:r>
            <a:endParaRPr lang="zh-TW" altLang="en-US" spc="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TW" sz="8000" dirty="0">
                <a:solidFill>
                  <a:srgbClr val="FFC000"/>
                </a:solidFill>
                <a:latin typeface="華康流隸體" pitchFamily="65" charset="-120"/>
                <a:ea typeface="華康流隸體" pitchFamily="65" charset="-120"/>
              </a:rPr>
              <a:t>我</a:t>
            </a:r>
            <a:r>
              <a:rPr lang="zh-TW" altLang="zh-TW" sz="8000" dirty="0">
                <a:gradFill>
                  <a:gsLst>
                    <a:gs pos="0">
                      <a:srgbClr val="FFF200"/>
                    </a:gs>
                    <a:gs pos="45000">
                      <a:schemeClr val="accent2">
                        <a:lumMod val="60000"/>
                        <a:lumOff val="40000"/>
                      </a:schemeClr>
                    </a:gs>
                    <a:gs pos="89000">
                      <a:srgbClr val="CCFF33"/>
                    </a:gs>
                    <a:gs pos="100000">
                      <a:srgbClr val="4D0808"/>
                    </a:gs>
                  </a:gsLst>
                  <a:lin ang="16200000" scaled="0"/>
                </a:gradFill>
                <a:latin typeface="華康流隸體" pitchFamily="65" charset="-120"/>
                <a:ea typeface="華康流隸體" pitchFamily="65" charset="-120"/>
              </a:rPr>
              <a:t>是不是</a:t>
            </a:r>
            <a:r>
              <a:rPr lang="zh-TW" altLang="zh-TW" sz="8000" dirty="0">
                <a:solidFill>
                  <a:srgbClr val="FFC000"/>
                </a:solidFill>
                <a:latin typeface="華康流隸體" pitchFamily="65" charset="-120"/>
                <a:ea typeface="華康流隸體" pitchFamily="65" charset="-120"/>
              </a:rPr>
              <a:t>我</a:t>
            </a:r>
            <a:r>
              <a:rPr lang="zh-TW" altLang="zh-TW" sz="8000" dirty="0">
                <a:gradFill>
                  <a:gsLst>
                    <a:gs pos="0">
                      <a:srgbClr val="FFF200"/>
                    </a:gs>
                    <a:gs pos="45000">
                      <a:schemeClr val="accent2">
                        <a:lumMod val="60000"/>
                        <a:lumOff val="40000"/>
                      </a:schemeClr>
                    </a:gs>
                    <a:gs pos="89000">
                      <a:srgbClr val="CCFF33"/>
                    </a:gs>
                    <a:gs pos="100000">
                      <a:srgbClr val="4D0808"/>
                    </a:gs>
                  </a:gsLst>
                  <a:lin ang="16200000" scaled="0"/>
                </a:gradFill>
                <a:latin typeface="華康流隸體" pitchFamily="65" charset="-120"/>
                <a:ea typeface="華康流隸體" pitchFamily="65" charset="-120"/>
              </a:rPr>
              <a:t>的</a:t>
            </a:r>
            <a:r>
              <a:rPr lang="zh-TW" altLang="zh-TW" sz="8000" dirty="0">
                <a:solidFill>
                  <a:srgbClr val="FFC000"/>
                </a:solidFill>
                <a:latin typeface="華康流隸體" pitchFamily="65" charset="-120"/>
                <a:ea typeface="華康流隸體" pitchFamily="65" charset="-120"/>
              </a:rPr>
              <a:t>我</a:t>
            </a:r>
            <a:endParaRPr lang="zh-TW" altLang="en-US" sz="8000" dirty="0">
              <a:solidFill>
                <a:srgbClr val="FFC000"/>
              </a:solidFill>
              <a:latin typeface="華康流隸體" pitchFamily="65" charset="-120"/>
              <a:ea typeface="華康流隸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2051"/>
            <a:ext cx="4389663" cy="32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840185"/>
            <a:ext cx="476287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spc="600" dirty="0" smtClean="0"/>
              <a:t>馬太福音</a:t>
            </a:r>
            <a:r>
              <a:rPr lang="en-US" altLang="zh-TW" sz="3600" spc="600" dirty="0" smtClean="0"/>
              <a:t>10:37-38 </a:t>
            </a:r>
            <a:r>
              <a:rPr lang="zh-TW" altLang="zh-TW" sz="3600" spc="600" dirty="0"/>
              <a:t>「</a:t>
            </a:r>
            <a:r>
              <a:rPr lang="zh-TW" altLang="zh-TW" sz="3600" spc="600" dirty="0">
                <a:solidFill>
                  <a:srgbClr val="7030A0"/>
                </a:solidFill>
              </a:rPr>
              <a:t>愛父母過於愛我的</a:t>
            </a:r>
            <a:r>
              <a:rPr lang="zh-TW" altLang="zh-TW" sz="3600" spc="600" dirty="0"/>
              <a:t>，</a:t>
            </a:r>
            <a:r>
              <a:rPr lang="zh-TW" altLang="zh-TW" sz="3600" spc="600" dirty="0">
                <a:solidFill>
                  <a:srgbClr val="C00000"/>
                </a:solidFill>
              </a:rPr>
              <a:t>不配作我的門徒</a:t>
            </a:r>
            <a:r>
              <a:rPr lang="zh-TW" altLang="zh-TW" sz="3600" spc="600" dirty="0"/>
              <a:t>；</a:t>
            </a:r>
            <a:r>
              <a:rPr lang="zh-TW" altLang="zh-TW" sz="3600" spc="600" dirty="0">
                <a:solidFill>
                  <a:srgbClr val="0070C0"/>
                </a:solidFill>
              </a:rPr>
              <a:t>愛兒女過於愛我的</a:t>
            </a:r>
            <a:r>
              <a:rPr lang="zh-TW" altLang="zh-TW" sz="3600" spc="600" dirty="0"/>
              <a:t>，</a:t>
            </a:r>
            <a:r>
              <a:rPr lang="zh-TW" altLang="zh-TW" sz="3600" spc="600" dirty="0">
                <a:solidFill>
                  <a:srgbClr val="C00000"/>
                </a:solidFill>
              </a:rPr>
              <a:t>不配作我的門徒</a:t>
            </a:r>
            <a:r>
              <a:rPr lang="zh-TW" altLang="zh-TW" sz="3600" spc="600" dirty="0" smtClean="0"/>
              <a:t>；</a:t>
            </a:r>
            <a:r>
              <a:rPr lang="zh-TW" altLang="zh-TW" sz="3600" spc="600" dirty="0" smtClean="0">
                <a:solidFill>
                  <a:srgbClr val="002060"/>
                </a:solidFill>
              </a:rPr>
              <a:t>不</a:t>
            </a:r>
            <a:r>
              <a:rPr lang="zh-TW" altLang="zh-TW" sz="3600" spc="600" dirty="0">
                <a:solidFill>
                  <a:srgbClr val="002060"/>
                </a:solidFill>
              </a:rPr>
              <a:t>背著他的十字架跟從我的</a:t>
            </a:r>
            <a:r>
              <a:rPr lang="zh-TW" altLang="zh-TW" sz="3600" spc="600" dirty="0"/>
              <a:t>，</a:t>
            </a:r>
            <a:r>
              <a:rPr lang="zh-TW" altLang="zh-TW" sz="3600" spc="600" dirty="0">
                <a:solidFill>
                  <a:srgbClr val="C00000"/>
                </a:solidFill>
              </a:rPr>
              <a:t>也不配作我的門徒</a:t>
            </a:r>
            <a:r>
              <a:rPr lang="zh-TW" altLang="zh-TW" sz="3600" spc="600" dirty="0"/>
              <a:t>。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zh-TW" sz="6600" spc="600" dirty="0" smtClean="0">
                <a:gradFill>
                  <a:gsLst>
                    <a:gs pos="0">
                      <a:srgbClr val="5E9EFF"/>
                    </a:gs>
                    <a:gs pos="39999">
                      <a:srgbClr val="FF99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>門徒</a:t>
            </a:r>
            <a:r>
              <a:rPr lang="zh-TW" altLang="en-US" sz="6600" spc="600" dirty="0" smtClean="0">
                <a:gradFill>
                  <a:gsLst>
                    <a:gs pos="0">
                      <a:srgbClr val="5E9EFF"/>
                    </a:gs>
                    <a:gs pos="39999">
                      <a:srgbClr val="FF99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>必須</a:t>
            </a:r>
            <a:r>
              <a:rPr lang="zh-TW" altLang="en-US" sz="6600" spc="600" dirty="0" smtClean="0">
                <a:solidFill>
                  <a:srgbClr val="FF99FF"/>
                </a:solidFill>
                <a:latin typeface="華康雅宋體" pitchFamily="49" charset="-120"/>
                <a:ea typeface="華康雅宋體" pitchFamily="49" charset="-120"/>
              </a:rPr>
              <a:t>付上代價</a:t>
            </a:r>
            <a:endParaRPr lang="zh-TW" altLang="en-US" sz="6600" spc="600" dirty="0">
              <a:solidFill>
                <a:srgbClr val="FF99FF"/>
              </a:solidFill>
              <a:latin typeface="華康雅宋體" pitchFamily="49" charset="-120"/>
              <a:ea typeface="華康雅宋體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298534" cy="44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0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37112" y="1600200"/>
            <a:ext cx="490688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pc="600" dirty="0"/>
              <a:t>使徒行傳</a:t>
            </a:r>
            <a:r>
              <a:rPr lang="en-US" altLang="zh-TW" spc="600" dirty="0"/>
              <a:t>11:26 </a:t>
            </a:r>
            <a:r>
              <a:rPr lang="zh-TW" altLang="zh-TW" spc="600" dirty="0"/>
              <a:t>找著了，就帶他到安提阿去。他們足有一年的工夫和教會一同聚集，教訓了許多人。</a:t>
            </a:r>
            <a:r>
              <a:rPr lang="zh-TW" altLang="zh-TW" spc="600" dirty="0">
                <a:solidFill>
                  <a:srgbClr val="C00000"/>
                </a:solidFill>
              </a:rPr>
              <a:t>門徒</a:t>
            </a:r>
            <a:r>
              <a:rPr lang="zh-TW" altLang="zh-TW" spc="600" dirty="0">
                <a:solidFill>
                  <a:srgbClr val="7030A0"/>
                </a:solidFill>
              </a:rPr>
              <a:t>稱為「</a:t>
            </a:r>
            <a:r>
              <a:rPr lang="zh-TW" altLang="zh-TW" spc="600" dirty="0">
                <a:solidFill>
                  <a:srgbClr val="C00000"/>
                </a:solidFill>
              </a:rPr>
              <a:t>基督徒</a:t>
            </a:r>
            <a:r>
              <a:rPr lang="zh-TW" altLang="zh-TW" spc="600" dirty="0">
                <a:solidFill>
                  <a:srgbClr val="7030A0"/>
                </a:solidFill>
              </a:rPr>
              <a:t>」是從</a:t>
            </a:r>
            <a:r>
              <a:rPr lang="zh-TW" altLang="zh-TW" spc="600" dirty="0">
                <a:solidFill>
                  <a:srgbClr val="C00000"/>
                </a:solidFill>
              </a:rPr>
              <a:t>安提阿</a:t>
            </a:r>
            <a:r>
              <a:rPr lang="zh-TW" altLang="zh-TW" spc="600" dirty="0">
                <a:solidFill>
                  <a:srgbClr val="7030A0"/>
                </a:solidFill>
              </a:rPr>
              <a:t>起首。</a:t>
            </a:r>
          </a:p>
          <a:p>
            <a:pPr marL="0" indent="0">
              <a:buNone/>
            </a:pPr>
            <a:r>
              <a:rPr lang="zh-TW" altLang="en-US" sz="3600" u="sng" spc="600" dirty="0" smtClean="0">
                <a:solidFill>
                  <a:srgbClr val="C00000"/>
                </a:solidFill>
              </a:rPr>
              <a:t>►</a:t>
            </a:r>
            <a:r>
              <a:rPr lang="zh-TW" altLang="en-US" u="sng" spc="600" dirty="0" smtClean="0">
                <a:solidFill>
                  <a:srgbClr val="0070C0"/>
                </a:solidFill>
              </a:rPr>
              <a:t>基督徒原文</a:t>
            </a:r>
            <a:r>
              <a:rPr lang="en-US" altLang="zh-TW" spc="600" dirty="0" err="1" smtClean="0">
                <a:solidFill>
                  <a:srgbClr val="0070C0"/>
                </a:solidFill>
              </a:rPr>
              <a:t>Christianos</a:t>
            </a:r>
            <a:r>
              <a:rPr lang="zh-TW" altLang="en-US" spc="600" dirty="0" smtClean="0">
                <a:solidFill>
                  <a:srgbClr val="0070C0"/>
                </a:solidFill>
              </a:rPr>
              <a:t>，字義是</a:t>
            </a:r>
            <a:r>
              <a:rPr lang="zh-TW" altLang="en-US" spc="600" dirty="0">
                <a:solidFill>
                  <a:srgbClr val="002060"/>
                </a:solidFill>
              </a:rPr>
              <a:t>「</a:t>
            </a:r>
            <a:r>
              <a:rPr lang="zh-TW" altLang="zh-TW" spc="600" dirty="0" smtClean="0">
                <a:solidFill>
                  <a:srgbClr val="002060"/>
                </a:solidFill>
              </a:rPr>
              <a:t>基督</a:t>
            </a:r>
            <a:r>
              <a:rPr lang="zh-TW" altLang="zh-TW" spc="600" dirty="0">
                <a:solidFill>
                  <a:srgbClr val="002060"/>
                </a:solidFill>
              </a:rPr>
              <a:t>的</a:t>
            </a:r>
            <a:r>
              <a:rPr lang="zh-TW" altLang="zh-TW" u="sng" spc="600" dirty="0" smtClean="0">
                <a:solidFill>
                  <a:srgbClr val="C00000"/>
                </a:solidFill>
              </a:rPr>
              <a:t>跟隨者</a:t>
            </a:r>
            <a:r>
              <a:rPr lang="en-US" altLang="zh-TW" spc="600" dirty="0" smtClean="0">
                <a:solidFill>
                  <a:srgbClr val="002060"/>
                </a:solidFill>
              </a:rPr>
              <a:t>』</a:t>
            </a:r>
            <a:endParaRPr lang="zh-TW" altLang="zh-TW" spc="600" dirty="0">
              <a:solidFill>
                <a:srgbClr val="002060"/>
              </a:solidFill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2" y="1556792"/>
            <a:ext cx="4032449" cy="187952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4800" dirty="0" smtClean="0">
                <a:latin typeface="華康娃娃體W7" pitchFamily="81" charset="-120"/>
                <a:ea typeface="華康娃娃體W7" pitchFamily="81" charset="-120"/>
              </a:rPr>
              <a:t>基督徒就是基督的</a:t>
            </a:r>
            <a:r>
              <a:rPr lang="zh-TW" altLang="en-US" sz="4800" dirty="0" smtClean="0">
                <a:solidFill>
                  <a:srgbClr val="FFFF00"/>
                </a:solidFill>
                <a:latin typeface="華康娃娃體W7" pitchFamily="81" charset="-120"/>
                <a:ea typeface="華康娃娃體W7" pitchFamily="81" charset="-120"/>
              </a:rPr>
              <a:t>「門徒」</a:t>
            </a:r>
            <a:endParaRPr lang="zh-TW" altLang="en-US" sz="4800" dirty="0">
              <a:solidFill>
                <a:srgbClr val="FFFF00"/>
              </a:solidFill>
              <a:latin typeface="華康娃娃體W7" pitchFamily="81" charset="-120"/>
              <a:ea typeface="華康娃娃體W7" pitchFamily="81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7" y="3964693"/>
            <a:ext cx="2134921" cy="274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763688" y="116632"/>
            <a:ext cx="58272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>
                <a:gradFill>
                  <a:gsLst>
                    <a:gs pos="0">
                      <a:srgbClr val="DDEBCF"/>
                    </a:gs>
                    <a:gs pos="65000">
                      <a:srgbClr val="CCFF33"/>
                    </a:gs>
                    <a:gs pos="100000">
                      <a:srgbClr val="156B13"/>
                    </a:gs>
                  </a:gsLst>
                  <a:lin ang="16200000" scaled="0"/>
                </a:gra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六</a:t>
            </a:r>
            <a:r>
              <a:rPr lang="zh-TW" altLang="en-US" sz="8000" dirty="0" smtClean="0">
                <a:gradFill>
                  <a:gsLst>
                    <a:gs pos="0">
                      <a:srgbClr val="DDEBCF"/>
                    </a:gs>
                    <a:gs pos="65000">
                      <a:srgbClr val="CCFF33"/>
                    </a:gs>
                    <a:gs pos="100000">
                      <a:srgbClr val="156B13"/>
                    </a:gs>
                  </a:gsLst>
                  <a:lin ang="16200000" scaled="0"/>
                </a:gra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、</a:t>
            </a:r>
            <a:r>
              <a:rPr lang="en-US" altLang="zh-TW" sz="8000" dirty="0" smtClean="0">
                <a:gradFill>
                  <a:gsLst>
                    <a:gs pos="0">
                      <a:srgbClr val="DDEBCF"/>
                    </a:gs>
                    <a:gs pos="65000">
                      <a:srgbClr val="CCFF33"/>
                    </a:gs>
                    <a:gs pos="100000">
                      <a:srgbClr val="156B13"/>
                    </a:gs>
                  </a:gsLst>
                  <a:lin ang="16200000" scaled="0"/>
                </a:gra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_____</a:t>
            </a:r>
            <a:r>
              <a:rPr lang="zh-TW" altLang="en-US" sz="8000" dirty="0" smtClean="0">
                <a:gradFill>
                  <a:gsLst>
                    <a:gs pos="0">
                      <a:srgbClr val="DDEBCF"/>
                    </a:gs>
                    <a:gs pos="65000">
                      <a:srgbClr val="CCFF33"/>
                    </a:gs>
                    <a:gs pos="100000">
                      <a:srgbClr val="156B13"/>
                    </a:gs>
                  </a:gsLst>
                  <a:lin ang="16200000" scaled="0"/>
                </a:gra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徒</a:t>
            </a:r>
            <a:endParaRPr lang="zh-TW" altLang="en-US" sz="8000" dirty="0">
              <a:gradFill>
                <a:gsLst>
                  <a:gs pos="0">
                    <a:srgbClr val="DDEBCF"/>
                  </a:gs>
                  <a:gs pos="65000">
                    <a:srgbClr val="CCFF33"/>
                  </a:gs>
                  <a:gs pos="100000">
                    <a:srgbClr val="156B13"/>
                  </a:gs>
                </a:gsLst>
                <a:lin ang="16200000" scaled="0"/>
              </a:gra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33961" y="-171400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rgbClr val="FF0000"/>
                </a:solidFill>
                <a:latin typeface="華康正顏楷體W7" pitchFamily="65" charset="-120"/>
                <a:ea typeface="華康正顏楷體W7" pitchFamily="65" charset="-120"/>
              </a:rPr>
              <a:t>基督</a:t>
            </a:r>
          </a:p>
        </p:txBody>
      </p:sp>
    </p:spTree>
    <p:extLst>
      <p:ext uri="{BB962C8B-B14F-4D97-AF65-F5344CB8AC3E}">
        <p14:creationId xmlns:p14="http://schemas.microsoft.com/office/powerpoint/2010/main" val="858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dirty="0" smtClean="0">
                <a:gradFill>
                  <a:gsLst>
                    <a:gs pos="2000">
                      <a:schemeClr val="accent2">
                        <a:lumMod val="40000"/>
                        <a:lumOff val="60000"/>
                      </a:schemeClr>
                    </a:gs>
                    <a:gs pos="39999">
                      <a:srgbClr val="CCFF33"/>
                    </a:gs>
                    <a:gs pos="91000">
                      <a:schemeClr val="accent6">
                        <a:lumMod val="40000"/>
                        <a:lumOff val="60000"/>
                      </a:schemeClr>
                    </a:gs>
                    <a:gs pos="66000">
                      <a:srgbClr val="FFEBFA"/>
                    </a:gs>
                  </a:gsLst>
                  <a:lin ang="16200000" scaled="0"/>
                </a:gradFill>
                <a:latin typeface="華康雅藝體W6" pitchFamily="81" charset="-120"/>
                <a:ea typeface="華康雅藝體W6" pitchFamily="81" charset="-120"/>
              </a:rPr>
              <a:t>不要成為</a:t>
            </a:r>
            <a:r>
              <a:rPr lang="zh-TW" altLang="en-US" sz="8000" dirty="0" smtClean="0">
                <a:solidFill>
                  <a:srgbClr val="FF99FF"/>
                </a:solidFill>
                <a:latin typeface="華康雅藝體W6" pitchFamily="81" charset="-120"/>
                <a:ea typeface="華康雅藝體W6" pitchFamily="81" charset="-120"/>
              </a:rPr>
              <a:t>脫隊者</a:t>
            </a:r>
            <a:endParaRPr lang="zh-TW" altLang="en-US" sz="8000" dirty="0">
              <a:solidFill>
                <a:srgbClr val="FF99FF"/>
              </a:solidFill>
              <a:latin typeface="華康雅藝體W6" pitchFamily="81" charset="-120"/>
              <a:ea typeface="華康雅藝體W6" pitchFamily="81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723680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95000">
                      <a:srgbClr val="F952A0"/>
                    </a:gs>
                    <a:gs pos="100000">
                      <a:srgbClr val="C50849"/>
                    </a:gs>
                    <a:gs pos="82001">
                      <a:srgbClr val="FF99FF"/>
                    </a:gs>
                    <a:gs pos="100000">
                      <a:srgbClr val="F8B049"/>
                    </a:gs>
                  </a:gsLst>
                  <a:lin ang="16200000" scaled="0"/>
                </a:gradFill>
                <a:latin typeface="華康榜書體W8" pitchFamily="65" charset="-120"/>
                <a:ea typeface="華康榜書體W8" pitchFamily="65" charset="-120"/>
              </a:rPr>
              <a:t>教會內</a:t>
            </a:r>
            <a:r>
              <a:rPr lang="zh-TW" altLang="en-US" sz="72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95000">
                      <a:srgbClr val="F952A0"/>
                    </a:gs>
                    <a:gs pos="100000">
                      <a:srgbClr val="C50849"/>
                    </a:gs>
                    <a:gs pos="82001">
                      <a:srgbClr val="FF99FF"/>
                    </a:gs>
                    <a:gs pos="100000">
                      <a:srgbClr val="F8B049"/>
                    </a:gs>
                  </a:gsLst>
                  <a:lin ang="16200000" scaled="0"/>
                </a:gradFill>
                <a:latin typeface="華康榜書體W8" pitchFamily="65" charset="-120"/>
                <a:ea typeface="華康榜書體W8" pitchFamily="65" charset="-120"/>
              </a:rPr>
              <a:t>常見的迷失</a:t>
            </a:r>
            <a:endParaRPr lang="zh-TW" altLang="en-US" sz="7200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95000">
                    <a:srgbClr val="F952A0"/>
                  </a:gs>
                  <a:gs pos="100000">
                    <a:srgbClr val="C50849"/>
                  </a:gs>
                  <a:gs pos="82001">
                    <a:srgbClr val="FF99FF"/>
                  </a:gs>
                  <a:gs pos="100000">
                    <a:srgbClr val="F8B049"/>
                  </a:gs>
                </a:gsLst>
                <a:lin ang="16200000" scaled="0"/>
              </a:gra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" y="1536773"/>
            <a:ext cx="8280920" cy="525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27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spc="6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latin typeface="華康平劇體W7(P)" pitchFamily="82" charset="-120"/>
                <a:ea typeface="華康平劇體W7(P)" pitchFamily="82" charset="-120"/>
              </a:rPr>
              <a:t>軍隊的操練</a:t>
            </a:r>
            <a:endParaRPr lang="zh-TW" altLang="en-US" sz="8800" spc="600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latin typeface="華康平劇體W7(P)" pitchFamily="82" charset="-120"/>
              <a:ea typeface="華康平劇體W7(P)" pitchFamily="82" charset="-12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81150"/>
            <a:ext cx="6984776" cy="523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solidFill>
                  <a:srgbClr val="00FFFF"/>
                </a:solidFill>
                <a:latin typeface="華康閃亮體" pitchFamily="49" charset="-120"/>
                <a:ea typeface="華康閃亮體" pitchFamily="49" charset="-120"/>
              </a:rPr>
              <a:t>門徒</a:t>
            </a:r>
            <a:r>
              <a:rPr lang="zh-TW" altLang="en-US" sz="7200" spc="600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92000">
                      <a:srgbClr val="FAC77D"/>
                    </a:gs>
                    <a:gs pos="92000">
                      <a:srgbClr val="FBA97D"/>
                    </a:gs>
                    <a:gs pos="57000">
                      <a:srgbClr val="FBD49C"/>
                    </a:gs>
                    <a:gs pos="100000">
                      <a:srgbClr val="FEE7F2"/>
                    </a:gs>
                  </a:gsLst>
                  <a:lin ang="16200000" scaled="0"/>
                </a:gradFill>
                <a:latin typeface="華康閃亮體" pitchFamily="49" charset="-120"/>
                <a:ea typeface="華康閃亮體" pitchFamily="49" charset="-120"/>
              </a:rPr>
              <a:t>就是一種</a:t>
            </a:r>
            <a:r>
              <a:rPr lang="zh-TW" altLang="en-US" sz="7200" spc="600" dirty="0" smtClean="0">
                <a:solidFill>
                  <a:srgbClr val="FFFF00"/>
                </a:solidFill>
                <a:latin typeface="華康閃亮體" pitchFamily="49" charset="-120"/>
                <a:ea typeface="華康閃亮體" pitchFamily="49" charset="-120"/>
              </a:rPr>
              <a:t>品牌</a:t>
            </a:r>
            <a:endParaRPr lang="zh-TW" altLang="en-US" sz="7200" spc="600" dirty="0">
              <a:solidFill>
                <a:srgbClr val="FFFF00"/>
              </a:solidFill>
              <a:latin typeface="華康閃亮體" pitchFamily="49" charset="-120"/>
              <a:ea typeface="華康閃亮體" pitchFamily="49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5900"/>
            <a:ext cx="7688907" cy="479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66392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pc="600" dirty="0"/>
              <a:t>歌羅西書</a:t>
            </a:r>
            <a:r>
              <a:rPr lang="en-US" altLang="zh-TW" spc="600" dirty="0"/>
              <a:t>3:10 </a:t>
            </a:r>
            <a:r>
              <a:rPr lang="zh-TW" altLang="zh-TW" u="sng" spc="600" dirty="0">
                <a:solidFill>
                  <a:srgbClr val="FF0000"/>
                </a:solidFill>
              </a:rPr>
              <a:t>穿上了新人</a:t>
            </a:r>
            <a:r>
              <a:rPr lang="zh-TW" altLang="zh-TW" spc="600" dirty="0"/>
              <a:t>。這新人在知識上</a:t>
            </a:r>
            <a:r>
              <a:rPr lang="zh-TW" altLang="zh-TW" spc="600" dirty="0">
                <a:solidFill>
                  <a:srgbClr val="C00000"/>
                </a:solidFill>
              </a:rPr>
              <a:t>漸漸更新</a:t>
            </a:r>
            <a:r>
              <a:rPr lang="zh-TW" altLang="zh-TW" spc="600" dirty="0"/>
              <a:t>，正如造他主的形像。</a:t>
            </a:r>
          </a:p>
          <a:p>
            <a:pPr marL="0" indent="0">
              <a:buNone/>
            </a:pPr>
            <a:r>
              <a:rPr lang="zh-TW" altLang="en-US" spc="600" dirty="0" smtClean="0">
                <a:solidFill>
                  <a:srgbClr val="7030A0"/>
                </a:solidFill>
              </a:rPr>
              <a:t>以弗所書</a:t>
            </a:r>
            <a:r>
              <a:rPr lang="en-US" altLang="zh-TW" spc="600" dirty="0" smtClean="0">
                <a:solidFill>
                  <a:srgbClr val="7030A0"/>
                </a:solidFill>
              </a:rPr>
              <a:t>4:23-24 </a:t>
            </a:r>
            <a:r>
              <a:rPr lang="zh-TW" altLang="zh-TW" spc="600" dirty="0">
                <a:solidFill>
                  <a:srgbClr val="7030A0"/>
                </a:solidFill>
              </a:rPr>
              <a:t>又要將你們的心志改換一新</a:t>
            </a:r>
            <a:r>
              <a:rPr lang="zh-TW" altLang="zh-TW" spc="600" dirty="0" smtClean="0">
                <a:solidFill>
                  <a:srgbClr val="7030A0"/>
                </a:solidFill>
              </a:rPr>
              <a:t>，並且</a:t>
            </a:r>
            <a:r>
              <a:rPr lang="zh-TW" altLang="zh-TW" u="sng" spc="600" dirty="0">
                <a:solidFill>
                  <a:srgbClr val="C00000"/>
                </a:solidFill>
              </a:rPr>
              <a:t>穿上新人</a:t>
            </a:r>
            <a:r>
              <a:rPr lang="zh-TW" altLang="zh-TW" spc="600" dirty="0">
                <a:solidFill>
                  <a:srgbClr val="7030A0"/>
                </a:solidFill>
              </a:rPr>
              <a:t>；這新人是照著　神的形像造的，</a:t>
            </a:r>
            <a:r>
              <a:rPr lang="zh-TW" altLang="zh-TW" spc="600" dirty="0">
                <a:solidFill>
                  <a:srgbClr val="C00000"/>
                </a:solidFill>
              </a:rPr>
              <a:t>有真理的仁義和聖潔。</a:t>
            </a:r>
          </a:p>
          <a:p>
            <a:endParaRPr lang="zh-TW" altLang="en-US" spc="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0">
                      <a:srgbClr val="5E9EFF"/>
                    </a:gs>
                    <a:gs pos="11000">
                      <a:srgbClr val="CCFF33"/>
                    </a:gs>
                    <a:gs pos="7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FFEBFA"/>
                    </a:gs>
                  </a:gsLst>
                  <a:lin ang="16200000" scaled="0"/>
                </a:gradFill>
                <a:latin typeface="華康平劇體W7" pitchFamily="81" charset="-120"/>
                <a:ea typeface="華康平劇體W7" pitchFamily="81" charset="-120"/>
              </a:rPr>
              <a:t>品牌就在自己身上</a:t>
            </a:r>
            <a:endParaRPr lang="zh-TW" altLang="en-US" sz="7200" spc="600" dirty="0">
              <a:gradFill>
                <a:gsLst>
                  <a:gs pos="0">
                    <a:srgbClr val="5E9EFF"/>
                  </a:gs>
                  <a:gs pos="11000">
                    <a:srgbClr val="CCFF33"/>
                  </a:gs>
                  <a:gs pos="70000">
                    <a:schemeClr val="accent3">
                      <a:lumMod val="40000"/>
                      <a:lumOff val="60000"/>
                    </a:schemeClr>
                  </a:gs>
                  <a:gs pos="100000">
                    <a:srgbClr val="FFEBFA"/>
                  </a:gs>
                </a:gsLst>
                <a:lin ang="16200000" scaled="0"/>
              </a:gradFill>
              <a:latin typeface="華康平劇體W7" pitchFamily="81" charset="-120"/>
              <a:ea typeface="華康平劇體W7" pitchFamily="81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20" y="2348880"/>
            <a:ext cx="3798820" cy="284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7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spc="600" dirty="0"/>
              <a:t>羅馬書</a:t>
            </a:r>
            <a:r>
              <a:rPr lang="en-US" altLang="zh-TW" sz="4000" spc="600" dirty="0"/>
              <a:t>	</a:t>
            </a:r>
            <a:endParaRPr lang="en-US" altLang="zh-TW" sz="4000" spc="600" dirty="0" smtClean="0"/>
          </a:p>
          <a:p>
            <a:pPr marL="0" indent="0">
              <a:buNone/>
            </a:pPr>
            <a:r>
              <a:rPr lang="en-US" altLang="zh-TW" sz="4000" spc="600" dirty="0" smtClean="0"/>
              <a:t>1;5-7</a:t>
            </a:r>
            <a:r>
              <a:rPr lang="zh-TW" altLang="zh-TW" sz="4000" spc="600" dirty="0" smtClean="0"/>
              <a:t>我們</a:t>
            </a:r>
            <a:r>
              <a:rPr lang="zh-TW" altLang="zh-TW" sz="4000" spc="600" dirty="0"/>
              <a:t>從他受了恩惠並使徒的職份，在萬國之中叫人為他的名信服真道</a:t>
            </a:r>
            <a:r>
              <a:rPr lang="zh-TW" altLang="zh-TW" sz="4000" spc="600" dirty="0" smtClean="0"/>
              <a:t>；其中</a:t>
            </a:r>
            <a:r>
              <a:rPr lang="zh-TW" altLang="zh-TW" sz="4000" spc="600" dirty="0"/>
              <a:t>也有你們這蒙召屬耶穌基督的人。</a:t>
            </a:r>
          </a:p>
          <a:p>
            <a:pPr marL="0" indent="0">
              <a:buNone/>
            </a:pPr>
            <a:r>
              <a:rPr lang="zh-TW" altLang="zh-TW" sz="4000" spc="600" dirty="0" smtClean="0"/>
              <a:t>我</a:t>
            </a:r>
            <a:r>
              <a:rPr lang="zh-TW" altLang="zh-TW" sz="4000" spc="600" dirty="0"/>
              <a:t>寫信給你們在羅馬、為　神所愛、奉召作聖徒的眾人</a:t>
            </a:r>
            <a:r>
              <a:rPr lang="zh-TW" altLang="zh-TW" sz="4000" spc="600" dirty="0" smtClean="0"/>
              <a:t>。</a:t>
            </a:r>
            <a:endParaRPr lang="en-US" altLang="zh-TW" sz="4000" spc="600" dirty="0" smtClean="0"/>
          </a:p>
          <a:p>
            <a:pPr marL="0" indent="0">
              <a:buNone/>
            </a:pPr>
            <a:r>
              <a:rPr lang="zh-TW" altLang="zh-TW" sz="4000" spc="600" dirty="0" smtClean="0"/>
              <a:t>願</a:t>
            </a:r>
            <a:r>
              <a:rPr lang="zh-TW" altLang="zh-TW" sz="4000" spc="600" dirty="0"/>
              <a:t>恩惠、平安從我們的父　神並主耶穌基督歸與你們！</a:t>
            </a:r>
            <a:endParaRPr lang="zh-TW" altLang="zh-TW" sz="4000" spc="600" dirty="0"/>
          </a:p>
        </p:txBody>
      </p:sp>
      <p:sp>
        <p:nvSpPr>
          <p:cNvPr id="4" name="矩形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7187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81604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600" dirty="0" smtClean="0">
                <a:solidFill>
                  <a:srgbClr val="FFC000"/>
                </a:solidFill>
              </a:rPr>
              <a:t>沒有</a:t>
            </a:r>
            <a:r>
              <a:rPr lang="en-US" altLang="zh-TW" sz="6600" dirty="0" smtClean="0">
                <a:solidFill>
                  <a:srgbClr val="FFC000"/>
                </a:solidFill>
              </a:rPr>
              <a:t>__________</a:t>
            </a:r>
            <a:r>
              <a:rPr lang="zh-TW" altLang="en-US" sz="6600" dirty="0" smtClean="0">
                <a:solidFill>
                  <a:srgbClr val="FFC000"/>
                </a:solidFill>
              </a:rPr>
              <a:t>！</a:t>
            </a:r>
            <a:r>
              <a:rPr lang="zh-TW" altLang="en-US" sz="6600" dirty="0" smtClean="0">
                <a:solidFill>
                  <a:srgbClr val="00FFFF"/>
                </a:solidFill>
              </a:rPr>
              <a:t>這一徒</a:t>
            </a:r>
            <a:endParaRPr lang="zh-TW" altLang="en-US" sz="6600" dirty="0">
              <a:solidFill>
                <a:srgbClr val="00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447561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051720" y="17190"/>
            <a:ext cx="4416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華康正顏楷體W7" pitchFamily="65" charset="-120"/>
                <a:ea typeface="華康正顏楷體W7" pitchFamily="65" charset="-120"/>
              </a:rPr>
              <a:t>糊徒</a:t>
            </a:r>
            <a:r>
              <a:rPr lang="zh-TW" altLang="en-US" sz="6600" dirty="0" smtClean="0">
                <a:solidFill>
                  <a:srgbClr val="C00000"/>
                </a:solidFill>
                <a:latin typeface="華康正顏楷體W7" pitchFamily="65" charset="-120"/>
                <a:ea typeface="華康正顏楷體W7" pitchFamily="65" charset="-120"/>
              </a:rPr>
              <a:t>（塗）</a:t>
            </a:r>
            <a:endParaRPr lang="zh-TW" altLang="en-US" sz="6600" dirty="0">
              <a:solidFill>
                <a:srgbClr val="C00000"/>
              </a:solidFill>
              <a:latin typeface="華康正顏楷體W7" pitchFamily="65" charset="-120"/>
              <a:ea typeface="華康正顏楷體W7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61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5300" dirty="0" smtClean="0">
                <a:solidFill>
                  <a:srgbClr val="CCFF33"/>
                </a:solidFill>
              </a:rPr>
              <a:t>2013</a:t>
            </a:r>
            <a:r>
              <a:rPr lang="zh-TW" altLang="en-US" sz="5300" dirty="0" smtClean="0">
                <a:solidFill>
                  <a:srgbClr val="CCFF33"/>
                </a:solidFill>
              </a:rPr>
              <a:t>年</a:t>
            </a:r>
            <a:r>
              <a:rPr lang="zh-TW" altLang="en-US" sz="5300" dirty="0" smtClean="0">
                <a:solidFill>
                  <a:srgbClr val="FFFF00"/>
                </a:solidFill>
              </a:rPr>
              <a:t>蒂芬妮</a:t>
            </a:r>
            <a:r>
              <a:rPr lang="zh-TW" altLang="en-US" sz="5300" dirty="0" smtClean="0">
                <a:solidFill>
                  <a:srgbClr val="CCFF33"/>
                </a:solidFill>
              </a:rPr>
              <a:t>小姐選拔</a:t>
            </a:r>
            <a:r>
              <a:rPr lang="en-US" altLang="zh-TW" sz="5300" dirty="0" smtClean="0">
                <a:solidFill>
                  <a:srgbClr val="CCFF33"/>
                </a:solidFill>
              </a:rPr>
              <a:t/>
            </a:r>
            <a:br>
              <a:rPr lang="en-US" altLang="zh-TW" sz="5300" dirty="0" smtClean="0">
                <a:solidFill>
                  <a:srgbClr val="CCFF33"/>
                </a:solidFill>
              </a:rPr>
            </a:br>
            <a:r>
              <a:rPr lang="en-US" altLang="zh-TW" dirty="0" smtClean="0">
                <a:solidFill>
                  <a:srgbClr val="FFC000"/>
                </a:solidFill>
              </a:rPr>
              <a:t>Miss Tiffany‘s  Universe</a:t>
            </a:r>
            <a:r>
              <a:rPr lang="zh-TW" altLang="en-US" dirty="0" smtClean="0">
                <a:solidFill>
                  <a:srgbClr val="FFC000"/>
                </a:solidFill>
              </a:rPr>
              <a:t> </a:t>
            </a:r>
            <a:r>
              <a:rPr lang="zh-TW" altLang="en-US" dirty="0">
                <a:solidFill>
                  <a:srgbClr val="FFC000"/>
                </a:solidFill>
              </a:rPr>
              <a:t> </a:t>
            </a:r>
            <a:r>
              <a:rPr lang="en-US" altLang="zh-TW" dirty="0" smtClean="0">
                <a:solidFill>
                  <a:srgbClr val="FFC000"/>
                </a:solidFill>
              </a:rPr>
              <a:t>2013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8733"/>
            <a:ext cx="3600400" cy="540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2423"/>
            <a:ext cx="3417168" cy="512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1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" y="1"/>
            <a:ext cx="4551397" cy="681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08" y="1"/>
            <a:ext cx="4560492" cy="684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143000"/>
          </a:xfrm>
        </p:spPr>
        <p:txBody>
          <a:bodyPr>
            <a:noAutofit/>
          </a:bodyPr>
          <a:lstStyle/>
          <a:p>
            <a:r>
              <a:rPr lang="en-US" altLang="zh-TW" sz="4800" dirty="0" smtClean="0">
                <a:solidFill>
                  <a:srgbClr val="00FFFF"/>
                </a:solidFill>
                <a:latin typeface="華康酒桶體" pitchFamily="49" charset="-120"/>
                <a:ea typeface="華康酒桶體" pitchFamily="49" charset="-120"/>
              </a:rPr>
              <a:t>2013</a:t>
            </a:r>
            <a:r>
              <a:rPr lang="zh-TW" altLang="en-US" sz="4800" dirty="0" smtClean="0">
                <a:solidFill>
                  <a:srgbClr val="00FFFF"/>
                </a:solidFill>
                <a:latin typeface="華康酒桶體" pitchFamily="49" charset="-120"/>
                <a:ea typeface="華康酒桶體" pitchFamily="49" charset="-120"/>
              </a:rPr>
              <a:t>年冠軍 </a:t>
            </a:r>
            <a:r>
              <a:rPr lang="en-US" altLang="zh-TW" sz="4800" dirty="0" err="1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Neck’Kalyanon</a:t>
            </a:r>
            <a:r>
              <a:rPr lang="en-US" altLang="zh-TW" sz="4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 </a:t>
            </a:r>
            <a:endParaRPr lang="zh-TW" altLang="en-US" sz="4800" dirty="0">
              <a:solidFill>
                <a:srgbClr val="FFFF00"/>
              </a:solidFill>
              <a:latin typeface="華康酒桶體" pitchFamily="49" charset="-120"/>
              <a:ea typeface="華康酒桶體" pitchFamily="49" charset="-12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85" y="2731906"/>
            <a:ext cx="4648916" cy="413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4129"/>
            <a:ext cx="422789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下箭號 4"/>
          <p:cNvSpPr/>
          <p:nvPr/>
        </p:nvSpPr>
        <p:spPr>
          <a:xfrm>
            <a:off x="-6234" y="1916832"/>
            <a:ext cx="4752528" cy="1302630"/>
          </a:xfrm>
          <a:prstGeom prst="downArrow">
            <a:avLst/>
          </a:prstGeom>
          <a:gradFill flip="none" rotWithShape="1">
            <a:gsLst>
              <a:gs pos="0">
                <a:schemeClr val="lt2">
                  <a:tint val="66000"/>
                  <a:satMod val="160000"/>
                  <a:alpha val="0"/>
                </a:schemeClr>
              </a:gs>
              <a:gs pos="91000">
                <a:schemeClr val="lt2">
                  <a:tint val="44500"/>
                  <a:satMod val="160000"/>
                  <a:lumMod val="40000"/>
                  <a:lumOff val="60000"/>
                </a:schemeClr>
              </a:gs>
              <a:gs pos="100000">
                <a:schemeClr val="l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331640" y="2147131"/>
            <a:ext cx="2361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2012</a:t>
            </a:r>
            <a:r>
              <a:rPr lang="zh-TW" altLang="en-US" sz="3200" dirty="0"/>
              <a:t>年冠軍</a:t>
            </a:r>
          </a:p>
        </p:txBody>
      </p:sp>
    </p:spTree>
    <p:extLst>
      <p:ext uri="{BB962C8B-B14F-4D97-AF65-F5344CB8AC3E}">
        <p14:creationId xmlns:p14="http://schemas.microsoft.com/office/powerpoint/2010/main" val="401490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28800"/>
            <a:ext cx="3995936" cy="820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dirty="0" smtClean="0"/>
              <a:t>泰國</a:t>
            </a:r>
            <a:r>
              <a:rPr lang="en-US" altLang="zh-TW" sz="4000" dirty="0" err="1" smtClean="0"/>
              <a:t>P.C.Air</a:t>
            </a:r>
            <a:r>
              <a:rPr lang="en-US" altLang="zh-TW" sz="4000" dirty="0"/>
              <a:t>”</a:t>
            </a:r>
            <a:r>
              <a:rPr lang="zh-TW" altLang="zh-TW" sz="4000" dirty="0" smtClean="0"/>
              <a:t>航空公司</a:t>
            </a:r>
            <a:r>
              <a:rPr lang="zh-TW" altLang="en-US" sz="4000" dirty="0" smtClean="0"/>
              <a:t>空服員</a:t>
            </a:r>
            <a:endParaRPr lang="zh-TW" altLang="en-US" sz="4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2700000" scaled="0"/>
                </a:gradFill>
                <a:latin typeface="華康相撲體" pitchFamily="49" charset="-120"/>
                <a:ea typeface="華康相撲體" pitchFamily="49" charset="-120"/>
              </a:rPr>
              <a:t>人妖的區別</a:t>
            </a:r>
            <a:endParaRPr lang="zh-TW" altLang="en-US" sz="8800" dirty="0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2700000" scaled="0"/>
              </a:gradFill>
              <a:latin typeface="華康相撲體" pitchFamily="49" charset="-120"/>
              <a:ea typeface="華康相撲體" pitchFamily="49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" y="3284984"/>
            <a:ext cx="4283968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27375" y="1574019"/>
            <a:ext cx="410445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妖</a:t>
            </a:r>
            <a:r>
              <a:rPr lang="zh-TW" altLang="en-US" sz="3200" dirty="0">
                <a:solidFill>
                  <a:srgbClr val="FF0000"/>
                </a:solidFill>
              </a:rPr>
              <a:t>（小時候就有女性的傾向</a:t>
            </a:r>
            <a:r>
              <a:rPr lang="zh-TW" altLang="en-US" sz="3200" dirty="0" smtClean="0">
                <a:solidFill>
                  <a:srgbClr val="FF0000"/>
                </a:solidFill>
              </a:rPr>
              <a:t>）</a:t>
            </a:r>
            <a:endParaRPr lang="en-US" altLang="zh-TW" sz="3200" dirty="0" smtClean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2924944"/>
            <a:ext cx="4572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半妖</a:t>
            </a:r>
            <a:r>
              <a:rPr lang="zh-TW" altLang="en-US" sz="3200" dirty="0">
                <a:solidFill>
                  <a:srgbClr val="7030A0"/>
                </a:solidFill>
              </a:rPr>
              <a:t>（打扮與思想是，但沒有真正變性，去除男性器官）</a:t>
            </a:r>
          </a:p>
        </p:txBody>
      </p:sp>
      <p:sp>
        <p:nvSpPr>
          <p:cNvPr id="6" name="矩形 5"/>
          <p:cNvSpPr/>
          <p:nvPr/>
        </p:nvSpPr>
        <p:spPr>
          <a:xfrm>
            <a:off x="4542302" y="4856174"/>
            <a:ext cx="46313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真妖</a:t>
            </a:r>
            <a:r>
              <a:rPr lang="zh-TW" altLang="en-US" sz="3200" dirty="0">
                <a:solidFill>
                  <a:srgbClr val="002060"/>
                </a:solidFill>
              </a:rPr>
              <a:t>（動過變性手術）</a:t>
            </a:r>
          </a:p>
        </p:txBody>
      </p:sp>
      <p:sp>
        <p:nvSpPr>
          <p:cNvPr id="7" name="矩形 6"/>
          <p:cNvSpPr/>
          <p:nvPr/>
        </p:nvSpPr>
        <p:spPr>
          <a:xfrm>
            <a:off x="5892831" y="5765135"/>
            <a:ext cx="193033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靠妖</a:t>
            </a:r>
          </a:p>
        </p:txBody>
      </p:sp>
    </p:spTree>
    <p:extLst>
      <p:ext uri="{BB962C8B-B14F-4D97-AF65-F5344CB8AC3E}">
        <p14:creationId xmlns:p14="http://schemas.microsoft.com/office/powerpoint/2010/main" val="32993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spc="600" dirty="0" smtClean="0"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latin typeface="華康閃亮體" pitchFamily="49" charset="-120"/>
                <a:ea typeface="華康閃亮體" pitchFamily="49" charset="-120"/>
              </a:rPr>
              <a:t>基督徒是</a:t>
            </a:r>
            <a:r>
              <a:rPr lang="zh-TW" altLang="en-US" sz="6600" spc="600" dirty="0" smtClean="0">
                <a:solidFill>
                  <a:srgbClr val="00FFFF"/>
                </a:solidFill>
                <a:latin typeface="華康閃亮體" pitchFamily="49" charset="-120"/>
                <a:ea typeface="華康閃亮體" pitchFamily="49" charset="-120"/>
              </a:rPr>
              <a:t>何種身分</a:t>
            </a:r>
            <a:r>
              <a:rPr lang="zh-TW" altLang="en-US" sz="6600" spc="600" dirty="0" smtClean="0"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latin typeface="華康閃亮體" pitchFamily="49" charset="-120"/>
                <a:ea typeface="華康閃亮體" pitchFamily="49" charset="-120"/>
              </a:rPr>
              <a:t>？</a:t>
            </a:r>
            <a:endParaRPr lang="zh-TW" altLang="en-US" sz="6600" spc="600" dirty="0"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2700000" scaled="0"/>
              </a:gradFill>
              <a:latin typeface="華康閃亮體" pitchFamily="49" charset="-120"/>
              <a:ea typeface="華康閃亮體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35613"/>
            <a:ext cx="4880570" cy="485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1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6326" y="1412776"/>
            <a:ext cx="8474146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zh-TW" sz="8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閃亮體" pitchFamily="49" charset="-120"/>
                <a:ea typeface="華康閃亮體" pitchFamily="49" charset="-120"/>
              </a:rPr>
              <a:t>徒</a:t>
            </a:r>
            <a:endParaRPr lang="en-US" altLang="zh-TW" sz="8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閃亮體" pitchFamily="49" charset="-120"/>
              <a:ea typeface="華康閃亮體" pitchFamily="49" charset="-120"/>
            </a:endParaRPr>
          </a:p>
          <a:p>
            <a:pPr marL="0" indent="0">
              <a:buNone/>
            </a:pPr>
            <a:r>
              <a:rPr lang="zh-TW" altLang="en-US" sz="4400" dirty="0" smtClean="0"/>
              <a:t> </a:t>
            </a:r>
            <a:r>
              <a:rPr lang="zh-TW" altLang="zh-TW" sz="5200" dirty="0" smtClean="0">
                <a:solidFill>
                  <a:srgbClr val="FF0000"/>
                </a:solidFill>
              </a:rPr>
              <a:t>金文</a:t>
            </a:r>
            <a:r>
              <a:rPr lang="zh-TW" altLang="en-US" sz="5200" dirty="0" smtClean="0">
                <a:solidFill>
                  <a:srgbClr val="FF0000"/>
                </a:solidFill>
              </a:rPr>
              <a:t>    </a:t>
            </a:r>
            <a:r>
              <a:rPr lang="en-US" altLang="zh-TW" sz="5200" dirty="0" smtClean="0">
                <a:solidFill>
                  <a:srgbClr val="FF0000"/>
                </a:solidFill>
              </a:rPr>
              <a:t> </a:t>
            </a:r>
            <a:r>
              <a:rPr lang="zh-TW" altLang="en-US" sz="5200" dirty="0" smtClean="0">
                <a:solidFill>
                  <a:srgbClr val="FF0000"/>
                </a:solidFill>
              </a:rPr>
              <a:t>       </a:t>
            </a:r>
            <a:r>
              <a:rPr lang="en-US" altLang="zh-TW" sz="5200" dirty="0" smtClean="0">
                <a:solidFill>
                  <a:srgbClr val="FF0000"/>
                </a:solidFill>
              </a:rPr>
              <a:t>=</a:t>
            </a:r>
            <a:r>
              <a:rPr lang="zh-TW" altLang="en-US" sz="5200" dirty="0">
                <a:solidFill>
                  <a:srgbClr val="FF0000"/>
                </a:solidFill>
              </a:rPr>
              <a:t> </a:t>
            </a:r>
            <a:r>
              <a:rPr lang="zh-TW" altLang="en-US" sz="5200" dirty="0" smtClean="0">
                <a:solidFill>
                  <a:srgbClr val="FF0000"/>
                </a:solidFill>
              </a:rPr>
              <a:t>          </a:t>
            </a:r>
            <a:r>
              <a:rPr lang="zh-TW" altLang="zh-TW" sz="5200" dirty="0" smtClean="0">
                <a:solidFill>
                  <a:srgbClr val="FF0000"/>
                </a:solidFill>
              </a:rPr>
              <a:t>（</a:t>
            </a:r>
            <a:r>
              <a:rPr lang="zh-TW" altLang="zh-TW" sz="5200" dirty="0">
                <a:solidFill>
                  <a:srgbClr val="FF0000"/>
                </a:solidFill>
              </a:rPr>
              <a:t>辵，行走）</a:t>
            </a:r>
            <a:r>
              <a:rPr lang="en-US" altLang="zh-TW" sz="5200" dirty="0">
                <a:solidFill>
                  <a:srgbClr val="FF0000"/>
                </a:solidFill>
              </a:rPr>
              <a:t> </a:t>
            </a:r>
            <a:endParaRPr lang="en-US" altLang="zh-TW" sz="5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5200" dirty="0" smtClean="0">
                <a:solidFill>
                  <a:srgbClr val="FF0000"/>
                </a:solidFill>
              </a:rPr>
              <a:t>+</a:t>
            </a:r>
            <a:r>
              <a:rPr lang="zh-TW" altLang="en-US" sz="5200" dirty="0" smtClean="0">
                <a:solidFill>
                  <a:srgbClr val="FF0000"/>
                </a:solidFill>
              </a:rPr>
              <a:t>       </a:t>
            </a:r>
            <a:r>
              <a:rPr lang="zh-TW" altLang="zh-TW" sz="5200" dirty="0" smtClean="0">
                <a:solidFill>
                  <a:srgbClr val="FF0000"/>
                </a:solidFill>
              </a:rPr>
              <a:t>（</a:t>
            </a:r>
            <a:r>
              <a:rPr lang="zh-TW" altLang="zh-TW" sz="5200" dirty="0">
                <a:solidFill>
                  <a:srgbClr val="FF0000"/>
                </a:solidFill>
              </a:rPr>
              <a:t>土，地</a:t>
            </a:r>
            <a:r>
              <a:rPr lang="zh-TW" altLang="zh-TW" sz="5200" dirty="0" smtClean="0">
                <a:solidFill>
                  <a:srgbClr val="FF0000"/>
                </a:solidFill>
              </a:rPr>
              <a:t>）</a:t>
            </a:r>
            <a:endParaRPr lang="en-US" altLang="zh-TW" sz="5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4400" b="1" dirty="0"/>
          </a:p>
          <a:p>
            <a:pPr marL="0" indent="0">
              <a:buNone/>
            </a:pPr>
            <a:r>
              <a:rPr lang="zh-TW" altLang="zh-TW" sz="4600" dirty="0" smtClean="0">
                <a:solidFill>
                  <a:srgbClr val="7030A0"/>
                </a:solidFill>
                <a:latin typeface="華康酒桶體" pitchFamily="49" charset="-120"/>
                <a:ea typeface="華康酒桶體" pitchFamily="49" charset="-120"/>
              </a:rPr>
              <a:t>造字本義：赤腳走路</a:t>
            </a:r>
            <a:r>
              <a:rPr lang="zh-TW" altLang="zh-TW" sz="4600" dirty="0" smtClean="0">
                <a:latin typeface="華康酒桶體" pitchFamily="49" charset="-120"/>
                <a:ea typeface="華康酒桶體" pitchFamily="49" charset="-120"/>
              </a:rPr>
              <a:t>。</a:t>
            </a:r>
            <a:endParaRPr lang="en-US" altLang="zh-TW" sz="4600" dirty="0">
              <a:latin typeface="華康酒桶體" pitchFamily="49" charset="-120"/>
              <a:ea typeface="華康酒桶體" pitchFamily="49" charset="-120"/>
            </a:endParaRPr>
          </a:p>
          <a:p>
            <a:pPr marL="0" indent="0">
              <a:buNone/>
            </a:pPr>
            <a:r>
              <a:rPr lang="zh-TW" altLang="zh-TW" sz="4600" dirty="0" smtClean="0">
                <a:solidFill>
                  <a:srgbClr val="002060"/>
                </a:solidFill>
                <a:latin typeface="華康酒桶體" pitchFamily="49" charset="-120"/>
                <a:ea typeface="華康酒桶體" pitchFamily="49" charset="-120"/>
              </a:rPr>
              <a:t>《說文解字</a:t>
            </a:r>
            <a:r>
              <a:rPr lang="zh-TW" altLang="zh-TW" sz="4600" dirty="0">
                <a:solidFill>
                  <a:srgbClr val="002060"/>
                </a:solidFill>
                <a:latin typeface="華康酒桶體" pitchFamily="49" charset="-120"/>
                <a:ea typeface="華康酒桶體" pitchFamily="49" charset="-120"/>
              </a:rPr>
              <a:t>》：徒，步行</a:t>
            </a:r>
            <a:endParaRPr lang="zh-TW" altLang="en-US" sz="4600" dirty="0">
              <a:solidFill>
                <a:srgbClr val="002060"/>
              </a:solidFill>
              <a:latin typeface="華康酒桶體" pitchFamily="49" charset="-120"/>
              <a:ea typeface="華康酒桶體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zh-TW" sz="8000" dirty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CCFF33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latin typeface="華康布丁體" pitchFamily="81" charset="-120"/>
                <a:ea typeface="華康布丁體" pitchFamily="81" charset="-120"/>
              </a:rPr>
              <a:t>你</a:t>
            </a:r>
            <a:r>
              <a:rPr lang="zh-TW" altLang="zh-TW" sz="8000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CCFF33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latin typeface="華康布丁體" pitchFamily="81" charset="-120"/>
                <a:ea typeface="華康布丁體" pitchFamily="81" charset="-120"/>
              </a:rPr>
              <a:t>做</a:t>
            </a:r>
            <a:r>
              <a:rPr lang="en-US" altLang="zh-TW" sz="8000" dirty="0" smtClean="0">
                <a:solidFill>
                  <a:srgbClr val="FFFF00"/>
                </a:solidFill>
                <a:latin typeface="華康布丁體" pitchFamily="81" charset="-120"/>
                <a:ea typeface="華康布丁體" pitchFamily="81" charset="-120"/>
              </a:rPr>
              <a:t>(</a:t>
            </a:r>
            <a:r>
              <a:rPr lang="zh-TW" altLang="en-US" sz="8000" dirty="0" smtClean="0">
                <a:solidFill>
                  <a:srgbClr val="FFFF00"/>
                </a:solidFill>
                <a:latin typeface="華康布丁體" pitchFamily="81" charset="-120"/>
                <a:ea typeface="華康布丁體" pitchFamily="81" charset="-120"/>
              </a:rPr>
              <a:t>走</a:t>
            </a:r>
            <a:r>
              <a:rPr lang="en-US" altLang="zh-TW" sz="8000" dirty="0" smtClean="0">
                <a:solidFill>
                  <a:srgbClr val="FFFF00"/>
                </a:solidFill>
                <a:latin typeface="華康布丁體" pitchFamily="81" charset="-120"/>
                <a:ea typeface="華康布丁體" pitchFamily="81" charset="-120"/>
              </a:rPr>
              <a:t>)</a:t>
            </a:r>
            <a:r>
              <a:rPr lang="zh-TW" altLang="zh-TW" sz="8000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CCFF33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latin typeface="華康布丁體" pitchFamily="81" charset="-120"/>
                <a:ea typeface="華康布丁體" pitchFamily="81" charset="-120"/>
              </a:rPr>
              <a:t>哪一</a:t>
            </a:r>
            <a:r>
              <a:rPr lang="zh-TW" altLang="zh-TW" sz="8000" dirty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CCFF33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latin typeface="華康布丁體" pitchFamily="81" charset="-120"/>
                <a:ea typeface="華康布丁體" pitchFamily="81" charset="-120"/>
              </a:rPr>
              <a:t>徒</a:t>
            </a:r>
            <a:r>
              <a:rPr lang="en-US" altLang="zh-TW" sz="8000" dirty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CCFF33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latin typeface="華康布丁體" pitchFamily="81" charset="-120"/>
                <a:ea typeface="華康布丁體" pitchFamily="81" charset="-120"/>
              </a:rPr>
              <a:t>?</a:t>
            </a:r>
            <a:r>
              <a:rPr lang="zh-TW" altLang="zh-TW" sz="8000" dirty="0"/>
              <a:t>　</a:t>
            </a:r>
            <a:endParaRPr lang="zh-TW" altLang="en-US" sz="8000" dirty="0"/>
          </a:p>
        </p:txBody>
      </p:sp>
      <p:pic>
        <p:nvPicPr>
          <p:cNvPr id="4" name="圖片 3" descr="http://www.vividict.com/UserFiles/Image/==CD--jiaotong==/--CD2--xing%28zu%29--/073tu/%5b2%5djin%281%2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90" y="2204864"/>
            <a:ext cx="823365" cy="103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www.vividict.com/UserFiles/Image/==CD--jiaotong==/--CD2--xing%28zu%29--/073tu/%5b2%5djin%281%29jian%281%29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02" y="2336828"/>
            <a:ext cx="1022754" cy="84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http://www.vividict.com/UserFiles/Image/==CD--jiaotong==/--CD2--xing%28zu%29--/073tu/%5b2%5djin%281%29jian%282%29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83717"/>
            <a:ext cx="64807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83717"/>
            <a:ext cx="2267744" cy="32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2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山峻嶺">
  <a:themeElements>
    <a:clrScheme name="高山峻嶺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自訂 5">
      <a:majorFont>
        <a:latin typeface="Franklin Gothic Medium"/>
        <a:ea typeface="華康海報體W9(P)"/>
        <a:cs typeface=""/>
      </a:majorFont>
      <a:minorFont>
        <a:latin typeface="Franklin Gothic Book"/>
        <a:ea typeface="華康儷中黑"/>
        <a:cs typeface=""/>
      </a:minorFont>
    </a:fontScheme>
    <a:fmtScheme name="高山峻嶺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復活節慶祝禮拜</Template>
  <TotalTime>454</TotalTime>
  <Words>937</Words>
  <Application>Microsoft Office PowerPoint</Application>
  <PresentationFormat>如螢幕大小 (4:3)</PresentationFormat>
  <Paragraphs>102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高山峻嶺</vt:lpstr>
      <vt:lpstr>2013年 全國教育研討會</vt:lpstr>
      <vt:lpstr>PowerPoint 簡報</vt:lpstr>
      <vt:lpstr>PowerPoint 簡報</vt:lpstr>
      <vt:lpstr>2013年蒂芬妮小姐選拔 Miss Tiffany‘s  Universe  2013</vt:lpstr>
      <vt:lpstr>PowerPoint 簡報</vt:lpstr>
      <vt:lpstr>2013年冠軍 Neck’Kalyanon </vt:lpstr>
      <vt:lpstr>人妖的區別</vt:lpstr>
      <vt:lpstr>基督徒是何種身分？</vt:lpstr>
      <vt:lpstr>你做(走)哪一徒?　</vt:lpstr>
      <vt:lpstr>一、___徒</vt:lpstr>
      <vt:lpstr>信徒是相信主的人</vt:lpstr>
      <vt:lpstr>耶穌不稱跟隨者為信徒</vt:lpstr>
      <vt:lpstr>二、____徒</vt:lpstr>
      <vt:lpstr>負面印象的用詞</vt:lpstr>
      <vt:lpstr>三、___徒</vt:lpstr>
      <vt:lpstr>使徒是一種恩賜與職位</vt:lpstr>
      <vt:lpstr>四、___ 徒</vt:lpstr>
      <vt:lpstr>聖徒是「____買來的」</vt:lpstr>
      <vt:lpstr>五、____徒</vt:lpstr>
      <vt:lpstr>門徒必須親身經歷</vt:lpstr>
      <vt:lpstr>門徒需要紀律的操練</vt:lpstr>
      <vt:lpstr>我是不是我的我</vt:lpstr>
      <vt:lpstr>門徒必須付上代價</vt:lpstr>
      <vt:lpstr>基督徒就是基督的「門徒」</vt:lpstr>
      <vt:lpstr>不要成為脫隊者</vt:lpstr>
      <vt:lpstr>教會內常見的迷失</vt:lpstr>
      <vt:lpstr>軍隊的操練</vt:lpstr>
      <vt:lpstr>門徒就是一種品牌</vt:lpstr>
      <vt:lpstr>品牌就在自己身上</vt:lpstr>
      <vt:lpstr>沒有__________！這一徒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盡職好管家系列之四</dc:title>
  <dc:creator>sun</dc:creator>
  <cp:lastModifiedBy>parttime</cp:lastModifiedBy>
  <cp:revision>71</cp:revision>
  <dcterms:created xsi:type="dcterms:W3CDTF">2013-07-29T14:51:35Z</dcterms:created>
  <dcterms:modified xsi:type="dcterms:W3CDTF">2013-09-30T05:49:07Z</dcterms:modified>
</cp:coreProperties>
</file>