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  <p:sldId id="274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5836D182-2629-4731-82EB-79DBDE4072A7}" type="datetimeFigureOut">
              <a:rPr lang="zh-TW" altLang="en-US" smtClean="0"/>
              <a:t>2016/8/1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15B9847-523D-41DE-B1C7-15AE869EC3D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71600" y="2996952"/>
            <a:ext cx="7416824" cy="2880320"/>
          </a:xfrm>
        </p:spPr>
        <p:txBody>
          <a:bodyPr>
            <a:noAutofit/>
          </a:bodyPr>
          <a:lstStyle/>
          <a:p>
            <a:r>
              <a:rPr lang="zh-TW" altLang="en-US" sz="3600" b="1" dirty="0" smtClean="0">
                <a:solidFill>
                  <a:srgbClr val="00B0F0"/>
                </a:solidFill>
              </a:rPr>
              <a:t>劉清虔牧師</a:t>
            </a:r>
            <a:endParaRPr lang="en-US" altLang="zh-TW" sz="3600" b="1" dirty="0" smtClean="0">
              <a:solidFill>
                <a:srgbClr val="00B0F0"/>
              </a:solidFill>
            </a:endParaRPr>
          </a:p>
          <a:p>
            <a:r>
              <a:rPr lang="zh-TW" altLang="en-US" sz="3200" b="1" dirty="0" smtClean="0"/>
              <a:t>美和科大社會工作系副教授</a:t>
            </a:r>
            <a:endParaRPr lang="en-US" altLang="zh-TW" sz="3200" b="1" dirty="0" smtClean="0"/>
          </a:p>
          <a:p>
            <a:r>
              <a:rPr lang="zh-TW" altLang="en-US" sz="3200" b="1" dirty="0">
                <a:solidFill>
                  <a:srgbClr val="FFFF00"/>
                </a:solidFill>
              </a:rPr>
              <a:t>國立台灣大學生命教育中心「高中教師</a:t>
            </a:r>
            <a:r>
              <a:rPr lang="zh-TW" altLang="en-US" sz="3200" b="1" dirty="0" smtClean="0">
                <a:solidFill>
                  <a:srgbClr val="FFFF00"/>
                </a:solidFill>
              </a:rPr>
              <a:t>在職進修</a:t>
            </a:r>
            <a:r>
              <a:rPr lang="zh-TW" altLang="en-US" sz="3200" b="1" dirty="0">
                <a:solidFill>
                  <a:srgbClr val="FFFF00"/>
                </a:solidFill>
              </a:rPr>
              <a:t>生命教育類課程教學學分班」課程</a:t>
            </a:r>
            <a:r>
              <a:rPr lang="zh-TW" altLang="en-US" sz="3200" b="1" dirty="0" smtClean="0">
                <a:solidFill>
                  <a:srgbClr val="FFFF00"/>
                </a:solidFill>
              </a:rPr>
              <a:t>召集人與授課教授</a:t>
            </a:r>
            <a:endParaRPr lang="zh-TW" altLang="en-US" sz="3200" b="1" dirty="0">
              <a:solidFill>
                <a:srgbClr val="FFFF00"/>
              </a:solidFill>
            </a:endParaRPr>
          </a:p>
          <a:p>
            <a:endParaRPr lang="zh-TW" altLang="en-US" sz="3200" b="1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zh-TW" altLang="en-US" sz="6600" b="1" dirty="0" smtClean="0"/>
              <a:t>生命教育的課題</a:t>
            </a:r>
            <a:endParaRPr lang="zh-TW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5954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2840" cy="34605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640960" cy="6120680"/>
          </a:xfrm>
        </p:spPr>
        <p:txBody>
          <a:bodyPr>
            <a:normAutofit lnSpcReduction="10000"/>
          </a:bodyPr>
          <a:lstStyle/>
          <a:p>
            <a:r>
              <a:rPr lang="en-US" altLang="zh-TW" sz="4000" b="1" dirty="0">
                <a:solidFill>
                  <a:srgbClr val="FFFF00"/>
                </a:solidFill>
              </a:rPr>
              <a:t>4.</a:t>
            </a:r>
            <a:r>
              <a:rPr lang="zh-TW" altLang="zh-TW" sz="4000" b="1" dirty="0">
                <a:solidFill>
                  <a:srgbClr val="FFFF00"/>
                </a:solidFill>
              </a:rPr>
              <a:t>宗教學領域</a:t>
            </a:r>
          </a:p>
          <a:p>
            <a:r>
              <a:rPr lang="en-US" altLang="zh-TW" sz="3600" dirty="0"/>
              <a:t>    </a:t>
            </a:r>
            <a:r>
              <a:rPr lang="en-US" altLang="zh-TW" sz="3600" dirty="0">
                <a:solidFill>
                  <a:srgbClr val="FFC000"/>
                </a:solidFill>
              </a:rPr>
              <a:t>a.</a:t>
            </a:r>
            <a:r>
              <a:rPr lang="zh-TW" altLang="zh-TW" sz="3600" dirty="0">
                <a:solidFill>
                  <a:srgbClr val="FFC000"/>
                </a:solidFill>
              </a:rPr>
              <a:t>生命意義的釐清：確認生命來自</a:t>
            </a:r>
            <a:r>
              <a:rPr lang="zh-TW" altLang="zh-TW" sz="3600" dirty="0" smtClean="0">
                <a:solidFill>
                  <a:srgbClr val="FFC000"/>
                </a:solidFill>
              </a:rPr>
              <a:t>上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   </a:t>
            </a:r>
            <a:r>
              <a:rPr lang="zh-TW" altLang="zh-TW" sz="3600" dirty="0" smtClean="0">
                <a:solidFill>
                  <a:srgbClr val="FFC000"/>
                </a:solidFill>
              </a:rPr>
              <a:t>帝</a:t>
            </a:r>
            <a:r>
              <a:rPr lang="zh-TW" altLang="zh-TW" sz="3600" dirty="0">
                <a:solidFill>
                  <a:srgbClr val="FFC000"/>
                </a:solidFill>
              </a:rPr>
              <a:t>、</a:t>
            </a:r>
            <a:r>
              <a:rPr lang="zh-TW" altLang="zh-TW" sz="3600" dirty="0" smtClean="0">
                <a:solidFill>
                  <a:srgbClr val="FFC000"/>
                </a:solidFill>
              </a:rPr>
              <a:t>或因緣</a:t>
            </a:r>
            <a:r>
              <a:rPr lang="zh-TW" altLang="zh-TW" sz="3600" dirty="0">
                <a:solidFill>
                  <a:srgbClr val="FFC000"/>
                </a:solidFill>
              </a:rPr>
              <a:t>、或偶然、或進化。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b.</a:t>
            </a:r>
            <a:r>
              <a:rPr lang="zh-TW" altLang="zh-TW" sz="3600" dirty="0">
                <a:solidFill>
                  <a:srgbClr val="FFC000"/>
                </a:solidFill>
              </a:rPr>
              <a:t>生命方向的定位：生命是渡向</a:t>
            </a:r>
            <a:r>
              <a:rPr lang="zh-TW" altLang="zh-TW" sz="3600" dirty="0" smtClean="0">
                <a:solidFill>
                  <a:srgbClr val="FFC000"/>
                </a:solidFill>
              </a:rPr>
              <a:t>彼岸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  </a:t>
            </a:r>
            <a:r>
              <a:rPr lang="zh-TW" altLang="zh-TW" sz="3600" dirty="0" smtClean="0">
                <a:solidFill>
                  <a:srgbClr val="FFC000"/>
                </a:solidFill>
              </a:rPr>
              <a:t>、</a:t>
            </a:r>
            <a:r>
              <a:rPr lang="zh-TW" altLang="zh-TW" sz="3600" dirty="0">
                <a:solidFill>
                  <a:srgbClr val="FFC000"/>
                </a:solidFill>
              </a:rPr>
              <a:t>尋求解脫的歷程，必須確定</a:t>
            </a:r>
            <a:r>
              <a:rPr lang="zh-TW" altLang="zh-TW" sz="3600" dirty="0" smtClean="0">
                <a:solidFill>
                  <a:srgbClr val="FFC000"/>
                </a:solidFill>
              </a:rPr>
              <a:t>行走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   </a:t>
            </a:r>
            <a:r>
              <a:rPr lang="zh-TW" altLang="zh-TW" sz="3600" dirty="0" smtClean="0">
                <a:solidFill>
                  <a:srgbClr val="FFC000"/>
                </a:solidFill>
              </a:rPr>
              <a:t>的</a:t>
            </a:r>
            <a:r>
              <a:rPr lang="zh-TW" altLang="zh-TW" sz="3600" dirty="0">
                <a:solidFill>
                  <a:srgbClr val="FFC000"/>
                </a:solidFill>
              </a:rPr>
              <a:t>方向。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c.</a:t>
            </a:r>
            <a:r>
              <a:rPr lang="zh-TW" altLang="zh-TW" sz="3600" dirty="0">
                <a:solidFill>
                  <a:srgbClr val="FFC000"/>
                </a:solidFill>
              </a:rPr>
              <a:t>安身立命的需求：對自我的人生</a:t>
            </a:r>
            <a:r>
              <a:rPr lang="zh-TW" altLang="zh-TW" sz="3600" dirty="0" smtClean="0">
                <a:solidFill>
                  <a:srgbClr val="FFC000"/>
                </a:solidFill>
              </a:rPr>
              <a:t>有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   </a:t>
            </a:r>
            <a:r>
              <a:rPr lang="zh-TW" altLang="zh-TW" sz="3600" dirty="0" smtClean="0">
                <a:solidFill>
                  <a:srgbClr val="FFC000"/>
                </a:solidFill>
              </a:rPr>
              <a:t>一套</a:t>
            </a:r>
            <a:r>
              <a:rPr lang="zh-TW" altLang="zh-TW" sz="3600" dirty="0">
                <a:solidFill>
                  <a:srgbClr val="FFC000"/>
                </a:solidFill>
              </a:rPr>
              <a:t>的解釋模式，使能脫困、破</a:t>
            </a:r>
            <a:r>
              <a:rPr lang="zh-TW" altLang="zh-TW" sz="3600" dirty="0" smtClean="0">
                <a:solidFill>
                  <a:srgbClr val="FFC000"/>
                </a:solidFill>
              </a:rPr>
              <a:t>繭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  </a:t>
            </a:r>
            <a:r>
              <a:rPr lang="zh-TW" altLang="zh-TW" sz="3600" dirty="0" smtClean="0">
                <a:solidFill>
                  <a:srgbClr val="FFC000"/>
                </a:solidFill>
              </a:rPr>
              <a:t>而</a:t>
            </a:r>
            <a:r>
              <a:rPr lang="zh-TW" altLang="zh-TW" sz="3600" dirty="0">
                <a:solidFill>
                  <a:srgbClr val="FFC000"/>
                </a:solidFill>
              </a:rPr>
              <a:t>出。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73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z="5400" b="1" dirty="0"/>
              <a:t>三、生命教育的伸展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1844824"/>
            <a:ext cx="8066856" cy="4277072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FFFF00"/>
                </a:solidFill>
              </a:rPr>
              <a:t>1.</a:t>
            </a:r>
            <a:r>
              <a:rPr lang="zh-TW" altLang="en-US" sz="4000" b="1" dirty="0" smtClean="0">
                <a:solidFill>
                  <a:srgbClr val="FFFF00"/>
                </a:solidFill>
              </a:rPr>
              <a:t>人學：對人的探究</a:t>
            </a:r>
            <a:endParaRPr lang="en-US" altLang="zh-TW" sz="4000" b="1" dirty="0" smtClean="0">
              <a:solidFill>
                <a:srgbClr val="FFFF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a.</a:t>
            </a:r>
            <a:r>
              <a:rPr lang="zh-TW" altLang="en-US" sz="3600" dirty="0" smtClean="0">
                <a:solidFill>
                  <a:srgbClr val="FFC000"/>
                </a:solidFill>
              </a:rPr>
              <a:t>人的本質：理性、道德、藝術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zh-TW" altLang="en-US" sz="3600" dirty="0">
                <a:solidFill>
                  <a:srgbClr val="FFC000"/>
                </a:solidFill>
              </a:rPr>
              <a:t>　</a:t>
            </a:r>
            <a:r>
              <a:rPr lang="zh-TW" altLang="en-US" sz="3600" dirty="0" smtClean="0">
                <a:solidFill>
                  <a:srgbClr val="FFC000"/>
                </a:solidFill>
              </a:rPr>
              <a:t>　宗教向度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b.</a:t>
            </a:r>
            <a:r>
              <a:rPr lang="zh-TW" altLang="en-US" sz="3600" dirty="0" smtClean="0">
                <a:solidFill>
                  <a:srgbClr val="FFC000"/>
                </a:solidFill>
              </a:rPr>
              <a:t>人的全方位需求：生理、心理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zh-TW" altLang="en-US" sz="3600" dirty="0">
                <a:solidFill>
                  <a:srgbClr val="FFC000"/>
                </a:solidFill>
              </a:rPr>
              <a:t>　</a:t>
            </a:r>
            <a:r>
              <a:rPr lang="zh-TW" altLang="en-US" sz="3600" dirty="0" smtClean="0">
                <a:solidFill>
                  <a:srgbClr val="FFC000"/>
                </a:solidFill>
              </a:rPr>
              <a:t>　社會、靈性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77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>
              <a:buClr>
                <a:srgbClr val="DC9E1F"/>
              </a:buClr>
            </a:pPr>
            <a:r>
              <a:rPr lang="en-US" altLang="zh-TW" sz="4000" b="1" dirty="0" smtClean="0">
                <a:solidFill>
                  <a:srgbClr val="FFFF00"/>
                </a:solidFill>
              </a:rPr>
              <a:t>2.</a:t>
            </a:r>
            <a:r>
              <a:rPr lang="zh-TW" altLang="zh-TW" sz="4000" b="1" dirty="0">
                <a:solidFill>
                  <a:srgbClr val="FFFF00"/>
                </a:solidFill>
              </a:rPr>
              <a:t>哲學與人生</a:t>
            </a:r>
          </a:p>
          <a:p>
            <a:pPr lvl="0">
              <a:buClr>
                <a:srgbClr val="DC9E1F"/>
              </a:buClr>
            </a:pPr>
            <a:r>
              <a:rPr lang="en-US" altLang="zh-TW" sz="3600" dirty="0">
                <a:solidFill>
                  <a:srgbClr val="FFFFFF"/>
                </a:solidFill>
              </a:rPr>
              <a:t>    </a:t>
            </a:r>
            <a:r>
              <a:rPr lang="en-US" altLang="zh-TW" sz="3600" dirty="0">
                <a:solidFill>
                  <a:srgbClr val="FFC000"/>
                </a:solidFill>
              </a:rPr>
              <a:t>a.</a:t>
            </a:r>
            <a:r>
              <a:rPr lang="zh-TW" altLang="zh-TW" sz="3600" dirty="0">
                <a:solidFill>
                  <a:srgbClr val="FFC000"/>
                </a:solidFill>
              </a:rPr>
              <a:t>人生哲學的基本意義</a:t>
            </a:r>
          </a:p>
          <a:p>
            <a:pPr lvl="0">
              <a:buClr>
                <a:srgbClr val="DC9E1F"/>
              </a:buClr>
            </a:pPr>
            <a:r>
              <a:rPr lang="en-US" altLang="zh-TW" sz="3600" dirty="0">
                <a:solidFill>
                  <a:srgbClr val="FFC000"/>
                </a:solidFill>
              </a:rPr>
              <a:t>    b.</a:t>
            </a:r>
            <a:r>
              <a:rPr lang="zh-TW" altLang="zh-TW" sz="3600" dirty="0">
                <a:solidFill>
                  <a:srgbClr val="FFC000"/>
                </a:solidFill>
              </a:rPr>
              <a:t>人的尊嚴與自我實現的面向</a:t>
            </a:r>
          </a:p>
          <a:p>
            <a:pPr lvl="0">
              <a:buClr>
                <a:srgbClr val="DC9E1F"/>
              </a:buClr>
            </a:pPr>
            <a:r>
              <a:rPr lang="en-US" altLang="zh-TW" sz="3600" dirty="0">
                <a:solidFill>
                  <a:srgbClr val="FFC000"/>
                </a:solidFill>
              </a:rPr>
              <a:t>    c.</a:t>
            </a:r>
            <a:r>
              <a:rPr lang="zh-TW" altLang="zh-TW" sz="3600" dirty="0">
                <a:solidFill>
                  <a:srgbClr val="FFC000"/>
                </a:solidFill>
              </a:rPr>
              <a:t>探索人生的意義與生涯發展</a:t>
            </a:r>
          </a:p>
          <a:p>
            <a:pPr lvl="0">
              <a:buClr>
                <a:srgbClr val="DC9E1F"/>
              </a:buClr>
            </a:pPr>
            <a:r>
              <a:rPr lang="en-US" altLang="zh-TW" sz="3600" dirty="0">
                <a:solidFill>
                  <a:srgbClr val="FFC000"/>
                </a:solidFill>
              </a:rPr>
              <a:t>    d.</a:t>
            </a:r>
            <a:r>
              <a:rPr lang="zh-TW" altLang="zh-TW" sz="3600" dirty="0">
                <a:solidFill>
                  <a:srgbClr val="FFC000"/>
                </a:solidFill>
              </a:rPr>
              <a:t>釐清幸福與財富、享樂的關係</a:t>
            </a:r>
            <a:endParaRPr lang="zh-TW" altLang="en-US" sz="3600" dirty="0">
              <a:solidFill>
                <a:srgbClr val="FFC000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209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138864" cy="4565104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00"/>
                </a:solidFill>
              </a:rPr>
              <a:t>3</a:t>
            </a:r>
            <a:r>
              <a:rPr lang="en-US" altLang="zh-TW" sz="4000" b="1" dirty="0" smtClean="0">
                <a:solidFill>
                  <a:srgbClr val="FFFF00"/>
                </a:solidFill>
              </a:rPr>
              <a:t>.</a:t>
            </a:r>
            <a:r>
              <a:rPr lang="zh-TW" altLang="zh-TW" sz="4000" b="1" dirty="0">
                <a:solidFill>
                  <a:srgbClr val="FFFF00"/>
                </a:solidFill>
              </a:rPr>
              <a:t>生死關懷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a.</a:t>
            </a:r>
            <a:r>
              <a:rPr lang="zh-TW" altLang="zh-TW" sz="3600" dirty="0">
                <a:solidFill>
                  <a:srgbClr val="FFC000"/>
                </a:solidFill>
              </a:rPr>
              <a:t>認識死亡、生與死的關聯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b.</a:t>
            </a:r>
            <a:r>
              <a:rPr lang="zh-TW" altLang="zh-TW" sz="3600" dirty="0">
                <a:solidFill>
                  <a:srgbClr val="FFC000"/>
                </a:solidFill>
              </a:rPr>
              <a:t>探討各宗教的生死觀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c.</a:t>
            </a:r>
            <a:r>
              <a:rPr lang="zh-TW" altLang="zh-TW" sz="3600" dirty="0">
                <a:solidFill>
                  <a:srgbClr val="FFC000"/>
                </a:solidFill>
              </a:rPr>
              <a:t>文學與藝術中的生死意涵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d.</a:t>
            </a:r>
            <a:r>
              <a:rPr lang="zh-TW" altLang="zh-TW" sz="3600" dirty="0">
                <a:solidFill>
                  <a:srgbClr val="FFC000"/>
                </a:solidFill>
              </a:rPr>
              <a:t>認識失落與悲傷輔導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48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00"/>
                </a:solidFill>
              </a:rPr>
              <a:t>4</a:t>
            </a:r>
            <a:r>
              <a:rPr lang="en-US" altLang="zh-TW" sz="4000" b="1" dirty="0" smtClean="0">
                <a:solidFill>
                  <a:srgbClr val="FFFF00"/>
                </a:solidFill>
              </a:rPr>
              <a:t>.</a:t>
            </a:r>
            <a:r>
              <a:rPr lang="zh-TW" altLang="zh-TW" sz="4000" b="1" dirty="0">
                <a:solidFill>
                  <a:srgbClr val="FFFF00"/>
                </a:solidFill>
              </a:rPr>
              <a:t>宗教與人生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a.</a:t>
            </a:r>
            <a:r>
              <a:rPr lang="zh-TW" altLang="zh-TW" sz="3600" dirty="0">
                <a:solidFill>
                  <a:srgbClr val="FFC000"/>
                </a:solidFill>
              </a:rPr>
              <a:t>宗教與人生之間的關係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b.</a:t>
            </a:r>
            <a:r>
              <a:rPr lang="zh-TW" altLang="zh-TW" sz="3600" dirty="0">
                <a:solidFill>
                  <a:srgbClr val="FFC000"/>
                </a:solidFill>
              </a:rPr>
              <a:t>認識各大宗教的內涵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c.</a:t>
            </a:r>
            <a:r>
              <a:rPr lang="zh-TW" altLang="zh-TW" sz="3600" dirty="0">
                <a:solidFill>
                  <a:srgbClr val="FFC000"/>
                </a:solidFill>
              </a:rPr>
              <a:t>宗教的人生觀與宇宙觀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d.</a:t>
            </a:r>
            <a:r>
              <a:rPr lang="zh-TW" altLang="zh-TW" sz="3600" dirty="0">
                <a:solidFill>
                  <a:srgbClr val="FFC000"/>
                </a:solidFill>
              </a:rPr>
              <a:t>宗教與生命的內在關聯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87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00"/>
                </a:solidFill>
              </a:rPr>
              <a:t>5</a:t>
            </a:r>
            <a:r>
              <a:rPr lang="en-US" altLang="zh-TW" sz="4000" b="1" dirty="0" smtClean="0">
                <a:solidFill>
                  <a:srgbClr val="FFFF00"/>
                </a:solidFill>
              </a:rPr>
              <a:t>.</a:t>
            </a:r>
            <a:r>
              <a:rPr lang="zh-TW" altLang="zh-TW" sz="4000" b="1" dirty="0">
                <a:solidFill>
                  <a:srgbClr val="FFFF00"/>
                </a:solidFill>
              </a:rPr>
              <a:t>性愛與婚姻倫理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a.</a:t>
            </a:r>
            <a:r>
              <a:rPr lang="zh-TW" altLang="zh-TW" sz="3600" dirty="0">
                <a:solidFill>
                  <a:srgbClr val="FFC000"/>
                </a:solidFill>
              </a:rPr>
              <a:t>性與人性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b.</a:t>
            </a:r>
            <a:r>
              <a:rPr lang="zh-TW" altLang="zh-TW" sz="3600" dirty="0">
                <a:solidFill>
                  <a:srgbClr val="FFC000"/>
                </a:solidFill>
              </a:rPr>
              <a:t>兩性關係、友誼與戀愛的</a:t>
            </a:r>
            <a:r>
              <a:rPr lang="zh-TW" altLang="zh-TW" sz="3600" dirty="0" smtClean="0">
                <a:solidFill>
                  <a:srgbClr val="FFC000"/>
                </a:solidFill>
              </a:rPr>
              <a:t>倫理</a:t>
            </a:r>
            <a:endParaRPr lang="zh-TW" altLang="zh-TW" sz="3600" dirty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   c.</a:t>
            </a:r>
            <a:r>
              <a:rPr lang="zh-TW" altLang="zh-TW" sz="3600" dirty="0">
                <a:solidFill>
                  <a:srgbClr val="FFC000"/>
                </a:solidFill>
              </a:rPr>
              <a:t>合乎倫理的性行為與性關係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d.</a:t>
            </a:r>
            <a:r>
              <a:rPr lang="zh-TW" altLang="zh-TW" sz="3600" dirty="0">
                <a:solidFill>
                  <a:srgbClr val="FFC000"/>
                </a:solidFill>
              </a:rPr>
              <a:t>婚姻倫理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07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00"/>
                </a:solidFill>
              </a:rPr>
              <a:t>6</a:t>
            </a:r>
            <a:r>
              <a:rPr lang="en-US" altLang="zh-TW" sz="4000" b="1" dirty="0" smtClean="0">
                <a:solidFill>
                  <a:srgbClr val="FFFF00"/>
                </a:solidFill>
              </a:rPr>
              <a:t>.</a:t>
            </a:r>
            <a:r>
              <a:rPr lang="zh-TW" altLang="zh-TW" sz="4000" b="1" dirty="0">
                <a:solidFill>
                  <a:srgbClr val="FFFF00"/>
                </a:solidFill>
              </a:rPr>
              <a:t>生命與科技倫理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a.</a:t>
            </a:r>
            <a:r>
              <a:rPr lang="zh-TW" altLang="zh-TW" sz="3600" dirty="0">
                <a:solidFill>
                  <a:srgbClr val="FFC000"/>
                </a:solidFill>
              </a:rPr>
              <a:t>生命倫理的基本意涵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b.</a:t>
            </a:r>
            <a:r>
              <a:rPr lang="zh-TW" altLang="zh-TW" sz="3600" dirty="0">
                <a:solidFill>
                  <a:srgbClr val="FFC000"/>
                </a:solidFill>
              </a:rPr>
              <a:t>生命科技與生命倫理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c.</a:t>
            </a:r>
            <a:r>
              <a:rPr lang="zh-TW" altLang="zh-TW" sz="3600" dirty="0">
                <a:solidFill>
                  <a:srgbClr val="FFC000"/>
                </a:solidFill>
              </a:rPr>
              <a:t>倫理法則與基本判斷方法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d.</a:t>
            </a:r>
            <a:r>
              <a:rPr lang="zh-TW" altLang="zh-TW" sz="3600" dirty="0">
                <a:solidFill>
                  <a:srgbClr val="FFC000"/>
                </a:solidFill>
              </a:rPr>
              <a:t>倫理的延伸與現代科技問題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362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00"/>
                </a:solidFill>
              </a:rPr>
              <a:t>7</a:t>
            </a:r>
            <a:r>
              <a:rPr lang="en-US" altLang="zh-TW" sz="4000" b="1" dirty="0" smtClean="0">
                <a:solidFill>
                  <a:srgbClr val="FFFF00"/>
                </a:solidFill>
              </a:rPr>
              <a:t>.</a:t>
            </a:r>
            <a:r>
              <a:rPr lang="zh-TW" altLang="zh-TW" sz="4000" b="1" dirty="0">
                <a:solidFill>
                  <a:srgbClr val="FFFF00"/>
                </a:solidFill>
              </a:rPr>
              <a:t>人格統整與靈性發展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a.</a:t>
            </a:r>
            <a:r>
              <a:rPr lang="zh-TW" altLang="zh-TW" sz="3600" dirty="0">
                <a:solidFill>
                  <a:srgbClr val="FFC000"/>
                </a:solidFill>
              </a:rPr>
              <a:t>認識人格與人格統整的意涵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b.</a:t>
            </a:r>
            <a:r>
              <a:rPr lang="zh-TW" altLang="zh-TW" sz="3600" dirty="0">
                <a:solidFill>
                  <a:srgbClr val="FFC000"/>
                </a:solidFill>
              </a:rPr>
              <a:t>同理心、同情相感的力培養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c.</a:t>
            </a:r>
            <a:r>
              <a:rPr lang="zh-TW" altLang="zh-TW" sz="3600" dirty="0">
                <a:solidFill>
                  <a:srgbClr val="FFC000"/>
                </a:solidFill>
              </a:rPr>
              <a:t>靈性發展的內涵與重要性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d.</a:t>
            </a:r>
            <a:r>
              <a:rPr lang="zh-TW" altLang="zh-TW" sz="3600" dirty="0">
                <a:solidFill>
                  <a:srgbClr val="FFC000"/>
                </a:solidFill>
              </a:rPr>
              <a:t>靈</a:t>
            </a:r>
            <a:r>
              <a:rPr lang="zh-TW" altLang="zh-TW" sz="3600" dirty="0" smtClean="0">
                <a:solidFill>
                  <a:srgbClr val="FFC000"/>
                </a:solidFill>
              </a:rPr>
              <a:t>修</a:t>
            </a:r>
            <a:r>
              <a:rPr lang="zh-TW" altLang="en-US" sz="3600" dirty="0" smtClean="0">
                <a:solidFill>
                  <a:srgbClr val="FFC000"/>
                </a:solidFill>
              </a:rPr>
              <a:t>實踐</a:t>
            </a:r>
            <a:r>
              <a:rPr lang="zh-TW" altLang="zh-TW" sz="3600" dirty="0" smtClean="0">
                <a:solidFill>
                  <a:srgbClr val="FFC000"/>
                </a:solidFill>
              </a:rPr>
              <a:t>與</a:t>
            </a:r>
            <a:r>
              <a:rPr lang="zh-TW" altLang="zh-TW" sz="3600" dirty="0">
                <a:solidFill>
                  <a:srgbClr val="FFC000"/>
                </a:solidFill>
              </a:rPr>
              <a:t>知行合一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088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00"/>
                </a:solidFill>
              </a:rPr>
              <a:t>8</a:t>
            </a:r>
            <a:r>
              <a:rPr lang="en-US" altLang="zh-TW" sz="4000" b="1" dirty="0" smtClean="0">
                <a:solidFill>
                  <a:srgbClr val="FFFF00"/>
                </a:solidFill>
              </a:rPr>
              <a:t>.</a:t>
            </a:r>
            <a:r>
              <a:rPr lang="zh-TW" altLang="en-US" sz="4000" b="1" dirty="0" smtClean="0">
                <a:solidFill>
                  <a:srgbClr val="FFFF00"/>
                </a:solidFill>
              </a:rPr>
              <a:t>生命意義與終極關懷</a:t>
            </a:r>
            <a:endParaRPr lang="en-US" altLang="zh-TW" sz="4000" b="1" dirty="0" smtClean="0">
              <a:solidFill>
                <a:srgbClr val="FFFF00"/>
              </a:solidFill>
            </a:endParaRPr>
          </a:p>
          <a:p>
            <a:r>
              <a:rPr lang="zh-TW" altLang="en-US" sz="3600" dirty="0" smtClean="0"/>
              <a:t>   </a:t>
            </a:r>
            <a:r>
              <a:rPr lang="en-US" altLang="zh-TW" sz="3600" dirty="0" smtClean="0">
                <a:solidFill>
                  <a:srgbClr val="FFC000"/>
                </a:solidFill>
              </a:rPr>
              <a:t>a.</a:t>
            </a:r>
            <a:r>
              <a:rPr lang="zh-TW" altLang="en-US" sz="3600" dirty="0" smtClean="0">
                <a:solidFill>
                  <a:srgbClr val="FFC000"/>
                </a:solidFill>
              </a:rPr>
              <a:t>生前與死後的探究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b.</a:t>
            </a:r>
            <a:r>
              <a:rPr lang="zh-TW" altLang="en-US" sz="3600" dirty="0" smtClean="0">
                <a:solidFill>
                  <a:srgbClr val="FFC000"/>
                </a:solidFill>
              </a:rPr>
              <a:t>生命存在的意義與應有的方向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c.</a:t>
            </a:r>
            <a:r>
              <a:rPr lang="zh-TW" altLang="en-US" sz="3600" dirty="0" smtClean="0">
                <a:solidFill>
                  <a:srgbClr val="FFC000"/>
                </a:solidFill>
              </a:rPr>
              <a:t>人生的終極關懷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d.</a:t>
            </a:r>
            <a:r>
              <a:rPr lang="zh-TW" altLang="en-US" sz="3600" dirty="0" smtClean="0">
                <a:solidFill>
                  <a:srgbClr val="FFC000"/>
                </a:solidFill>
              </a:rPr>
              <a:t>生命如何可能無怨無悔？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210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b="1" dirty="0" smtClean="0"/>
              <a:t>四、基督教生命教育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7924800" cy="4114800"/>
          </a:xfrm>
        </p:spPr>
        <p:txBody>
          <a:bodyPr>
            <a:normAutofit/>
          </a:bodyPr>
          <a:lstStyle/>
          <a:p>
            <a:r>
              <a:rPr lang="en-US" altLang="zh-TW" sz="3600" b="1" dirty="0" smtClean="0">
                <a:solidFill>
                  <a:srgbClr val="FFFF00"/>
                </a:solidFill>
              </a:rPr>
              <a:t>1.</a:t>
            </a:r>
            <a:r>
              <a:rPr lang="zh-TW" altLang="en-US" sz="3600" b="1" dirty="0" smtClean="0">
                <a:solidFill>
                  <a:srgbClr val="FFFF00"/>
                </a:solidFill>
              </a:rPr>
              <a:t>從自我中心轉向上帝中心。</a:t>
            </a:r>
            <a:endParaRPr lang="en-US" altLang="zh-TW" sz="3600" b="1" dirty="0" smtClean="0">
              <a:solidFill>
                <a:srgbClr val="FFFF00"/>
              </a:solidFill>
            </a:endParaRPr>
          </a:p>
          <a:p>
            <a:r>
              <a:rPr lang="en-US" altLang="zh-TW" sz="3600" b="1" dirty="0" smtClean="0">
                <a:solidFill>
                  <a:srgbClr val="FFFF00"/>
                </a:solidFill>
              </a:rPr>
              <a:t>2.</a:t>
            </a:r>
            <a:r>
              <a:rPr lang="zh-TW" altLang="en-US" sz="3600" b="1" dirty="0" smtClean="0">
                <a:solidFill>
                  <a:srgbClr val="FFFF00"/>
                </a:solidFill>
              </a:rPr>
              <a:t>出死入生，並走向永生。</a:t>
            </a:r>
            <a:endParaRPr lang="en-US" altLang="zh-TW" sz="3600" b="1" dirty="0" smtClean="0">
              <a:solidFill>
                <a:srgbClr val="FFFF00"/>
              </a:solidFill>
            </a:endParaRPr>
          </a:p>
          <a:p>
            <a:r>
              <a:rPr lang="en-US" altLang="zh-TW" sz="3600" b="1" dirty="0" smtClean="0">
                <a:solidFill>
                  <a:srgbClr val="FFFF00"/>
                </a:solidFill>
              </a:rPr>
              <a:t>3.</a:t>
            </a:r>
            <a:r>
              <a:rPr lang="zh-TW" altLang="en-US" sz="3600" b="1" dirty="0" smtClean="0">
                <a:solidFill>
                  <a:srgbClr val="FFFF00"/>
                </a:solidFill>
              </a:rPr>
              <a:t>蔑視死亡，擁抱生命。</a:t>
            </a:r>
            <a:endParaRPr lang="en-US" altLang="zh-TW" sz="3600" b="1" dirty="0" smtClean="0">
              <a:solidFill>
                <a:srgbClr val="FFFF00"/>
              </a:solidFill>
            </a:endParaRPr>
          </a:p>
          <a:p>
            <a:r>
              <a:rPr lang="en-US" altLang="zh-TW" sz="3600" b="1" dirty="0" smtClean="0">
                <a:solidFill>
                  <a:srgbClr val="FFFF00"/>
                </a:solidFill>
              </a:rPr>
              <a:t>4.</a:t>
            </a:r>
            <a:r>
              <a:rPr lang="zh-TW" altLang="en-US" sz="3600" b="1" dirty="0" smtClean="0">
                <a:solidFill>
                  <a:srgbClr val="FFFF00"/>
                </a:solidFill>
              </a:rPr>
              <a:t>摒棄稍縱即逝，迎向永恆價值。</a:t>
            </a:r>
            <a:endParaRPr lang="en-US" altLang="zh-TW" sz="3600" b="1" dirty="0" smtClean="0">
              <a:solidFill>
                <a:srgbClr val="FFFF00"/>
              </a:solidFill>
            </a:endParaRPr>
          </a:p>
          <a:p>
            <a:r>
              <a:rPr lang="en-US" altLang="zh-TW" sz="3600" b="1" dirty="0" smtClean="0">
                <a:solidFill>
                  <a:srgbClr val="FFFF00"/>
                </a:solidFill>
              </a:rPr>
              <a:t>5.</a:t>
            </a:r>
            <a:r>
              <a:rPr lang="zh-TW" altLang="en-US" sz="3600" b="1" dirty="0" smtClean="0">
                <a:solidFill>
                  <a:srgbClr val="FFFF00"/>
                </a:solidFill>
              </a:rPr>
              <a:t>以天國的律例法則來度人間生活。</a:t>
            </a:r>
            <a:endParaRPr lang="zh-TW" alt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199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z="5400" b="1" dirty="0"/>
              <a:t>一、生命教育的目的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 smtClean="0">
                <a:solidFill>
                  <a:srgbClr val="FFFF00"/>
                </a:solidFill>
              </a:rPr>
              <a:t>1.</a:t>
            </a:r>
            <a:r>
              <a:rPr lang="zh-TW" altLang="en-US" sz="3600" b="1" dirty="0" smtClean="0">
                <a:solidFill>
                  <a:srgbClr val="FFFF00"/>
                </a:solidFill>
              </a:rPr>
              <a:t>為</a:t>
            </a:r>
            <a:r>
              <a:rPr lang="zh-TW" altLang="zh-TW" sz="3600" b="1" dirty="0" smtClean="0">
                <a:solidFill>
                  <a:srgbClr val="FFFF00"/>
                </a:solidFill>
              </a:rPr>
              <a:t>學生</a:t>
            </a:r>
            <a:r>
              <a:rPr lang="zh-TW" altLang="zh-TW" sz="3600" b="1" dirty="0">
                <a:solidFill>
                  <a:srgbClr val="FFFF00"/>
                </a:solidFill>
              </a:rPr>
              <a:t>培養一個正確的生命觀</a:t>
            </a:r>
            <a:r>
              <a:rPr lang="zh-TW" altLang="zh-TW" sz="3600" b="1" dirty="0" smtClean="0">
                <a:solidFill>
                  <a:srgbClr val="FFFF00"/>
                </a:solidFill>
              </a:rPr>
              <a:t>：</a:t>
            </a:r>
            <a:endParaRPr lang="en-US" altLang="zh-TW" sz="3600" b="1" dirty="0" smtClean="0">
              <a:solidFill>
                <a:srgbClr val="FFFF00"/>
              </a:solidFill>
            </a:endParaRPr>
          </a:p>
          <a:p>
            <a:r>
              <a:rPr lang="zh-TW" altLang="en-US" sz="3600" dirty="0" smtClean="0"/>
              <a:t>　</a:t>
            </a:r>
            <a:r>
              <a:rPr lang="zh-TW" altLang="zh-TW" sz="3600" dirty="0" smtClean="0"/>
              <a:t>理解</a:t>
            </a:r>
            <a:r>
              <a:rPr lang="zh-TW" altLang="zh-TW" sz="3600" dirty="0"/>
              <a:t>自我存在的意義與價值，</a:t>
            </a:r>
            <a:r>
              <a:rPr lang="zh-TW" altLang="zh-TW" sz="3600" dirty="0" smtClean="0"/>
              <a:t>以及</a:t>
            </a:r>
            <a:endParaRPr lang="en-US" altLang="zh-TW" sz="3600" dirty="0" smtClean="0"/>
          </a:p>
          <a:p>
            <a:r>
              <a:rPr lang="zh-TW" altLang="en-US" sz="3600" dirty="0"/>
              <a:t>　</a:t>
            </a:r>
            <a:r>
              <a:rPr lang="zh-TW" altLang="zh-TW" sz="3600" dirty="0" smtClean="0"/>
              <a:t>在</a:t>
            </a:r>
            <a:r>
              <a:rPr lang="zh-TW" altLang="zh-TW" sz="3600" dirty="0"/>
              <a:t>宇宙中的定位</a:t>
            </a:r>
            <a:r>
              <a:rPr lang="zh-TW" altLang="zh-TW" sz="3600" dirty="0" smtClean="0"/>
              <a:t>。</a:t>
            </a:r>
            <a:endParaRPr lang="en-US" altLang="zh-TW" sz="3600" dirty="0" smtClean="0"/>
          </a:p>
          <a:p>
            <a:r>
              <a:rPr lang="zh-TW" altLang="en-US" sz="3600" dirty="0">
                <a:solidFill>
                  <a:srgbClr val="FFC000"/>
                </a:solidFill>
              </a:rPr>
              <a:t> </a:t>
            </a:r>
            <a:r>
              <a:rPr lang="zh-TW" altLang="en-US" sz="3600" dirty="0" smtClean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(</a:t>
            </a:r>
            <a:r>
              <a:rPr lang="zh-TW" altLang="zh-TW" sz="3600" dirty="0">
                <a:solidFill>
                  <a:srgbClr val="FFC000"/>
                </a:solidFill>
              </a:rPr>
              <a:t>認識生命的源頭上帝，並尋求</a:t>
            </a:r>
            <a:r>
              <a:rPr lang="zh-TW" altLang="zh-TW" sz="3600" dirty="0" smtClean="0">
                <a:solidFill>
                  <a:srgbClr val="FFC000"/>
                </a:solidFill>
              </a:rPr>
              <a:t>上帝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</a:t>
            </a:r>
            <a:r>
              <a:rPr lang="zh-TW" altLang="zh-TW" sz="3600" dirty="0" smtClean="0">
                <a:solidFill>
                  <a:srgbClr val="FFC000"/>
                </a:solidFill>
              </a:rPr>
              <a:t>的</a:t>
            </a:r>
            <a:r>
              <a:rPr lang="zh-TW" altLang="zh-TW" sz="3600" dirty="0">
                <a:solidFill>
                  <a:srgbClr val="FFC000"/>
                </a:solidFill>
              </a:rPr>
              <a:t>旨意</a:t>
            </a:r>
            <a:r>
              <a:rPr lang="en-US" altLang="zh-TW" sz="3600" dirty="0">
                <a:solidFill>
                  <a:srgbClr val="FFC000"/>
                </a:solidFill>
              </a:rPr>
              <a:t>)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72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>
                <a:solidFill>
                  <a:srgbClr val="FFFF00"/>
                </a:solidFill>
              </a:rPr>
              <a:t>2.</a:t>
            </a:r>
            <a:r>
              <a:rPr lang="zh-TW" altLang="zh-TW" sz="3600" b="1" dirty="0">
                <a:solidFill>
                  <a:srgbClr val="FFFF00"/>
                </a:solidFill>
              </a:rPr>
              <a:t>讓學生懂得珍惜自己的生命</a:t>
            </a:r>
            <a:r>
              <a:rPr lang="zh-TW" altLang="zh-TW" sz="3600" b="1" dirty="0" smtClean="0">
                <a:solidFill>
                  <a:srgbClr val="FFFF00"/>
                </a:solidFill>
              </a:rPr>
              <a:t>：</a:t>
            </a:r>
            <a:endParaRPr lang="en-US" altLang="zh-TW" sz="3600" b="1" dirty="0" smtClean="0">
              <a:solidFill>
                <a:srgbClr val="FFFF00"/>
              </a:solidFill>
            </a:endParaRPr>
          </a:p>
          <a:p>
            <a:r>
              <a:rPr lang="zh-TW" altLang="en-US" sz="3600" dirty="0"/>
              <a:t>　</a:t>
            </a:r>
            <a:r>
              <a:rPr lang="zh-TW" altLang="zh-TW" sz="3600" dirty="0" smtClean="0"/>
              <a:t>明白</a:t>
            </a:r>
            <a:r>
              <a:rPr lang="zh-TW" altLang="zh-TW" sz="3600" dirty="0"/>
              <a:t>生命的珍貴與尊嚴，並習</a:t>
            </a:r>
            <a:r>
              <a:rPr lang="zh-TW" altLang="zh-TW" sz="3600" dirty="0" smtClean="0"/>
              <a:t>得勝</a:t>
            </a:r>
            <a:endParaRPr lang="en-US" altLang="zh-TW" sz="3600" dirty="0" smtClean="0"/>
          </a:p>
          <a:p>
            <a:r>
              <a:rPr lang="zh-TW" altLang="en-US" sz="3600" dirty="0"/>
              <a:t>　</a:t>
            </a:r>
            <a:r>
              <a:rPr lang="zh-TW" altLang="zh-TW" sz="3600" dirty="0" smtClean="0"/>
              <a:t>過</a:t>
            </a:r>
            <a:r>
              <a:rPr lang="zh-TW" altLang="zh-TW" sz="3600" dirty="0"/>
              <a:t>生命挫折的良方</a:t>
            </a:r>
            <a:r>
              <a:rPr lang="zh-TW" altLang="zh-TW" sz="3600" dirty="0" smtClean="0"/>
              <a:t>。</a:t>
            </a:r>
            <a:endParaRPr lang="en-US" altLang="zh-TW" sz="3600" dirty="0" smtClean="0"/>
          </a:p>
          <a:p>
            <a:r>
              <a:rPr lang="en-US" altLang="zh-TW" sz="3600" dirty="0" smtClean="0">
                <a:solidFill>
                  <a:srgbClr val="FFC000"/>
                </a:solidFill>
              </a:rPr>
              <a:t>  (</a:t>
            </a:r>
            <a:r>
              <a:rPr lang="zh-TW" altLang="zh-TW" sz="3600" dirty="0">
                <a:solidFill>
                  <a:srgbClr val="FFC000"/>
                </a:solidFill>
              </a:rPr>
              <a:t>人擁有上帝榮耀的形像，人必須</a:t>
            </a:r>
            <a:r>
              <a:rPr lang="zh-TW" altLang="zh-TW" sz="3600" dirty="0" smtClean="0">
                <a:solidFill>
                  <a:srgbClr val="FFC000"/>
                </a:solidFill>
              </a:rPr>
              <a:t>完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</a:t>
            </a:r>
            <a:r>
              <a:rPr lang="zh-TW" altLang="zh-TW" sz="3600" dirty="0" smtClean="0">
                <a:solidFill>
                  <a:srgbClr val="FFC000"/>
                </a:solidFill>
              </a:rPr>
              <a:t>成</a:t>
            </a:r>
            <a:r>
              <a:rPr lang="zh-TW" altLang="zh-TW" sz="3600" dirty="0">
                <a:solidFill>
                  <a:srgbClr val="FFC000"/>
                </a:solidFill>
              </a:rPr>
              <a:t>上帝所賦予的使命</a:t>
            </a:r>
            <a:r>
              <a:rPr lang="en-US" altLang="zh-TW" sz="3600" dirty="0">
                <a:solidFill>
                  <a:srgbClr val="FFC000"/>
                </a:solidFill>
              </a:rPr>
              <a:t>)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78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>
                <a:solidFill>
                  <a:srgbClr val="FFFF00"/>
                </a:solidFill>
              </a:rPr>
              <a:t>3.</a:t>
            </a:r>
            <a:r>
              <a:rPr lang="zh-TW" altLang="zh-TW" sz="3600" b="1" dirty="0">
                <a:solidFill>
                  <a:srgbClr val="FFFF00"/>
                </a:solidFill>
              </a:rPr>
              <a:t>陪伴學生度過生命中的難關</a:t>
            </a:r>
            <a:r>
              <a:rPr lang="zh-TW" altLang="zh-TW" sz="3600" b="1" dirty="0" smtClean="0">
                <a:solidFill>
                  <a:srgbClr val="FFFF00"/>
                </a:solidFill>
              </a:rPr>
              <a:t>：</a:t>
            </a:r>
            <a:endParaRPr lang="en-US" altLang="zh-TW" sz="3600" b="1" dirty="0" smtClean="0">
              <a:solidFill>
                <a:srgbClr val="FFFF00"/>
              </a:solidFill>
            </a:endParaRPr>
          </a:p>
          <a:p>
            <a:r>
              <a:rPr lang="zh-TW" altLang="en-US" sz="3600" dirty="0" smtClean="0"/>
              <a:t>　</a:t>
            </a:r>
            <a:r>
              <a:rPr lang="zh-TW" altLang="zh-TW" sz="3600" dirty="0" smtClean="0"/>
              <a:t>透過</a:t>
            </a:r>
            <a:r>
              <a:rPr lang="zh-TW" altLang="zh-TW" sz="3600" dirty="0"/>
              <a:t>在每一次困境中的陪伴與</a:t>
            </a:r>
            <a:r>
              <a:rPr lang="zh-TW" altLang="zh-TW" sz="3600" dirty="0" smtClean="0"/>
              <a:t>鼓勵</a:t>
            </a:r>
            <a:endParaRPr lang="en-US" altLang="zh-TW" sz="3600" dirty="0" smtClean="0"/>
          </a:p>
          <a:p>
            <a:r>
              <a:rPr lang="zh-TW" altLang="en-US" sz="3600" dirty="0"/>
              <a:t>　</a:t>
            </a:r>
            <a:r>
              <a:rPr lang="zh-TW" altLang="zh-TW" sz="3600" dirty="0" smtClean="0"/>
              <a:t>，</a:t>
            </a:r>
            <a:r>
              <a:rPr lang="zh-TW" altLang="zh-TW" sz="3600" dirty="0"/>
              <a:t>助學生能走出困境</a:t>
            </a:r>
            <a:r>
              <a:rPr lang="zh-TW" altLang="zh-TW" sz="3600" dirty="0" smtClean="0"/>
              <a:t>。</a:t>
            </a:r>
            <a:endParaRPr lang="en-US" altLang="zh-TW" sz="3600" dirty="0" smtClean="0"/>
          </a:p>
          <a:p>
            <a:r>
              <a:rPr lang="zh-TW" altLang="en-US" sz="3600" dirty="0" smtClean="0">
                <a:solidFill>
                  <a:srgbClr val="FFC000"/>
                </a:solidFill>
              </a:rPr>
              <a:t>  </a:t>
            </a:r>
            <a:r>
              <a:rPr lang="en-US" altLang="zh-TW" sz="3600" dirty="0" smtClean="0">
                <a:solidFill>
                  <a:srgbClr val="FFC000"/>
                </a:solidFill>
              </a:rPr>
              <a:t>(</a:t>
            </a:r>
            <a:r>
              <a:rPr lang="zh-TW" altLang="zh-TW" sz="3600" dirty="0">
                <a:solidFill>
                  <a:srgbClr val="FFC000"/>
                </a:solidFill>
              </a:rPr>
              <a:t>人在苦難中不孤單，有上帝的同</a:t>
            </a:r>
            <a:r>
              <a:rPr lang="zh-TW" altLang="zh-TW" sz="3600" dirty="0" smtClean="0">
                <a:solidFill>
                  <a:srgbClr val="FFC000"/>
                </a:solidFill>
              </a:rPr>
              <a:t>在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</a:t>
            </a:r>
            <a:r>
              <a:rPr lang="zh-TW" altLang="zh-TW" sz="3600" dirty="0" smtClean="0">
                <a:solidFill>
                  <a:srgbClr val="FFC000"/>
                </a:solidFill>
              </a:rPr>
              <a:t>與</a:t>
            </a:r>
            <a:r>
              <a:rPr lang="zh-TW" altLang="zh-TW" sz="3600" dirty="0">
                <a:solidFill>
                  <a:srgbClr val="FFC000"/>
                </a:solidFill>
              </a:rPr>
              <a:t>扶持</a:t>
            </a:r>
            <a:r>
              <a:rPr lang="en-US" altLang="zh-TW" sz="3600" dirty="0">
                <a:solidFill>
                  <a:srgbClr val="FFC000"/>
                </a:solidFill>
              </a:rPr>
              <a:t>)</a:t>
            </a:r>
            <a:endParaRPr lang="zh-TW" altLang="zh-TW" sz="3600" dirty="0">
              <a:solidFill>
                <a:srgbClr val="FFC000"/>
              </a:solidFill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1033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>
                <a:solidFill>
                  <a:srgbClr val="FFFF00"/>
                </a:solidFill>
              </a:rPr>
              <a:t> 4.</a:t>
            </a:r>
            <a:r>
              <a:rPr lang="zh-TW" altLang="zh-TW" sz="3600" b="1" dirty="0">
                <a:solidFill>
                  <a:srgbClr val="FFFF00"/>
                </a:solidFill>
              </a:rPr>
              <a:t>協助學生建立健康的人際網絡</a:t>
            </a:r>
            <a:r>
              <a:rPr lang="zh-TW" altLang="zh-TW" sz="3600" b="1" dirty="0" smtClean="0">
                <a:solidFill>
                  <a:srgbClr val="FFFF00"/>
                </a:solidFill>
              </a:rPr>
              <a:t>：</a:t>
            </a:r>
            <a:endParaRPr lang="en-US" altLang="zh-TW" sz="3600" b="1" dirty="0" smtClean="0">
              <a:solidFill>
                <a:srgbClr val="FFFF00"/>
              </a:solidFill>
            </a:endParaRPr>
          </a:p>
          <a:p>
            <a:r>
              <a:rPr lang="zh-TW" altLang="en-US" sz="3600" dirty="0"/>
              <a:t>　</a:t>
            </a:r>
            <a:r>
              <a:rPr lang="zh-TW" altLang="zh-TW" sz="3600" dirty="0" smtClean="0"/>
              <a:t>藉</a:t>
            </a:r>
            <a:r>
              <a:rPr lang="zh-TW" altLang="zh-TW" sz="3600" dirty="0"/>
              <a:t>由與他人的良好互動，消除</a:t>
            </a:r>
            <a:r>
              <a:rPr lang="zh-TW" altLang="zh-TW" sz="3600" dirty="0" smtClean="0"/>
              <a:t>孤寂</a:t>
            </a:r>
            <a:endParaRPr lang="en-US" altLang="zh-TW" sz="3600" dirty="0" smtClean="0"/>
          </a:p>
          <a:p>
            <a:r>
              <a:rPr lang="zh-TW" altLang="en-US" sz="3600" dirty="0"/>
              <a:t>　</a:t>
            </a:r>
            <a:r>
              <a:rPr lang="zh-TW" altLang="zh-TW" sz="3600" dirty="0" smtClean="0"/>
              <a:t>並</a:t>
            </a:r>
            <a:r>
              <a:rPr lang="zh-TW" altLang="zh-TW" sz="3600" dirty="0"/>
              <a:t>形塑良好形像</a:t>
            </a:r>
            <a:r>
              <a:rPr lang="zh-TW" altLang="zh-TW" sz="3600" dirty="0" smtClean="0"/>
              <a:t>。</a:t>
            </a:r>
            <a:endParaRPr lang="en-US" altLang="zh-TW" sz="3600" dirty="0" smtClean="0"/>
          </a:p>
          <a:p>
            <a:r>
              <a:rPr lang="en-US" altLang="zh-TW" sz="3600" dirty="0"/>
              <a:t> </a:t>
            </a:r>
            <a:r>
              <a:rPr lang="en-US" altLang="zh-TW" sz="3600" dirty="0" smtClean="0"/>
              <a:t>  </a:t>
            </a:r>
            <a:r>
              <a:rPr lang="en-US" altLang="zh-TW" sz="3600" dirty="0" smtClean="0">
                <a:solidFill>
                  <a:srgbClr val="FFC000"/>
                </a:solidFill>
              </a:rPr>
              <a:t>(</a:t>
            </a:r>
            <a:r>
              <a:rPr lang="zh-TW" altLang="zh-TW" sz="3600" dirty="0">
                <a:solidFill>
                  <a:srgbClr val="FFC000"/>
                </a:solidFill>
              </a:rPr>
              <a:t>效行基督的教訓，並實踐彼此</a:t>
            </a:r>
            <a:r>
              <a:rPr lang="zh-TW" altLang="zh-TW" sz="3600" dirty="0" smtClean="0">
                <a:solidFill>
                  <a:srgbClr val="FFC000"/>
                </a:solidFill>
              </a:rPr>
              <a:t>相愛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</a:t>
            </a:r>
            <a:r>
              <a:rPr lang="zh-TW" altLang="zh-TW" sz="3600" dirty="0" smtClean="0">
                <a:solidFill>
                  <a:srgbClr val="FFC000"/>
                </a:solidFill>
              </a:rPr>
              <a:t>的</a:t>
            </a:r>
            <a:r>
              <a:rPr lang="zh-TW" altLang="en-US" sz="3600" dirty="0" smtClean="0">
                <a:solidFill>
                  <a:srgbClr val="FFC000"/>
                </a:solidFill>
              </a:rPr>
              <a:t>真理</a:t>
            </a:r>
            <a:r>
              <a:rPr lang="en-US" altLang="zh-TW" sz="3600" dirty="0" smtClean="0">
                <a:solidFill>
                  <a:srgbClr val="FFC000"/>
                </a:solidFill>
              </a:rPr>
              <a:t>)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07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>
                <a:solidFill>
                  <a:srgbClr val="FFFF00"/>
                </a:solidFill>
              </a:rPr>
              <a:t> 5.</a:t>
            </a:r>
            <a:r>
              <a:rPr lang="zh-TW" altLang="zh-TW" sz="3600" b="1" dirty="0">
                <a:solidFill>
                  <a:srgbClr val="FFFF00"/>
                </a:solidFill>
              </a:rPr>
              <a:t>讓學生終究成為多人的祝福</a:t>
            </a:r>
            <a:r>
              <a:rPr lang="zh-TW" altLang="zh-TW" sz="3600" b="1" dirty="0" smtClean="0">
                <a:solidFill>
                  <a:srgbClr val="FFFF00"/>
                </a:solidFill>
              </a:rPr>
              <a:t>：</a:t>
            </a:r>
            <a:endParaRPr lang="en-US" altLang="zh-TW" sz="3600" b="1" dirty="0" smtClean="0">
              <a:solidFill>
                <a:srgbClr val="FFFF00"/>
              </a:solidFill>
            </a:endParaRPr>
          </a:p>
          <a:p>
            <a:r>
              <a:rPr lang="zh-TW" altLang="en-US" sz="3600" dirty="0"/>
              <a:t>　</a:t>
            </a:r>
            <a:r>
              <a:rPr lang="zh-TW" altLang="zh-TW" sz="3600" dirty="0" smtClean="0"/>
              <a:t>推己及人</a:t>
            </a:r>
            <a:r>
              <a:rPr lang="zh-TW" altLang="zh-TW" sz="3600" dirty="0"/>
              <a:t>，將自我生命觀分享，</a:t>
            </a:r>
            <a:r>
              <a:rPr lang="zh-TW" altLang="zh-TW" sz="3600" dirty="0" smtClean="0"/>
              <a:t>並</a:t>
            </a:r>
            <a:endParaRPr lang="en-US" altLang="zh-TW" sz="3600" dirty="0" smtClean="0"/>
          </a:p>
          <a:p>
            <a:r>
              <a:rPr lang="zh-TW" altLang="en-US" sz="3600" dirty="0"/>
              <a:t>　</a:t>
            </a:r>
            <a:r>
              <a:rPr lang="zh-TW" altLang="zh-TW" sz="3600" dirty="0" smtClean="0"/>
              <a:t>幫助</a:t>
            </a:r>
            <a:r>
              <a:rPr lang="zh-TW" altLang="zh-TW" sz="3600" dirty="0"/>
              <a:t>遇到困境的人</a:t>
            </a:r>
            <a:r>
              <a:rPr lang="zh-TW" altLang="zh-TW" sz="3600" dirty="0" smtClean="0"/>
              <a:t>。</a:t>
            </a:r>
            <a:endParaRPr lang="en-US" altLang="zh-TW" sz="3600" dirty="0" smtClean="0"/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(</a:t>
            </a:r>
            <a:r>
              <a:rPr lang="zh-TW" altLang="zh-TW" sz="3600" dirty="0">
                <a:solidFill>
                  <a:srgbClr val="FFC000"/>
                </a:solidFill>
              </a:rPr>
              <a:t>人子來，不是要受人服事，乃是</a:t>
            </a:r>
            <a:r>
              <a:rPr lang="zh-TW" altLang="zh-TW" sz="3600" dirty="0" smtClean="0">
                <a:solidFill>
                  <a:srgbClr val="FFC000"/>
                </a:solidFill>
              </a:rPr>
              <a:t>要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</a:t>
            </a:r>
            <a:r>
              <a:rPr lang="zh-TW" altLang="zh-TW" sz="3600" dirty="0" smtClean="0">
                <a:solidFill>
                  <a:srgbClr val="FFC000"/>
                </a:solidFill>
              </a:rPr>
              <a:t>服事</a:t>
            </a:r>
            <a:r>
              <a:rPr lang="zh-TW" altLang="zh-TW" sz="3600" dirty="0">
                <a:solidFill>
                  <a:srgbClr val="FFC000"/>
                </a:solidFill>
              </a:rPr>
              <a:t>人</a:t>
            </a:r>
            <a:r>
              <a:rPr lang="en-US" altLang="zh-TW" sz="3600" dirty="0">
                <a:solidFill>
                  <a:srgbClr val="FFC000"/>
                </a:solidFill>
              </a:rPr>
              <a:t>)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82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z="5400" b="1" dirty="0"/>
              <a:t>二、生命教育的領域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066856" cy="4637112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00"/>
                </a:solidFill>
              </a:rPr>
              <a:t>1.</a:t>
            </a:r>
            <a:r>
              <a:rPr lang="zh-TW" altLang="zh-TW" sz="4000" b="1" dirty="0">
                <a:solidFill>
                  <a:srgbClr val="FFFF00"/>
                </a:solidFill>
              </a:rPr>
              <a:t>心理學領域</a:t>
            </a:r>
          </a:p>
          <a:p>
            <a:r>
              <a:rPr lang="zh-TW" altLang="zh-TW" sz="3600" dirty="0"/>
              <a:t>　</a:t>
            </a:r>
            <a:r>
              <a:rPr lang="en-US" altLang="zh-TW" sz="3600" dirty="0" smtClean="0">
                <a:solidFill>
                  <a:srgbClr val="FFC000"/>
                </a:solidFill>
              </a:rPr>
              <a:t>a</a:t>
            </a:r>
            <a:r>
              <a:rPr lang="en-US" altLang="zh-TW" sz="3600" dirty="0">
                <a:solidFill>
                  <a:srgbClr val="FFC000"/>
                </a:solidFill>
              </a:rPr>
              <a:t>.</a:t>
            </a:r>
            <a:r>
              <a:rPr lang="zh-TW" altLang="zh-TW" sz="3600" dirty="0">
                <a:solidFill>
                  <a:srgbClr val="FFC000"/>
                </a:solidFill>
              </a:rPr>
              <a:t>建立良好的自我形象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b.</a:t>
            </a:r>
            <a:r>
              <a:rPr lang="zh-TW" altLang="zh-TW" sz="3600" dirty="0">
                <a:solidFill>
                  <a:srgbClr val="FFC000"/>
                </a:solidFill>
              </a:rPr>
              <a:t>增強挫折容忍力與生活的抗壓性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c.</a:t>
            </a:r>
            <a:r>
              <a:rPr lang="zh-TW" altLang="zh-TW" sz="3600" dirty="0">
                <a:solidFill>
                  <a:srgbClr val="FFC000"/>
                </a:solidFill>
              </a:rPr>
              <a:t>強化解決問題的能力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60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94848" cy="418058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395536" y="1196752"/>
            <a:ext cx="8352928" cy="4896544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00"/>
                </a:solidFill>
              </a:rPr>
              <a:t>2.</a:t>
            </a:r>
            <a:r>
              <a:rPr lang="zh-TW" altLang="zh-TW" sz="4000" b="1" dirty="0">
                <a:solidFill>
                  <a:srgbClr val="FFFF00"/>
                </a:solidFill>
              </a:rPr>
              <a:t>社會學領域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a.</a:t>
            </a:r>
            <a:r>
              <a:rPr lang="zh-TW" altLang="zh-TW" sz="3600" dirty="0">
                <a:solidFill>
                  <a:srgbClr val="FFC000"/>
                </a:solidFill>
              </a:rPr>
              <a:t>學習人際溝通並建立良好人際關係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b.</a:t>
            </a:r>
            <a:r>
              <a:rPr lang="zh-TW" altLang="zh-TW" sz="3600" dirty="0">
                <a:solidFill>
                  <a:srgbClr val="FFC000"/>
                </a:solidFill>
              </a:rPr>
              <a:t>提升生活的品質與增進變化環境</a:t>
            </a:r>
            <a:r>
              <a:rPr lang="zh-TW" altLang="zh-TW" sz="3600" dirty="0" smtClean="0">
                <a:solidFill>
                  <a:srgbClr val="FFC000"/>
                </a:solidFill>
              </a:rPr>
              <a:t>的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   </a:t>
            </a:r>
            <a:r>
              <a:rPr lang="zh-TW" altLang="zh-TW" sz="3600" dirty="0" smtClean="0">
                <a:solidFill>
                  <a:srgbClr val="FFC000"/>
                </a:solidFill>
              </a:rPr>
              <a:t>能力</a:t>
            </a:r>
            <a:endParaRPr lang="zh-TW" altLang="zh-TW" sz="3600" dirty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   c.</a:t>
            </a:r>
            <a:r>
              <a:rPr lang="zh-TW" altLang="zh-TW" sz="3600" dirty="0">
                <a:solidFill>
                  <a:srgbClr val="FFC000"/>
                </a:solidFill>
              </a:rPr>
              <a:t>熟悉社會互動的諸環節：環保、</a:t>
            </a:r>
            <a:r>
              <a:rPr lang="zh-TW" altLang="zh-TW" sz="3600" dirty="0" smtClean="0">
                <a:solidFill>
                  <a:srgbClr val="FFC000"/>
                </a:solidFill>
              </a:rPr>
              <a:t>理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   </a:t>
            </a:r>
            <a:r>
              <a:rPr lang="zh-TW" altLang="zh-TW" sz="3600" dirty="0" smtClean="0">
                <a:solidFill>
                  <a:srgbClr val="FFC000"/>
                </a:solidFill>
              </a:rPr>
              <a:t>財</a:t>
            </a:r>
            <a:r>
              <a:rPr lang="zh-TW" altLang="zh-TW" sz="3600" dirty="0">
                <a:solidFill>
                  <a:srgbClr val="FFC000"/>
                </a:solidFill>
              </a:rPr>
              <a:t>、健康、教育</a:t>
            </a:r>
            <a:r>
              <a:rPr lang="en-US" altLang="zh-TW" sz="3600" dirty="0">
                <a:solidFill>
                  <a:srgbClr val="FFC000"/>
                </a:solidFill>
              </a:rPr>
              <a:t>....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99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94848" cy="418058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09600" y="836712"/>
            <a:ext cx="8282880" cy="5400600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FF00"/>
                </a:solidFill>
              </a:rPr>
              <a:t>3.</a:t>
            </a:r>
            <a:r>
              <a:rPr lang="zh-TW" altLang="zh-TW" sz="4000" b="1" dirty="0">
                <a:solidFill>
                  <a:srgbClr val="FFFF00"/>
                </a:solidFill>
              </a:rPr>
              <a:t>倫理學領域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a.</a:t>
            </a:r>
            <a:r>
              <a:rPr lang="zh-TW" altLang="zh-TW" sz="3600" dirty="0">
                <a:solidFill>
                  <a:srgbClr val="FFC000"/>
                </a:solidFill>
              </a:rPr>
              <a:t>學習做決定時所依循的法則</a:t>
            </a:r>
            <a:r>
              <a:rPr lang="zh-TW" altLang="zh-TW" sz="3600" dirty="0" smtClean="0">
                <a:solidFill>
                  <a:srgbClr val="FFC000"/>
                </a:solidFill>
              </a:rPr>
              <a:t>，</a:t>
            </a:r>
            <a:r>
              <a:rPr lang="zh-TW" altLang="en-US" sz="3600" dirty="0" smtClean="0">
                <a:solidFill>
                  <a:srgbClr val="FFC000"/>
                </a:solidFill>
              </a:rPr>
              <a:t>以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zh-TW" altLang="en-US" sz="3600" dirty="0">
                <a:solidFill>
                  <a:srgbClr val="FFC000"/>
                </a:solidFill>
              </a:rPr>
              <a:t>　</a:t>
            </a:r>
            <a:r>
              <a:rPr lang="zh-TW" altLang="en-US" sz="3600" dirty="0" smtClean="0">
                <a:solidFill>
                  <a:srgbClr val="FFC000"/>
                </a:solidFill>
              </a:rPr>
              <a:t>   及</a:t>
            </a:r>
            <a:r>
              <a:rPr lang="zh-TW" altLang="zh-TW" sz="3600" dirty="0" smtClean="0">
                <a:solidFill>
                  <a:srgbClr val="FFC000"/>
                </a:solidFill>
              </a:rPr>
              <a:t>各</a:t>
            </a:r>
            <a:r>
              <a:rPr lang="zh-TW" altLang="zh-TW" sz="3600" dirty="0">
                <a:solidFill>
                  <a:srgbClr val="FFC000"/>
                </a:solidFill>
              </a:rPr>
              <a:t>不同立場</a:t>
            </a:r>
          </a:p>
          <a:p>
            <a:r>
              <a:rPr lang="en-US" altLang="zh-TW" sz="3600" dirty="0">
                <a:solidFill>
                  <a:srgbClr val="FFC000"/>
                </a:solidFill>
              </a:rPr>
              <a:t>    b.</a:t>
            </a:r>
            <a:r>
              <a:rPr lang="zh-TW" altLang="zh-TW" sz="3600" dirty="0">
                <a:solidFill>
                  <a:srgbClr val="FFC000"/>
                </a:solidFill>
              </a:rPr>
              <a:t>生命倫理學的探究：自殺、</a:t>
            </a:r>
            <a:r>
              <a:rPr lang="zh-TW" altLang="zh-TW" sz="3600" dirty="0" smtClean="0">
                <a:solidFill>
                  <a:srgbClr val="FFC000"/>
                </a:solidFill>
              </a:rPr>
              <a:t>墮胎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 smtClean="0">
                <a:solidFill>
                  <a:srgbClr val="FFC000"/>
                </a:solidFill>
              </a:rPr>
              <a:t>      </a:t>
            </a:r>
            <a:r>
              <a:rPr lang="zh-TW" altLang="zh-TW" sz="3600" dirty="0" smtClean="0">
                <a:solidFill>
                  <a:srgbClr val="FFC000"/>
                </a:solidFill>
              </a:rPr>
              <a:t>、</a:t>
            </a:r>
            <a:r>
              <a:rPr lang="zh-TW" altLang="zh-TW" sz="3600" dirty="0">
                <a:solidFill>
                  <a:srgbClr val="FFC000"/>
                </a:solidFill>
              </a:rPr>
              <a:t>安樂死、器官</a:t>
            </a:r>
            <a:r>
              <a:rPr lang="zh-TW" altLang="zh-TW" sz="3600" dirty="0" smtClean="0">
                <a:solidFill>
                  <a:srgbClr val="FFC000"/>
                </a:solidFill>
              </a:rPr>
              <a:t>移植</a:t>
            </a:r>
            <a:r>
              <a:rPr lang="en-US" altLang="zh-TW" sz="3600" dirty="0" smtClean="0">
                <a:solidFill>
                  <a:srgbClr val="FFC000"/>
                </a:solidFill>
              </a:rPr>
              <a:t>……</a:t>
            </a:r>
            <a:endParaRPr lang="zh-TW" altLang="zh-TW" sz="3600" dirty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   c.</a:t>
            </a:r>
            <a:r>
              <a:rPr lang="zh-TW" altLang="zh-TW" sz="3600" dirty="0">
                <a:solidFill>
                  <a:srgbClr val="FFC000"/>
                </a:solidFill>
              </a:rPr>
              <a:t>尋求解決各領域問題的最適</a:t>
            </a:r>
            <a:r>
              <a:rPr lang="zh-TW" altLang="zh-TW" sz="3600" dirty="0" smtClean="0">
                <a:solidFill>
                  <a:srgbClr val="FFC000"/>
                </a:solidFill>
              </a:rPr>
              <a:t>方式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en-US" altLang="zh-TW" sz="3600" dirty="0">
                <a:solidFill>
                  <a:srgbClr val="FFC000"/>
                </a:solidFill>
              </a:rPr>
              <a:t> </a:t>
            </a:r>
            <a:r>
              <a:rPr lang="en-US" altLang="zh-TW" sz="3600" dirty="0" smtClean="0">
                <a:solidFill>
                  <a:srgbClr val="FFC000"/>
                </a:solidFill>
              </a:rPr>
              <a:t>      </a:t>
            </a:r>
            <a:r>
              <a:rPr lang="zh-TW" altLang="en-US" sz="3600" dirty="0" smtClean="0">
                <a:solidFill>
                  <a:srgbClr val="FFC000"/>
                </a:solidFill>
              </a:rPr>
              <a:t>：性別、性愛、婚姻</a:t>
            </a:r>
            <a:r>
              <a:rPr lang="en-US" altLang="zh-TW" sz="3600" dirty="0" smtClean="0">
                <a:solidFill>
                  <a:srgbClr val="FFC000"/>
                </a:solidFill>
              </a:rPr>
              <a:t>……</a:t>
            </a:r>
            <a:endParaRPr lang="zh-TW" altLang="en-US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87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125</TotalTime>
  <Words>639</Words>
  <Application>Microsoft Office PowerPoint</Application>
  <PresentationFormat>如螢幕大小 (4:3)</PresentationFormat>
  <Paragraphs>104</Paragraphs>
  <Slides>19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0" baseType="lpstr">
      <vt:lpstr>地平線</vt:lpstr>
      <vt:lpstr>生命教育的課題</vt:lpstr>
      <vt:lpstr>一、生命教育的目的</vt:lpstr>
      <vt:lpstr>PowerPoint 簡報</vt:lpstr>
      <vt:lpstr>PowerPoint 簡報</vt:lpstr>
      <vt:lpstr>PowerPoint 簡報</vt:lpstr>
      <vt:lpstr>PowerPoint 簡報</vt:lpstr>
      <vt:lpstr>二、生命教育的領域</vt:lpstr>
      <vt:lpstr>PowerPoint 簡報</vt:lpstr>
      <vt:lpstr>PowerPoint 簡報</vt:lpstr>
      <vt:lpstr>PowerPoint 簡報</vt:lpstr>
      <vt:lpstr>三、生命教育的伸展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四、基督教生命教育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生命教育的課題</dc:title>
  <dc:creator>Toshiba</dc:creator>
  <cp:lastModifiedBy>cathy</cp:lastModifiedBy>
  <cp:revision>8</cp:revision>
  <dcterms:created xsi:type="dcterms:W3CDTF">2016-07-29T13:47:45Z</dcterms:created>
  <dcterms:modified xsi:type="dcterms:W3CDTF">2016-08-01T01:23:48Z</dcterms:modified>
</cp:coreProperties>
</file>