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7" r:id="rId3"/>
    <p:sldId id="299" r:id="rId4"/>
    <p:sldId id="298" r:id="rId5"/>
    <p:sldId id="257" r:id="rId6"/>
    <p:sldId id="258" r:id="rId7"/>
    <p:sldId id="259" r:id="rId8"/>
    <p:sldId id="282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85" r:id="rId21"/>
    <p:sldId id="272" r:id="rId22"/>
    <p:sldId id="273" r:id="rId23"/>
    <p:sldId id="274" r:id="rId24"/>
    <p:sldId id="275" r:id="rId25"/>
    <p:sldId id="286" r:id="rId26"/>
    <p:sldId id="276" r:id="rId27"/>
    <p:sldId id="277" r:id="rId28"/>
    <p:sldId id="278" r:id="rId29"/>
    <p:sldId id="295" r:id="rId30"/>
    <p:sldId id="296" r:id="rId31"/>
    <p:sldId id="284" r:id="rId32"/>
    <p:sldId id="279" r:id="rId33"/>
    <p:sldId id="280" r:id="rId34"/>
    <p:sldId id="281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2CE80F34-A1AC-47A5-A90A-8BBD63842490}">
          <p14:sldIdLst>
            <p14:sldId id="256"/>
            <p14:sldId id="297"/>
            <p14:sldId id="299"/>
            <p14:sldId id="298"/>
            <p14:sldId id="257"/>
            <p14:sldId id="258"/>
            <p14:sldId id="259"/>
            <p14:sldId id="282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85"/>
            <p14:sldId id="272"/>
            <p14:sldId id="273"/>
            <p14:sldId id="274"/>
            <p14:sldId id="275"/>
            <p14:sldId id="286"/>
            <p14:sldId id="276"/>
          </p14:sldIdLst>
        </p14:section>
        <p14:section name="未命名的章節" id="{B0A72844-9611-4C18-B4A7-063DFA684967}">
          <p14:sldIdLst>
            <p14:sldId id="277"/>
            <p14:sldId id="278"/>
            <p14:sldId id="295"/>
            <p14:sldId id="296"/>
            <p14:sldId id="284"/>
            <p14:sldId id="279"/>
            <p14:sldId id="280"/>
            <p14:sldId id="281"/>
            <p14:sldId id="288"/>
            <p14:sldId id="289"/>
            <p14:sldId id="290"/>
            <p14:sldId id="291"/>
            <p14:sldId id="292"/>
            <p14:sldId id="293"/>
            <p14:sldId id="29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B3E0FF"/>
    <a:srgbClr val="FF99FF"/>
    <a:srgbClr val="CC00CC"/>
    <a:srgbClr val="F3B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0" autoAdjust="0"/>
    <p:restoredTop sz="94778" autoAdjust="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/>
          <p:nvPr/>
        </p:nvGrpSpPr>
        <p:grpSpPr>
          <a:xfrm>
            <a:off x="0" y="3268345"/>
            <a:ext cx="9144000" cy="146304"/>
            <a:chOff x="0" y="3268345"/>
            <a:chExt cx="9144000" cy="14630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7924800" cy="1470025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DD03-959B-4A76-B5BA-7BBBFBC8A908}" type="datetimeFigureOut">
              <a:rPr lang="zh-TW" altLang="en-US" smtClean="0"/>
              <a:t>2013/10/1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D597-B836-4E16-9B1D-B2A592038222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DD03-959B-4A76-B5BA-7BBBFBC8A908}" type="datetimeFigureOut">
              <a:rPr lang="zh-TW" altLang="en-US" smtClean="0"/>
              <a:t>2013/10/1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D597-B836-4E16-9B1D-B2A59203822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 flipH="1">
            <a:off x="0" y="1371600"/>
            <a:ext cx="9144000" cy="73152"/>
            <a:chOff x="0" y="3268345"/>
            <a:chExt cx="9144000" cy="146304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722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39712" y="6356350"/>
            <a:ext cx="1868424" cy="365125"/>
          </a:xfrm>
        </p:spPr>
        <p:txBody>
          <a:bodyPr/>
          <a:lstStyle/>
          <a:p>
            <a:fld id="{4263DD03-959B-4A76-B5BA-7BBBFBC8A908}" type="datetimeFigureOut">
              <a:rPr lang="zh-TW" altLang="en-US" smtClean="0"/>
              <a:t>2013/10/1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D597-B836-4E16-9B1D-B2A592038222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Group 6"/>
          <p:cNvGrpSpPr/>
          <p:nvPr/>
        </p:nvGrpSpPr>
        <p:grpSpPr>
          <a:xfrm rot="5400000" flipH="1">
            <a:off x="3332988" y="3384804"/>
            <a:ext cx="6867144" cy="73152"/>
            <a:chOff x="0" y="3268345"/>
            <a:chExt cx="9144000" cy="146304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616"/>
            <a:ext cx="8229600" cy="462654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DD03-959B-4A76-B5BA-7BBBFBC8A908}" type="datetimeFigureOut">
              <a:rPr lang="zh-TW" altLang="en-US" smtClean="0"/>
              <a:t>2013/10/1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D597-B836-4E16-9B1D-B2A592038222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2" name="Group 13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4406900"/>
            <a:ext cx="7827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2667000"/>
            <a:ext cx="7827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DD03-959B-4A76-B5BA-7BBBFBC8A908}" type="datetimeFigureOut">
              <a:rPr lang="zh-TW" altLang="en-US" smtClean="0"/>
              <a:t>2013/10/1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D597-B836-4E16-9B1D-B2A592038222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Group 12"/>
          <p:cNvGrpSpPr/>
          <p:nvPr/>
        </p:nvGrpSpPr>
        <p:grpSpPr>
          <a:xfrm flipH="1">
            <a:off x="0" y="4228465"/>
            <a:ext cx="9144000" cy="146304"/>
            <a:chOff x="0" y="3268345"/>
            <a:chExt cx="9144000" cy="14630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DD03-959B-4A76-B5BA-7BBBFBC8A908}" type="datetimeFigureOut">
              <a:rPr lang="zh-TW" altLang="en-US" smtClean="0"/>
              <a:t>2013/10/1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D597-B836-4E16-9B1D-B2A59203822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2" name="Group 14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DD03-959B-4A76-B5BA-7BBBFBC8A908}" type="datetimeFigureOut">
              <a:rPr lang="zh-TW" altLang="en-US" smtClean="0"/>
              <a:t>2013/10/1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D597-B836-4E16-9B1D-B2A59203822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2" name="Group 16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DD03-959B-4A76-B5BA-7BBBFBC8A908}" type="datetimeFigureOut">
              <a:rPr lang="zh-TW" altLang="en-US" smtClean="0"/>
              <a:t>2013/10/1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D597-B836-4E16-9B1D-B2A59203822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grpSp>
        <p:nvGrpSpPr>
          <p:cNvPr id="2" name="Group 12"/>
          <p:cNvGrpSpPr/>
          <p:nvPr/>
        </p:nvGrpSpPr>
        <p:grpSpPr>
          <a:xfrm flipH="1">
            <a:off x="0" y="1371600"/>
            <a:ext cx="9144000" cy="73152"/>
            <a:chOff x="0" y="3268345"/>
            <a:chExt cx="9144000" cy="14630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DD03-959B-4A76-B5BA-7BBBFBC8A908}" type="datetimeFigureOut">
              <a:rPr lang="zh-TW" altLang="en-US" smtClean="0"/>
              <a:t>2013/10/1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D597-B836-4E16-9B1D-B2A592038222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5" name="Group 10"/>
          <p:cNvGrpSpPr/>
          <p:nvPr/>
        </p:nvGrpSpPr>
        <p:grpSpPr>
          <a:xfrm>
            <a:off x="-9144" y="-18288"/>
            <a:ext cx="9144000" cy="146304"/>
            <a:chOff x="0" y="3268345"/>
            <a:chExt cx="9144000" cy="14630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95544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592824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690104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937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0"/>
            <a:ext cx="3008313" cy="4754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DD03-959B-4A76-B5BA-7BBBFBC8A908}" type="datetimeFigureOut">
              <a:rPr lang="zh-TW" altLang="en-US" smtClean="0"/>
              <a:t>2013/10/1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D597-B836-4E16-9B1D-B2A592038222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8" name="Group 13"/>
          <p:cNvGrpSpPr/>
          <p:nvPr/>
        </p:nvGrpSpPr>
        <p:grpSpPr>
          <a:xfrm flipH="1">
            <a:off x="0" y="1143000"/>
            <a:ext cx="9144000" cy="73152"/>
            <a:chOff x="0" y="3268345"/>
            <a:chExt cx="9144000" cy="14630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01368" y="685800"/>
            <a:ext cx="5495544" cy="3886200"/>
          </a:xfr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/>
          </a:scene3d>
          <a:sp3d contourW="12700" prstMaterial="softEdge">
            <a:bevelT prst="cross"/>
            <a:contourClr>
              <a:srgbClr val="FFFFFF"/>
            </a:contourClr>
          </a:sp3d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DD03-959B-4A76-B5BA-7BBBFBC8A908}" type="datetimeFigureOut">
              <a:rPr lang="zh-TW" altLang="en-US" smtClean="0"/>
              <a:t>2013/10/1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D597-B836-4E16-9B1D-B2A592038222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3" name="Group 15"/>
          <p:cNvGrpSpPr/>
          <p:nvPr/>
        </p:nvGrpSpPr>
        <p:grpSpPr>
          <a:xfrm>
            <a:off x="-9144" y="-18288"/>
            <a:ext cx="9144000" cy="146304"/>
            <a:chOff x="0" y="3268345"/>
            <a:chExt cx="9144000" cy="14630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5495544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592824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690104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bg1">
                <a:shade val="95000"/>
                <a:satMod val="100000"/>
              </a:schemeClr>
            </a:gs>
            <a:gs pos="100000">
              <a:schemeClr val="bg1">
                <a:tint val="10000"/>
                <a:satMod val="3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453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ysClr val="windowText" lastClr="000000"/>
                </a:solidFill>
              </a:defRPr>
            </a:lvl1pPr>
          </a:lstStyle>
          <a:p>
            <a:fld id="{4263DD03-959B-4A76-B5BA-7BBBFBC8A908}" type="datetimeFigureOut">
              <a:rPr lang="zh-TW" altLang="en-US" smtClean="0"/>
              <a:t>2013/10/1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ysClr val="windowText" lastClr="000000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024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ysClr val="windowText" lastClr="000000"/>
                </a:solidFill>
              </a:defRPr>
            </a:lvl1pPr>
          </a:lstStyle>
          <a:p>
            <a:fld id="{1366D597-B836-4E16-9B1D-B2A59203822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ln>
            <a:noFill/>
          </a:ln>
          <a:solidFill>
            <a:srgbClr val="FFFFFF"/>
          </a:solidFill>
          <a:effectLst>
            <a:glow rad="101600">
              <a:schemeClr val="tx2"/>
            </a:glo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Wingdings 2" pitchFamily="18" charset="2"/>
        <a:buChar char="¥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/>
        </a:buClr>
        <a:buSzPct val="60000"/>
        <a:buFont typeface="Wingdings 2" pitchFamily="18" charset="2"/>
        <a:buChar char="¥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/>
        </a:buClr>
        <a:buSzPct val="57000"/>
        <a:buFont typeface="Wingdings 2" pitchFamily="18" charset="2"/>
        <a:buChar char="¥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/>
        </a:buClr>
        <a:buSzPct val="55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SzPct val="50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78221" y="548680"/>
            <a:ext cx="9577064" cy="1470025"/>
          </a:xfrm>
        </p:spPr>
        <p:txBody>
          <a:bodyPr>
            <a:noAutofit/>
          </a:bodyPr>
          <a:lstStyle/>
          <a:p>
            <a:r>
              <a:rPr lang="en-US" altLang="zh-TW" sz="6000" dirty="0" smtClean="0">
                <a:solidFill>
                  <a:srgbClr val="CCFF33"/>
                </a:solidFill>
              </a:rPr>
              <a:t>2013</a:t>
            </a:r>
            <a:r>
              <a:rPr lang="zh-TW" altLang="en-US" sz="6000" dirty="0" smtClean="0">
                <a:solidFill>
                  <a:srgbClr val="CCFF33"/>
                </a:solidFill>
              </a:rPr>
              <a:t>年</a:t>
            </a:r>
            <a:r>
              <a:rPr lang="en-US" altLang="zh-TW" sz="6000" dirty="0" smtClean="0">
                <a:solidFill>
                  <a:srgbClr val="FF99FF"/>
                </a:solidFill>
              </a:rPr>
              <a:t/>
            </a:r>
            <a:br>
              <a:rPr lang="en-US" altLang="zh-TW" sz="6000" dirty="0" smtClean="0">
                <a:solidFill>
                  <a:srgbClr val="FF99FF"/>
                </a:solidFill>
              </a:rPr>
            </a:br>
            <a:r>
              <a:rPr lang="zh-TW" altLang="en-US" sz="6000" dirty="0" smtClean="0">
                <a:solidFill>
                  <a:srgbClr val="FFFF00"/>
                </a:solidFill>
              </a:rPr>
              <a:t>全國教育研討會</a:t>
            </a:r>
            <a:r>
              <a:rPr lang="zh-TW" altLang="en-US" sz="6000" dirty="0" smtClean="0">
                <a:solidFill>
                  <a:srgbClr val="B3E0FF"/>
                </a:solidFill>
              </a:rPr>
              <a:t>閉會禮拜</a:t>
            </a:r>
            <a:endParaRPr lang="zh-TW" altLang="en-US" sz="6000" dirty="0">
              <a:solidFill>
                <a:srgbClr val="B3E0FF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45915" y="2132856"/>
            <a:ext cx="7128792" cy="1752600"/>
          </a:xfrm>
        </p:spPr>
        <p:txBody>
          <a:bodyPr>
            <a:noAutofit/>
          </a:bodyPr>
          <a:lstStyle/>
          <a:p>
            <a:r>
              <a:rPr lang="zh-TW" altLang="zh-TW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酒桶體" pitchFamily="49" charset="-120"/>
                <a:ea typeface="華康酒桶體" pitchFamily="49" charset="-120"/>
              </a:rPr>
              <a:t>每週建立家庭祭壇 </a:t>
            </a:r>
            <a:endParaRPr lang="zh-TW" alt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酒桶體" pitchFamily="49" charset="-120"/>
              <a:ea typeface="華康酒桶體" pitchFamily="49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609020"/>
            <a:ext cx="5981278" cy="299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4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24674" y="1484784"/>
            <a:ext cx="5184576" cy="56096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zh-TW" sz="3500" spc="600" dirty="0" smtClean="0"/>
              <a:t>12:7-8 </a:t>
            </a:r>
            <a:r>
              <a:rPr lang="zh-TW" altLang="zh-TW" sz="3500" spc="600" dirty="0" smtClean="0"/>
              <a:t>耶和華向亞伯蘭顯現，說：「我要把這地賜給你的後裔。」</a:t>
            </a:r>
            <a:endParaRPr lang="en-US" altLang="zh-TW" sz="3500" spc="600" dirty="0" smtClean="0"/>
          </a:p>
          <a:p>
            <a:pPr marL="0" indent="0">
              <a:buNone/>
            </a:pPr>
            <a:r>
              <a:rPr lang="zh-TW" altLang="zh-TW" sz="3500" spc="600" dirty="0" smtClean="0"/>
              <a:t>亞伯蘭就在那裏為向他顯現的耶和華</a:t>
            </a:r>
            <a:r>
              <a:rPr lang="zh-TW" altLang="zh-TW" sz="3500" spc="600" dirty="0" smtClean="0">
                <a:solidFill>
                  <a:srgbClr val="FF0000"/>
                </a:solidFill>
              </a:rPr>
              <a:t>築了一座壇</a:t>
            </a:r>
            <a:r>
              <a:rPr lang="zh-TW" altLang="zh-TW" sz="3500" spc="600" dirty="0" smtClean="0"/>
              <a:t>。</a:t>
            </a:r>
            <a:endParaRPr lang="en-US" altLang="zh-TW" sz="3500" spc="600" dirty="0" smtClean="0"/>
          </a:p>
          <a:p>
            <a:pPr marL="0" indent="0">
              <a:buNone/>
            </a:pPr>
            <a:r>
              <a:rPr lang="en-US" altLang="zh-TW" sz="3500" spc="600" dirty="0" smtClean="0"/>
              <a:t>      </a:t>
            </a:r>
            <a:r>
              <a:rPr lang="zh-TW" altLang="zh-TW" sz="3500" spc="600" dirty="0" smtClean="0"/>
              <a:t>從那裏他又遷到伯特利東邊的山，支搭帳棚；西邊是伯特利，東邊是艾。</a:t>
            </a:r>
            <a:endParaRPr lang="en-US" altLang="zh-TW" sz="3500" spc="600" dirty="0" smtClean="0"/>
          </a:p>
          <a:p>
            <a:pPr marL="0" indent="0">
              <a:buNone/>
            </a:pPr>
            <a:r>
              <a:rPr lang="en-US" altLang="zh-TW" sz="3500" spc="600" dirty="0" smtClean="0">
                <a:solidFill>
                  <a:srgbClr val="FF0000"/>
                </a:solidFill>
              </a:rPr>
              <a:t>     </a:t>
            </a:r>
            <a:r>
              <a:rPr lang="zh-TW" altLang="zh-TW" sz="3500" spc="600" dirty="0" smtClean="0">
                <a:solidFill>
                  <a:srgbClr val="FF0000"/>
                </a:solidFill>
              </a:rPr>
              <a:t>他在那裏又為耶和華築了一座壇，求告耶和華的名。</a:t>
            </a:r>
            <a:r>
              <a:rPr lang="en-US" altLang="zh-TW" spc="600" dirty="0" smtClean="0"/>
              <a:t/>
            </a:r>
            <a:br>
              <a:rPr lang="en-US" altLang="zh-TW" spc="600" dirty="0" smtClean="0"/>
            </a:br>
            <a:endParaRPr lang="zh-TW" altLang="en-US" spc="600" dirty="0" smtClean="0"/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72945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dirty="0" smtClean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60000">
                      <a:srgbClr val="CCFF33"/>
                    </a:gs>
                    <a:gs pos="91000">
                      <a:srgbClr val="CC99FF"/>
                    </a:gs>
                    <a:gs pos="92000">
                      <a:srgbClr val="99CCFF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雅宋體" pitchFamily="49" charset="-120"/>
                <a:ea typeface="華康雅宋體" pitchFamily="49" charset="-120"/>
              </a:rPr>
              <a:t>蒙福家庭</a:t>
            </a:r>
            <a:r>
              <a:rPr lang="zh-TW" altLang="en-US" sz="6600" dirty="0" smtClean="0">
                <a:solidFill>
                  <a:srgbClr val="FFFF00"/>
                </a:solidFill>
                <a:latin typeface="華康雅宋體" pitchFamily="49" charset="-120"/>
                <a:ea typeface="華康雅宋體" pitchFamily="49" charset="-120"/>
              </a:rPr>
              <a:t>首先</a:t>
            </a:r>
            <a:r>
              <a:rPr lang="zh-TW" altLang="en-US" sz="6600" dirty="0" smtClean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89000">
                      <a:srgbClr val="9966FF"/>
                    </a:gs>
                    <a:gs pos="91000">
                      <a:srgbClr val="CC99FF"/>
                    </a:gs>
                    <a:gs pos="77000">
                      <a:srgbClr val="FFFF00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雅宋體" pitchFamily="49" charset="-120"/>
                <a:ea typeface="華康雅宋體" pitchFamily="49" charset="-120"/>
              </a:rPr>
              <a:t>建立祭壇</a:t>
            </a:r>
            <a:r>
              <a:rPr lang="en-US" altLang="zh-TW" sz="6600" dirty="0" smtClean="0"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89000">
                      <a:srgbClr val="9966FF"/>
                    </a:gs>
                    <a:gs pos="91000">
                      <a:srgbClr val="CC99FF"/>
                    </a:gs>
                    <a:gs pos="77000">
                      <a:srgbClr val="FFFF00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雅宋體" pitchFamily="49" charset="-120"/>
                <a:ea typeface="華康雅宋體" pitchFamily="49" charset="-120"/>
              </a:rPr>
              <a:t> </a:t>
            </a:r>
            <a:endParaRPr lang="zh-TW" altLang="en-US" sz="6600" dirty="0">
              <a:gradFill>
                <a:gsLst>
                  <a:gs pos="0">
                    <a:srgbClr val="CCCCFF"/>
                  </a:gs>
                  <a:gs pos="17999">
                    <a:srgbClr val="99CCFF"/>
                  </a:gs>
                  <a:gs pos="89000">
                    <a:srgbClr val="9966FF"/>
                  </a:gs>
                  <a:gs pos="91000">
                    <a:srgbClr val="CC99FF"/>
                  </a:gs>
                  <a:gs pos="77000">
                    <a:srgbClr val="FFFF00"/>
                  </a:gs>
                  <a:gs pos="100000">
                    <a:srgbClr val="CCCCFF"/>
                  </a:gs>
                </a:gsLst>
                <a:lin ang="5400000" scaled="0"/>
              </a:gradFill>
              <a:latin typeface="華康雅宋體" pitchFamily="49" charset="-120"/>
              <a:ea typeface="華康雅宋體" pitchFamily="49" charset="-12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02" y="2132856"/>
            <a:ext cx="3736571" cy="45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64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 </a:t>
            </a: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en-US" sz="7300" dirty="0" smtClean="0">
                <a:solidFill>
                  <a:srgbClr val="FFFF00"/>
                </a:solidFill>
              </a:rPr>
              <a:t>一、</a:t>
            </a:r>
            <a:r>
              <a:rPr lang="zh-TW" altLang="zh-TW" sz="7300" dirty="0" smtClean="0">
                <a:solidFill>
                  <a:srgbClr val="FFFF00"/>
                </a:solidFill>
              </a:rPr>
              <a:t>向</a:t>
            </a:r>
            <a:r>
              <a:rPr lang="zh-TW" altLang="zh-TW" sz="7300" dirty="0">
                <a:solidFill>
                  <a:srgbClr val="FFFF00"/>
                </a:solidFill>
              </a:rPr>
              <a:t>神獻</a:t>
            </a:r>
            <a:r>
              <a:rPr lang="zh-TW" altLang="zh-TW" sz="7300" dirty="0" smtClean="0">
                <a:solidFill>
                  <a:srgbClr val="FFFF00"/>
                </a:solidFill>
              </a:rPr>
              <a:t>上</a:t>
            </a:r>
            <a:r>
              <a:rPr lang="en-US" altLang="zh-TW" sz="7300" dirty="0" smtClean="0">
                <a:solidFill>
                  <a:srgbClr val="FFFF00"/>
                </a:solidFill>
              </a:rPr>
              <a:t>_____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840760" cy="502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012160" y="32618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華康正顏楷體W7" pitchFamily="65" charset="-120"/>
                <a:ea typeface="華康正顏楷體W7" pitchFamily="65" charset="-120"/>
              </a:rPr>
              <a:t>感恩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36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403065"/>
            <a:ext cx="4392488" cy="4925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b="1" dirty="0" smtClean="0"/>
              <a:t>12:7-8</a:t>
            </a:r>
            <a:r>
              <a:rPr lang="en-US" altLang="zh-TW" dirty="0" smtClean="0"/>
              <a:t> </a:t>
            </a:r>
            <a:r>
              <a:rPr lang="zh-TW" altLang="zh-TW" dirty="0" smtClean="0"/>
              <a:t>耶和華向亞伯蘭顯現，說：「我要把這地賜給你的後裔。」亞伯蘭就在那裏為</a:t>
            </a:r>
            <a:r>
              <a:rPr lang="zh-TW" altLang="zh-TW" dirty="0" smtClean="0">
                <a:solidFill>
                  <a:srgbClr val="FF0000"/>
                </a:solidFill>
              </a:rPr>
              <a:t>向他顯現的耶和華築了一座壇</a:t>
            </a:r>
            <a:r>
              <a:rPr lang="zh-TW" altLang="zh-TW" dirty="0" smtClean="0"/>
              <a:t>。從那裏他又遷到伯特利東邊的山，支搭帳棚；西邊是伯特利，東邊是艾。</a:t>
            </a:r>
            <a:r>
              <a:rPr lang="zh-TW" altLang="zh-TW" dirty="0" smtClean="0">
                <a:solidFill>
                  <a:srgbClr val="FF0000"/>
                </a:solidFill>
              </a:rPr>
              <a:t>他在那裏又為耶和華築了一座壇，求告耶和華的名。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spc="600" dirty="0" smtClean="0">
                <a:gradFill>
                  <a:gsLst>
                    <a:gs pos="0">
                      <a:srgbClr val="CCCCFF"/>
                    </a:gs>
                    <a:gs pos="17999">
                      <a:srgbClr val="FFC000"/>
                    </a:gs>
                    <a:gs pos="60000">
                      <a:srgbClr val="CCFF33"/>
                    </a:gs>
                    <a:gs pos="91000">
                      <a:srgbClr val="CC99FF"/>
                    </a:gs>
                    <a:gs pos="92000">
                      <a:srgbClr val="99CCFF"/>
                    </a:gs>
                    <a:gs pos="100000">
                      <a:srgbClr val="CCCCFF"/>
                    </a:gs>
                  </a:gsLst>
                  <a:lin ang="5400000" scaled="0"/>
                </a:gradFill>
                <a:latin typeface="華康硬黑體W7" pitchFamily="49" charset="-120"/>
                <a:ea typeface="華康硬黑體W7" pitchFamily="49" charset="-120"/>
              </a:rPr>
              <a:t>亞伯蘭先設立祭壇</a:t>
            </a:r>
            <a:endParaRPr lang="zh-TW" altLang="en-US" sz="7200" spc="600" dirty="0">
              <a:gradFill>
                <a:gsLst>
                  <a:gs pos="0">
                    <a:srgbClr val="CCCCFF"/>
                  </a:gs>
                  <a:gs pos="17999">
                    <a:srgbClr val="FFC000"/>
                  </a:gs>
                  <a:gs pos="60000">
                    <a:srgbClr val="CCFF33"/>
                  </a:gs>
                  <a:gs pos="91000">
                    <a:srgbClr val="CC99FF"/>
                  </a:gs>
                  <a:gs pos="92000">
                    <a:srgbClr val="99CCFF"/>
                  </a:gs>
                  <a:gs pos="100000">
                    <a:srgbClr val="CCCCFF"/>
                  </a:gs>
                </a:gsLst>
                <a:lin ang="5400000" scaled="0"/>
              </a:gradFill>
              <a:latin typeface="華康硬黑體W7" pitchFamily="49" charset="-120"/>
              <a:ea typeface="華康硬黑體W7" pitchFamily="49" charset="-12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7"/>
          <a:stretch/>
        </p:blipFill>
        <p:spPr bwMode="auto">
          <a:xfrm>
            <a:off x="4910136" y="2420888"/>
            <a:ext cx="4174110" cy="310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7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9464" y="1788840"/>
            <a:ext cx="7670001" cy="5069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6000" b="1" dirty="0" smtClean="0">
                <a:solidFill>
                  <a:srgbClr val="FF0000"/>
                </a:solidFill>
              </a:rPr>
              <a:t>亶</a:t>
            </a:r>
            <a:r>
              <a:rPr lang="zh-TW" altLang="zh-TW" sz="6000" dirty="0" smtClean="0">
                <a:solidFill>
                  <a:srgbClr val="FF0000"/>
                </a:solidFill>
              </a:rPr>
              <a:t>，</a:t>
            </a:r>
            <a:r>
              <a:rPr lang="zh-TW" altLang="zh-TW" sz="6000" dirty="0">
                <a:solidFill>
                  <a:srgbClr val="FF0000"/>
                </a:solidFill>
              </a:rPr>
              <a:t>表示</a:t>
            </a:r>
            <a:r>
              <a:rPr lang="zh-TW" altLang="zh-TW" sz="6000" u="sng" dirty="0">
                <a:solidFill>
                  <a:srgbClr val="FF0000"/>
                </a:solidFill>
              </a:rPr>
              <a:t>塔形穀倉</a:t>
            </a:r>
            <a:r>
              <a:rPr lang="zh-TW" altLang="zh-TW" sz="6000" dirty="0" smtClean="0">
                <a:solidFill>
                  <a:srgbClr val="FF0000"/>
                </a:solidFill>
              </a:rPr>
              <a:t>。</a:t>
            </a:r>
            <a:endParaRPr lang="en-US" altLang="zh-TW" sz="6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zh-TW" sz="6000" b="1" dirty="0" smtClean="0">
                <a:solidFill>
                  <a:srgbClr val="0070C0"/>
                </a:solidFill>
              </a:rPr>
              <a:t>壇</a:t>
            </a:r>
            <a:r>
              <a:rPr lang="zh-TW" altLang="zh-TW" sz="6000" dirty="0">
                <a:solidFill>
                  <a:srgbClr val="0070C0"/>
                </a:solidFill>
              </a:rPr>
              <a:t>，篆文</a:t>
            </a:r>
            <a:r>
              <a:rPr lang="en-US" altLang="zh-TW" sz="6000" dirty="0">
                <a:solidFill>
                  <a:srgbClr val="0070C0"/>
                </a:solidFill>
              </a:rPr>
              <a:t> </a:t>
            </a:r>
            <a:r>
              <a:rPr lang="zh-TW" altLang="en-US" sz="6000" dirty="0" smtClean="0">
                <a:solidFill>
                  <a:srgbClr val="0070C0"/>
                </a:solidFill>
              </a:rPr>
              <a:t>      </a:t>
            </a:r>
            <a:r>
              <a:rPr lang="en-US" altLang="zh-TW" sz="6000" dirty="0" smtClean="0">
                <a:solidFill>
                  <a:srgbClr val="0070C0"/>
                </a:solidFill>
              </a:rPr>
              <a:t>=</a:t>
            </a:r>
            <a:r>
              <a:rPr lang="zh-TW" altLang="en-US" sz="6000" dirty="0" smtClean="0">
                <a:solidFill>
                  <a:srgbClr val="0070C0"/>
                </a:solidFill>
              </a:rPr>
              <a:t> </a:t>
            </a:r>
            <a:r>
              <a:rPr lang="zh-TW" altLang="en-US" sz="6000" dirty="0">
                <a:solidFill>
                  <a:srgbClr val="0070C0"/>
                </a:solidFill>
              </a:rPr>
              <a:t> </a:t>
            </a:r>
            <a:r>
              <a:rPr lang="zh-TW" altLang="en-US" sz="6000" dirty="0" smtClean="0">
                <a:solidFill>
                  <a:srgbClr val="0070C0"/>
                </a:solidFill>
              </a:rPr>
              <a:t>   </a:t>
            </a:r>
            <a:r>
              <a:rPr lang="zh-TW" altLang="zh-TW" sz="6000" dirty="0" smtClean="0">
                <a:solidFill>
                  <a:srgbClr val="0070C0"/>
                </a:solidFill>
              </a:rPr>
              <a:t>（</a:t>
            </a:r>
            <a:r>
              <a:rPr lang="zh-TW" altLang="zh-TW" sz="6000" dirty="0">
                <a:solidFill>
                  <a:srgbClr val="0070C0"/>
                </a:solidFill>
              </a:rPr>
              <a:t>土台</a:t>
            </a:r>
            <a:r>
              <a:rPr lang="zh-TW" altLang="zh-TW" sz="6000" dirty="0" smtClean="0">
                <a:solidFill>
                  <a:srgbClr val="0070C0"/>
                </a:solidFill>
              </a:rPr>
              <a:t>）</a:t>
            </a:r>
            <a:endParaRPr lang="en-US" altLang="zh-TW" sz="6000" dirty="0" smtClean="0"/>
          </a:p>
          <a:p>
            <a:pPr marL="0" indent="0">
              <a:buNone/>
            </a:pPr>
            <a:r>
              <a:rPr lang="zh-TW" altLang="zh-TW" sz="6000" dirty="0" smtClean="0">
                <a:solidFill>
                  <a:srgbClr val="C00000"/>
                </a:solidFill>
              </a:rPr>
              <a:t>造字</a:t>
            </a:r>
            <a:r>
              <a:rPr lang="zh-TW" altLang="zh-TW" sz="6000" dirty="0">
                <a:solidFill>
                  <a:srgbClr val="C00000"/>
                </a:solidFill>
              </a:rPr>
              <a:t>本義：</a:t>
            </a:r>
            <a:r>
              <a:rPr lang="zh-TW" altLang="zh-TW" sz="6000" u="sng" dirty="0">
                <a:solidFill>
                  <a:srgbClr val="C00000"/>
                </a:solidFill>
              </a:rPr>
              <a:t>古代為祭祀、朝會、</a:t>
            </a:r>
            <a:r>
              <a:rPr lang="zh-TW" altLang="zh-TW" sz="6000" u="sng" dirty="0" smtClean="0">
                <a:solidFill>
                  <a:srgbClr val="C00000"/>
                </a:solidFill>
              </a:rPr>
              <a:t>盟誓</a:t>
            </a:r>
            <a:endParaRPr lang="zh-TW" altLang="zh-TW" sz="6000" dirty="0">
              <a:solidFill>
                <a:srgbClr val="C00000"/>
              </a:solidFill>
            </a:endParaRPr>
          </a:p>
          <a:p>
            <a:endParaRPr lang="zh-TW" altLang="en-US" sz="48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51137" y="545319"/>
            <a:ext cx="1522512" cy="1143000"/>
          </a:xfrm>
        </p:spPr>
        <p:txBody>
          <a:bodyPr>
            <a:noAutofit/>
          </a:bodyPr>
          <a:lstStyle/>
          <a:p>
            <a:r>
              <a:rPr lang="zh-TW" altLang="zh-TW" sz="115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壇</a:t>
            </a:r>
            <a:r>
              <a:rPr lang="zh-TW" altLang="en-US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zh-TW" alt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 descr="http://vividict.com/UserFiles/Image/==BA--dili==/--BA4--tu%28zu%29--new/20tan/41zhuang00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18796"/>
            <a:ext cx="936104" cy="942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006" y="2918796"/>
            <a:ext cx="836194" cy="83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4" b="17187"/>
          <a:stretch/>
        </p:blipFill>
        <p:spPr bwMode="auto">
          <a:xfrm>
            <a:off x="7120082" y="0"/>
            <a:ext cx="2014239" cy="223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31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484784"/>
            <a:ext cx="5410944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zh-TW" sz="4800" dirty="0" smtClean="0"/>
              <a:t>《</a:t>
            </a:r>
            <a:r>
              <a:rPr lang="zh-TW" altLang="en-US" sz="4800" dirty="0" smtClean="0"/>
              <a:t>說</a:t>
            </a:r>
            <a:r>
              <a:rPr lang="zh-TW" altLang="zh-TW" sz="4800" dirty="0" smtClean="0"/>
              <a:t>文解字</a:t>
            </a:r>
            <a:r>
              <a:rPr lang="zh-TW" altLang="zh-TW" sz="4800" dirty="0"/>
              <a:t>》：</a:t>
            </a:r>
            <a:r>
              <a:rPr lang="zh-TW" altLang="zh-TW" sz="4800" dirty="0">
                <a:solidFill>
                  <a:srgbClr val="FF0000"/>
                </a:solidFill>
              </a:rPr>
              <a:t>壇，祭場</a:t>
            </a:r>
            <a:r>
              <a:rPr lang="zh-TW" altLang="zh-TW" sz="4800" dirty="0" smtClean="0">
                <a:solidFill>
                  <a:srgbClr val="FF0000"/>
                </a:solidFill>
              </a:rPr>
              <a:t>也</a:t>
            </a:r>
            <a:endParaRPr lang="en-US" altLang="zh-TW" sz="4800" dirty="0" smtClean="0">
              <a:solidFill>
                <a:srgbClr val="FF0000"/>
              </a:solidFill>
            </a:endParaRPr>
          </a:p>
          <a:p>
            <a:endParaRPr lang="en-US" altLang="zh-TW" dirty="0"/>
          </a:p>
          <a:p>
            <a:pPr marL="0" indent="0">
              <a:buNone/>
            </a:pPr>
            <a:r>
              <a:rPr lang="zh-TW" altLang="en-US" sz="4000" dirty="0" smtClean="0"/>
              <a:t>本義：</a:t>
            </a:r>
            <a:endParaRPr lang="en-US" altLang="zh-TW" sz="4000" dirty="0"/>
          </a:p>
          <a:p>
            <a:pPr marL="0" indent="0">
              <a:buNone/>
            </a:pPr>
            <a:r>
              <a:rPr lang="en-US" altLang="zh-TW" sz="4000" dirty="0" smtClean="0">
                <a:solidFill>
                  <a:srgbClr val="C00000"/>
                </a:solidFill>
              </a:rPr>
              <a:t>1.</a:t>
            </a:r>
            <a:r>
              <a:rPr lang="zh-TW" altLang="zh-TW" sz="4000" dirty="0" smtClean="0">
                <a:solidFill>
                  <a:srgbClr val="C00000"/>
                </a:solidFill>
              </a:rPr>
              <a:t>名詞</a:t>
            </a:r>
            <a:r>
              <a:rPr lang="zh-TW" altLang="zh-TW" sz="4000" dirty="0">
                <a:solidFill>
                  <a:srgbClr val="C00000"/>
                </a:solidFill>
              </a:rPr>
              <a:t>：為祭祀、朝會、盟誓而築的</a:t>
            </a:r>
            <a:r>
              <a:rPr lang="zh-TW" altLang="zh-TW" sz="4000" dirty="0" smtClean="0">
                <a:solidFill>
                  <a:srgbClr val="C00000"/>
                </a:solidFill>
              </a:rPr>
              <a:t>塔臺</a:t>
            </a:r>
            <a:endParaRPr lang="en-US" altLang="zh-TW" sz="4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sz="4000" dirty="0" smtClean="0">
                <a:solidFill>
                  <a:srgbClr val="7030A0"/>
                </a:solidFill>
              </a:rPr>
              <a:t>2.</a:t>
            </a:r>
            <a:r>
              <a:rPr lang="zh-TW" altLang="zh-TW" sz="4000" dirty="0">
                <a:solidFill>
                  <a:srgbClr val="7030A0"/>
                </a:solidFill>
              </a:rPr>
              <a:t>有共同信念與追求的組織、團體</a:t>
            </a:r>
            <a:endParaRPr lang="zh-TW" altLang="en-US" sz="4000" dirty="0">
              <a:solidFill>
                <a:srgbClr val="7030A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88640"/>
            <a:ext cx="8820472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dirty="0" smtClean="0">
                <a:gradFill>
                  <a:gsLst>
                    <a:gs pos="0">
                      <a:srgbClr val="FFF200"/>
                    </a:gs>
                    <a:gs pos="59000">
                      <a:srgbClr val="FF7A00"/>
                    </a:gs>
                    <a:gs pos="89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飾藝體W5" pitchFamily="81" charset="-120"/>
                <a:ea typeface="華康飾藝體W5" pitchFamily="81" charset="-120"/>
              </a:rPr>
              <a:t>有</a:t>
            </a:r>
            <a:r>
              <a:rPr lang="zh-TW" altLang="en-US" sz="6600" dirty="0" smtClean="0">
                <a:solidFill>
                  <a:srgbClr val="B3E0FF"/>
                </a:solidFill>
                <a:latin typeface="華康飾藝體W5" pitchFamily="81" charset="-120"/>
                <a:ea typeface="華康飾藝體W5" pitchFamily="81" charset="-120"/>
              </a:rPr>
              <a:t>共同信念</a:t>
            </a:r>
            <a:r>
              <a:rPr lang="zh-TW" altLang="en-US" sz="6600" dirty="0" smtClean="0">
                <a:gradFill>
                  <a:gsLst>
                    <a:gs pos="0">
                      <a:srgbClr val="FFF200"/>
                    </a:gs>
                    <a:gs pos="59000">
                      <a:srgbClr val="FF7A00"/>
                    </a:gs>
                    <a:gs pos="89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飾藝體W5" pitchFamily="81" charset="-120"/>
                <a:ea typeface="華康飾藝體W5" pitchFamily="81" charset="-120"/>
              </a:rPr>
              <a:t>的祭祀之處</a:t>
            </a:r>
            <a:endParaRPr lang="zh-TW" altLang="en-US" sz="6600" dirty="0">
              <a:gradFill>
                <a:gsLst>
                  <a:gs pos="0">
                    <a:srgbClr val="FFF200"/>
                  </a:gs>
                  <a:gs pos="59000">
                    <a:srgbClr val="FF7A00"/>
                  </a:gs>
                  <a:gs pos="89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atin typeface="華康飾藝體W5" pitchFamily="81" charset="-120"/>
              <a:ea typeface="華康飾藝體W5" pitchFamily="81" charset="-12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719" y="2780928"/>
            <a:ext cx="3055533" cy="227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89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124744"/>
            <a:ext cx="4834880" cy="5257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zh-TW" sz="5200" spc="600" dirty="0" smtClean="0">
                <a:solidFill>
                  <a:srgbClr val="CC00CC"/>
                </a:solidFill>
              </a:rPr>
              <a:t>甲骨文</a:t>
            </a:r>
            <a:r>
              <a:rPr lang="en-US" altLang="zh-TW" sz="5200" spc="600" dirty="0" smtClean="0">
                <a:solidFill>
                  <a:srgbClr val="CC00CC"/>
                </a:solidFill>
              </a:rPr>
              <a:t> </a:t>
            </a:r>
            <a:r>
              <a:rPr lang="zh-TW" altLang="en-US" sz="5200" spc="600" dirty="0" smtClean="0">
                <a:solidFill>
                  <a:srgbClr val="CC00CC"/>
                </a:solidFill>
              </a:rPr>
              <a:t>     </a:t>
            </a:r>
            <a:r>
              <a:rPr lang="zh-TW" altLang="zh-TW" sz="5200" spc="600" dirty="0" smtClean="0">
                <a:solidFill>
                  <a:srgbClr val="CC00CC"/>
                </a:solidFill>
              </a:rPr>
              <a:t>像手持</a:t>
            </a:r>
            <a:r>
              <a:rPr lang="en-US" altLang="zh-TW" sz="5200" spc="600" dirty="0" smtClean="0">
                <a:solidFill>
                  <a:srgbClr val="CC00CC"/>
                </a:solidFill>
              </a:rPr>
              <a:t> </a:t>
            </a:r>
          </a:p>
          <a:p>
            <a:pPr marL="0" indent="0">
              <a:buNone/>
            </a:pPr>
            <a:r>
              <a:rPr lang="zh-TW" altLang="zh-TW" sz="5200" spc="600" dirty="0" smtClean="0">
                <a:solidFill>
                  <a:srgbClr val="CC00CC"/>
                </a:solidFill>
              </a:rPr>
              <a:t>滴血的肉塊</a:t>
            </a:r>
            <a:r>
              <a:rPr lang="en-US" altLang="zh-TW" sz="5200" spc="600" dirty="0" smtClean="0">
                <a:solidFill>
                  <a:srgbClr val="CC00CC"/>
                </a:solidFill>
              </a:rPr>
              <a:t>“</a:t>
            </a:r>
            <a:r>
              <a:rPr lang="zh-TW" altLang="zh-TW" sz="5200" spc="600" dirty="0" smtClean="0">
                <a:solidFill>
                  <a:srgbClr val="CC00CC"/>
                </a:solidFill>
              </a:rPr>
              <a:t>夕</a:t>
            </a:r>
            <a:r>
              <a:rPr lang="en-US" altLang="zh-TW" sz="5200" spc="600" dirty="0" smtClean="0">
                <a:solidFill>
                  <a:srgbClr val="CC00CC"/>
                </a:solidFill>
              </a:rPr>
              <a:t>” </a:t>
            </a:r>
            <a:endParaRPr lang="en-US" altLang="zh-TW" sz="4800" spc="600" dirty="0" smtClean="0">
              <a:solidFill>
                <a:srgbClr val="CC00CC"/>
              </a:solidFill>
            </a:endParaRPr>
          </a:p>
          <a:p>
            <a:pPr marL="0" indent="0">
              <a:buNone/>
            </a:pPr>
            <a:endParaRPr lang="en-US" altLang="zh-TW" sz="4800" b="1" spc="600" dirty="0">
              <a:solidFill>
                <a:srgbClr val="CC00CC"/>
              </a:solidFill>
            </a:endParaRPr>
          </a:p>
          <a:p>
            <a:pPr marL="0" indent="0">
              <a:buNone/>
            </a:pPr>
            <a:r>
              <a:rPr lang="zh-TW" altLang="zh-TW" sz="4800" b="1" spc="600" dirty="0" smtClean="0">
                <a:solidFill>
                  <a:srgbClr val="C00000"/>
                </a:solidFill>
              </a:rPr>
              <a:t>造字</a:t>
            </a:r>
            <a:r>
              <a:rPr lang="zh-TW" altLang="zh-TW" sz="4800" b="1" spc="600" dirty="0">
                <a:solidFill>
                  <a:srgbClr val="C00000"/>
                </a:solidFill>
              </a:rPr>
              <a:t>本義：</a:t>
            </a:r>
            <a:r>
              <a:rPr lang="zh-TW" altLang="zh-TW" sz="4800" b="1" u="sng" spc="600" dirty="0">
                <a:solidFill>
                  <a:srgbClr val="C00000"/>
                </a:solidFill>
              </a:rPr>
              <a:t>用生肉敬供神佛祖宗</a:t>
            </a:r>
            <a:r>
              <a:rPr lang="zh-TW" altLang="zh-TW" sz="4800" spc="600" dirty="0" smtClean="0">
                <a:solidFill>
                  <a:srgbClr val="C00000"/>
                </a:solidFill>
              </a:rPr>
              <a:t>。</a:t>
            </a:r>
            <a:endParaRPr lang="en-US" altLang="zh-TW" sz="4800" spc="600" dirty="0" smtClean="0">
              <a:solidFill>
                <a:srgbClr val="C00000"/>
              </a:solidFill>
            </a:endParaRPr>
          </a:p>
          <a:p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60232" y="1301086"/>
            <a:ext cx="2242592" cy="1143000"/>
          </a:xfrm>
        </p:spPr>
        <p:txBody>
          <a:bodyPr>
            <a:noAutofit/>
          </a:bodyPr>
          <a:lstStyle/>
          <a:p>
            <a:r>
              <a:rPr lang="zh-TW" altLang="en-US" sz="16600" dirty="0" smtClean="0">
                <a:solidFill>
                  <a:srgbClr val="FF99FF"/>
                </a:solidFill>
              </a:rPr>
              <a:t>祭</a:t>
            </a:r>
            <a:endParaRPr lang="zh-TW" altLang="en-US" sz="16600" dirty="0">
              <a:solidFill>
                <a:srgbClr val="FF99FF"/>
              </a:solidFill>
            </a:endParaRPr>
          </a:p>
        </p:txBody>
      </p:sp>
      <p:pic>
        <p:nvPicPr>
          <p:cNvPr id="4" name="圖片 3" descr="http://www.vividict.com/UserFiles/Image/==CG--chongbai==/--CG1--shi--%28zu%29--new/020ji/11jia00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360" y="1124744"/>
            <a:ext cx="720080" cy="79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95" y="1920454"/>
            <a:ext cx="374930" cy="99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97" y="2749864"/>
            <a:ext cx="767134" cy="76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441" y="4221088"/>
            <a:ext cx="3433559" cy="246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3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3134" y="628154"/>
            <a:ext cx="9030866" cy="647325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zh-TW" altLang="zh-TW" sz="6300" spc="600" dirty="0" smtClean="0">
                <a:solidFill>
                  <a:srgbClr val="002060"/>
                </a:solidFill>
              </a:rPr>
              <a:t>有的甲骨文</a:t>
            </a:r>
            <a:r>
              <a:rPr lang="zh-TW" altLang="en-US" sz="6300" spc="600" dirty="0" smtClean="0">
                <a:solidFill>
                  <a:srgbClr val="002060"/>
                </a:solidFill>
              </a:rPr>
              <a:t>   </a:t>
            </a:r>
            <a:r>
              <a:rPr lang="en-US" altLang="zh-TW" sz="6300" spc="600" dirty="0" smtClean="0">
                <a:solidFill>
                  <a:srgbClr val="002060"/>
                </a:solidFill>
              </a:rPr>
              <a:t> </a:t>
            </a:r>
            <a:r>
              <a:rPr lang="zh-TW" altLang="en-US" sz="6300" spc="600" dirty="0" smtClean="0">
                <a:solidFill>
                  <a:srgbClr val="002060"/>
                </a:solidFill>
              </a:rPr>
              <a:t> </a:t>
            </a:r>
            <a:r>
              <a:rPr lang="zh-TW" altLang="zh-TW" sz="6300" spc="600" dirty="0" smtClean="0">
                <a:solidFill>
                  <a:srgbClr val="002060"/>
                </a:solidFill>
              </a:rPr>
              <a:t>加</a:t>
            </a:r>
            <a:r>
              <a:rPr lang="en-US" altLang="zh-TW" sz="6300" spc="600" dirty="0" smtClean="0">
                <a:solidFill>
                  <a:srgbClr val="002060"/>
                </a:solidFill>
              </a:rPr>
              <a:t>“</a:t>
            </a:r>
            <a:r>
              <a:rPr lang="zh-TW" altLang="zh-TW" sz="6300" spc="600" dirty="0" smtClean="0">
                <a:solidFill>
                  <a:srgbClr val="002060"/>
                </a:solidFill>
              </a:rPr>
              <a:t>示</a:t>
            </a:r>
            <a:r>
              <a:rPr lang="en-US" altLang="zh-TW" sz="6300" spc="600" dirty="0" smtClean="0">
                <a:solidFill>
                  <a:srgbClr val="002060"/>
                </a:solidFill>
              </a:rPr>
              <a:t>” </a:t>
            </a:r>
            <a:endParaRPr lang="en-US" altLang="zh-TW" sz="6300" spc="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zh-TW" altLang="zh-TW" sz="6300" spc="600" dirty="0" smtClean="0">
                <a:solidFill>
                  <a:srgbClr val="002060"/>
                </a:solidFill>
              </a:rPr>
              <a:t>突出向神祈禱的主題。</a:t>
            </a:r>
            <a:endParaRPr lang="en-US" altLang="zh-TW" sz="6300" spc="6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altLang="zh-TW" sz="6300" spc="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zh-TW" sz="6300" spc="600" dirty="0" smtClean="0">
                <a:solidFill>
                  <a:srgbClr val="C00000"/>
                </a:solidFill>
              </a:rPr>
              <a:t>金文</a:t>
            </a:r>
            <a:r>
              <a:rPr lang="en-US" altLang="zh-TW" sz="6300" spc="600" dirty="0" smtClean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zh-TW" altLang="zh-TW" sz="6300" spc="600" dirty="0" smtClean="0">
                <a:solidFill>
                  <a:srgbClr val="C00000"/>
                </a:solidFill>
              </a:rPr>
              <a:t>將甲骨文的</a:t>
            </a:r>
            <a:r>
              <a:rPr lang="en-US" altLang="zh-TW" sz="6300" spc="600" dirty="0" smtClean="0">
                <a:solidFill>
                  <a:srgbClr val="C00000"/>
                </a:solidFill>
              </a:rPr>
              <a:t>“</a:t>
            </a:r>
            <a:r>
              <a:rPr lang="zh-TW" altLang="zh-TW" sz="6300" spc="600" dirty="0" smtClean="0">
                <a:solidFill>
                  <a:srgbClr val="C00000"/>
                </a:solidFill>
              </a:rPr>
              <a:t>肉</a:t>
            </a:r>
            <a:r>
              <a:rPr lang="en-US" altLang="zh-TW" sz="6300" spc="600" dirty="0" smtClean="0">
                <a:solidFill>
                  <a:srgbClr val="C00000"/>
                </a:solidFill>
              </a:rPr>
              <a:t>”</a:t>
            </a:r>
            <a:r>
              <a:rPr lang="zh-TW" altLang="zh-TW" sz="6300" spc="600" dirty="0" smtClean="0">
                <a:solidFill>
                  <a:srgbClr val="C00000"/>
                </a:solidFill>
              </a:rPr>
              <a:t>寫成</a:t>
            </a:r>
            <a:r>
              <a:rPr lang="en-US" altLang="zh-TW" sz="6300" spc="600" dirty="0" smtClean="0">
                <a:solidFill>
                  <a:srgbClr val="C00000"/>
                </a:solidFill>
              </a:rPr>
              <a:t> </a:t>
            </a:r>
            <a:r>
              <a:rPr lang="zh-TW" altLang="zh-TW" sz="6300" spc="600" dirty="0" smtClean="0">
                <a:solidFill>
                  <a:srgbClr val="C00000"/>
                </a:solidFill>
              </a:rPr>
              <a:t>，</a:t>
            </a:r>
            <a:endParaRPr lang="en-US" altLang="zh-TW" sz="6300" spc="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zh-TW" sz="6300" spc="600" dirty="0" smtClean="0">
                <a:solidFill>
                  <a:srgbClr val="C00000"/>
                </a:solidFill>
              </a:rPr>
              <a:t>並調整結構</a:t>
            </a:r>
            <a:endParaRPr lang="en-US" altLang="zh-TW" sz="6300" spc="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zh-TW" sz="6300" spc="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zh-TW" sz="6300" spc="600" dirty="0">
                <a:solidFill>
                  <a:srgbClr val="FF0000"/>
                </a:solidFill>
              </a:rPr>
              <a:t>白話版《說文解字》：祭，祭祀</a:t>
            </a:r>
            <a:r>
              <a:rPr lang="zh-TW" altLang="zh-TW" sz="6300" spc="600" dirty="0" smtClean="0">
                <a:solidFill>
                  <a:srgbClr val="FF0000"/>
                </a:solidFill>
              </a:rPr>
              <a:t>。</a:t>
            </a:r>
            <a:endParaRPr lang="en-US" altLang="zh-TW" sz="6300" spc="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zh-TW" sz="6300" spc="600" dirty="0" smtClean="0">
                <a:solidFill>
                  <a:srgbClr val="C00000"/>
                </a:solidFill>
              </a:rPr>
              <a:t>字形</a:t>
            </a:r>
            <a:r>
              <a:rPr lang="zh-TW" altLang="zh-TW" sz="6300" spc="600" dirty="0">
                <a:solidFill>
                  <a:srgbClr val="C00000"/>
                </a:solidFill>
              </a:rPr>
              <a:t>採用</a:t>
            </a:r>
            <a:r>
              <a:rPr lang="en-US" altLang="zh-TW" sz="6300" spc="600" dirty="0">
                <a:solidFill>
                  <a:srgbClr val="C00000"/>
                </a:solidFill>
              </a:rPr>
              <a:t>“</a:t>
            </a:r>
            <a:r>
              <a:rPr lang="zh-TW" altLang="zh-TW" sz="6300" spc="600" dirty="0">
                <a:solidFill>
                  <a:srgbClr val="C00000"/>
                </a:solidFill>
              </a:rPr>
              <a:t>示</a:t>
            </a:r>
            <a:r>
              <a:rPr lang="en-US" altLang="zh-TW" sz="6300" spc="600" dirty="0">
                <a:solidFill>
                  <a:srgbClr val="C00000"/>
                </a:solidFill>
              </a:rPr>
              <a:t>”</a:t>
            </a:r>
            <a:r>
              <a:rPr lang="zh-TW" altLang="zh-TW" sz="6300" spc="600" dirty="0">
                <a:solidFill>
                  <a:srgbClr val="C00000"/>
                </a:solidFill>
              </a:rPr>
              <a:t>作邊旁，表示用手抓著肉獻祭。</a:t>
            </a:r>
            <a:r>
              <a:rPr lang="en-US" altLang="zh-TW" sz="6300" spc="600" dirty="0">
                <a:solidFill>
                  <a:srgbClr val="C00000"/>
                </a:solidFill>
              </a:rPr>
              <a:t> </a:t>
            </a:r>
            <a:r>
              <a:rPr lang="en-US" altLang="zh-TW" sz="6300" dirty="0">
                <a:solidFill>
                  <a:srgbClr val="C00000"/>
                </a:solidFill>
              </a:rPr>
              <a:t>      </a:t>
            </a:r>
            <a:endParaRPr lang="zh-TW" altLang="zh-TW" sz="63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sz="4800" spc="600" dirty="0" smtClean="0">
                <a:solidFill>
                  <a:srgbClr val="C00000"/>
                </a:solidFill>
              </a:rPr>
              <a:t> </a:t>
            </a:r>
            <a:endParaRPr lang="zh-TW" altLang="zh-TW" sz="4800" spc="600" dirty="0" smtClean="0">
              <a:solidFill>
                <a:srgbClr val="C00000"/>
              </a:solidFill>
            </a:endParaRPr>
          </a:p>
          <a:p>
            <a:endParaRPr lang="zh-TW" alt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65" y="94396"/>
            <a:ext cx="870861" cy="119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679"/>
            <a:ext cx="731972" cy="98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1"/>
            <a:ext cx="648072" cy="114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圖片 6" descr="http://vividict.com/UserFiles/Image/==CG--chongbai==/--CG1--shi--%28zu%29--new/020ji/21jin01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03" y="2769777"/>
            <a:ext cx="699190" cy="609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8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844824"/>
            <a:ext cx="4690864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zh-TW" sz="5400" dirty="0" smtClean="0">
                <a:solidFill>
                  <a:srgbClr val="C00000"/>
                </a:solidFill>
              </a:rPr>
              <a:t>壇</a:t>
            </a:r>
            <a:r>
              <a:rPr lang="zh-TW" altLang="en-US" sz="4400" dirty="0" smtClean="0"/>
              <a:t>的希伯來原文</a:t>
            </a:r>
            <a:r>
              <a:rPr lang="en-US" altLang="zh-TW" sz="4400" dirty="0" smtClean="0"/>
              <a:t> </a:t>
            </a:r>
            <a:r>
              <a:rPr lang="en-US" altLang="zh-TW" sz="4400" dirty="0" err="1"/>
              <a:t>mizbeach</a:t>
            </a:r>
            <a:r>
              <a:rPr lang="en-US" altLang="zh-TW" sz="4400" dirty="0"/>
              <a:t> </a:t>
            </a:r>
            <a:r>
              <a:rPr lang="zh-TW" altLang="en-US" sz="4400" dirty="0" smtClean="0"/>
              <a:t>。</a:t>
            </a:r>
            <a:r>
              <a:rPr lang="zh-TW" altLang="en-US" sz="4400" dirty="0" smtClean="0">
                <a:solidFill>
                  <a:srgbClr val="C00000"/>
                </a:solidFill>
              </a:rPr>
              <a:t>字義是「祭壇」</a:t>
            </a:r>
            <a:endParaRPr lang="en-US" altLang="zh-TW" sz="4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zh-TW" sz="4400" dirty="0"/>
          </a:p>
          <a:p>
            <a:pPr marL="0" indent="0">
              <a:buNone/>
            </a:pPr>
            <a:r>
              <a:rPr lang="zh-TW" altLang="zh-TW" sz="4400" dirty="0" smtClean="0">
                <a:solidFill>
                  <a:srgbClr val="CC00CC"/>
                </a:solidFill>
              </a:rPr>
              <a:t>字根</a:t>
            </a:r>
            <a:r>
              <a:rPr lang="en-US" altLang="zh-TW" sz="4400" dirty="0" smtClean="0">
                <a:solidFill>
                  <a:srgbClr val="CC00CC"/>
                </a:solidFill>
              </a:rPr>
              <a:t> </a:t>
            </a:r>
            <a:r>
              <a:rPr lang="en-US" altLang="zh-TW" sz="4400" dirty="0" err="1">
                <a:solidFill>
                  <a:srgbClr val="CC00CC"/>
                </a:solidFill>
              </a:rPr>
              <a:t>zabach</a:t>
            </a:r>
            <a:r>
              <a:rPr lang="en-US" altLang="zh-TW" sz="4400" dirty="0">
                <a:solidFill>
                  <a:srgbClr val="CC00CC"/>
                </a:solidFill>
              </a:rPr>
              <a:t> </a:t>
            </a:r>
            <a:r>
              <a:rPr lang="zh-TW" altLang="en-US" sz="4400" dirty="0" smtClean="0">
                <a:solidFill>
                  <a:srgbClr val="CC00CC"/>
                </a:solidFill>
              </a:rPr>
              <a:t>，字義是「</a:t>
            </a:r>
            <a:r>
              <a:rPr lang="zh-TW" altLang="zh-TW" sz="4400" dirty="0" smtClean="0">
                <a:solidFill>
                  <a:srgbClr val="CC00CC"/>
                </a:solidFill>
              </a:rPr>
              <a:t>為</a:t>
            </a:r>
            <a:r>
              <a:rPr lang="zh-TW" altLang="zh-TW" sz="4400" dirty="0">
                <a:solidFill>
                  <a:srgbClr val="CC00CC"/>
                </a:solidFill>
              </a:rPr>
              <a:t>獻祭</a:t>
            </a:r>
            <a:r>
              <a:rPr lang="zh-TW" altLang="zh-TW" sz="4400" dirty="0" smtClean="0">
                <a:solidFill>
                  <a:srgbClr val="CC00CC"/>
                </a:solidFill>
              </a:rPr>
              <a:t>宰殺</a:t>
            </a:r>
            <a:r>
              <a:rPr lang="zh-TW" altLang="en-US" dirty="0">
                <a:solidFill>
                  <a:srgbClr val="CC00CC"/>
                </a:solidFill>
              </a:rPr>
              <a:t>」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8000" spc="600" dirty="0" smtClean="0">
                <a:gradFill>
                  <a:gsLst>
                    <a:gs pos="0">
                      <a:srgbClr val="FFF200"/>
                    </a:gs>
                    <a:gs pos="68000">
                      <a:srgbClr val="CCFF33"/>
                    </a:gs>
                    <a:gs pos="96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latin typeface="華康酒桶體" pitchFamily="49" charset="-120"/>
                <a:ea typeface="華康酒桶體" pitchFamily="49" charset="-120"/>
              </a:rPr>
              <a:t>祭壇獻祭之處</a:t>
            </a:r>
            <a:endParaRPr lang="zh-TW" altLang="en-US" sz="8000" spc="600" dirty="0">
              <a:gradFill>
                <a:gsLst>
                  <a:gs pos="0">
                    <a:srgbClr val="FFF200"/>
                  </a:gs>
                  <a:gs pos="68000">
                    <a:srgbClr val="CCFF33"/>
                  </a:gs>
                  <a:gs pos="96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atin typeface="華康酒桶體" pitchFamily="49" charset="-120"/>
              <a:ea typeface="華康酒桶體" pitchFamily="49" charset="-12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21" y="2132856"/>
            <a:ext cx="4095479" cy="300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98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628800"/>
            <a:ext cx="6264696" cy="54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TW" spc="600" dirty="0" err="1" smtClean="0">
                <a:solidFill>
                  <a:srgbClr val="CC00CC"/>
                </a:solidFill>
              </a:rPr>
              <a:t>zabach</a:t>
            </a:r>
            <a:r>
              <a:rPr lang="en-US" altLang="zh-TW" spc="600" dirty="0" smtClean="0">
                <a:solidFill>
                  <a:srgbClr val="CC00CC"/>
                </a:solidFill>
              </a:rPr>
              <a:t> </a:t>
            </a:r>
            <a:r>
              <a:rPr lang="zh-TW" altLang="en-US" spc="600" dirty="0" smtClean="0">
                <a:solidFill>
                  <a:srgbClr val="CC00CC"/>
                </a:solidFill>
              </a:rPr>
              <a:t>的字根 </a:t>
            </a:r>
            <a:r>
              <a:rPr lang="en-US" altLang="zh-TW" spc="600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amown</a:t>
            </a:r>
            <a:r>
              <a:rPr lang="zh-TW" altLang="en-US" spc="600" dirty="0" smtClean="0">
                <a:solidFill>
                  <a:srgbClr val="CC00CC"/>
                </a:solidFill>
              </a:rPr>
              <a:t> 原文字義是「</a:t>
            </a:r>
            <a:r>
              <a:rPr lang="zh-TW" altLang="zh-TW" spc="600" dirty="0">
                <a:solidFill>
                  <a:srgbClr val="CC00CC"/>
                </a:solidFill>
              </a:rPr>
              <a:t> </a:t>
            </a:r>
            <a:r>
              <a:rPr lang="zh-TW" altLang="zh-TW" spc="600" dirty="0" smtClean="0">
                <a:solidFill>
                  <a:srgbClr val="CC00CC"/>
                </a:solidFill>
              </a:rPr>
              <a:t>巧匠</a:t>
            </a:r>
            <a:r>
              <a:rPr lang="zh-TW" altLang="en-US" spc="600" dirty="0">
                <a:solidFill>
                  <a:srgbClr val="CC00CC"/>
                </a:solidFill>
              </a:rPr>
              <a:t>、</a:t>
            </a:r>
            <a:r>
              <a:rPr lang="zh-TW" altLang="zh-TW" spc="600" dirty="0" smtClean="0">
                <a:solidFill>
                  <a:srgbClr val="CC00CC"/>
                </a:solidFill>
              </a:rPr>
              <a:t>建築師</a:t>
            </a:r>
            <a:r>
              <a:rPr lang="zh-TW" altLang="en-US" spc="600" dirty="0" smtClean="0">
                <a:solidFill>
                  <a:srgbClr val="CC00CC"/>
                </a:solidFill>
              </a:rPr>
              <a:t>、</a:t>
            </a:r>
            <a:r>
              <a:rPr lang="zh-TW" altLang="zh-TW" spc="600" dirty="0" smtClean="0">
                <a:solidFill>
                  <a:srgbClr val="CC00CC"/>
                </a:solidFill>
              </a:rPr>
              <a:t>名家工匠</a:t>
            </a:r>
            <a:r>
              <a:rPr lang="zh-TW" altLang="en-US" spc="600" dirty="0" smtClean="0">
                <a:solidFill>
                  <a:srgbClr val="CC00CC"/>
                </a:solidFill>
              </a:rPr>
              <a:t>」。</a:t>
            </a:r>
            <a:endParaRPr lang="en-US" altLang="zh-TW" spc="600" dirty="0" smtClean="0">
              <a:solidFill>
                <a:srgbClr val="CC00CC"/>
              </a:solidFill>
            </a:endParaRPr>
          </a:p>
          <a:p>
            <a:endParaRPr lang="en-US" altLang="zh-TW" spc="600" dirty="0"/>
          </a:p>
          <a:p>
            <a:pPr marL="0" indent="0">
              <a:buNone/>
            </a:pPr>
            <a:r>
              <a:rPr lang="en-US" altLang="zh-TW" spc="600" dirty="0" err="1" smtClean="0">
                <a:solidFill>
                  <a:srgbClr val="C00000"/>
                </a:solidFill>
              </a:rPr>
              <a:t>Amown</a:t>
            </a:r>
            <a:r>
              <a:rPr lang="zh-TW" altLang="en-US" spc="600" dirty="0" smtClean="0">
                <a:solidFill>
                  <a:srgbClr val="C00000"/>
                </a:solidFill>
              </a:rPr>
              <a:t>的字根 </a:t>
            </a:r>
            <a:r>
              <a:rPr lang="en-US" altLang="zh-TW" spc="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aman</a:t>
            </a:r>
            <a:r>
              <a:rPr lang="zh-TW" altLang="en-US" spc="600" dirty="0">
                <a:solidFill>
                  <a:srgbClr val="C00000"/>
                </a:solidFill>
              </a:rPr>
              <a:t>。</a:t>
            </a:r>
            <a:r>
              <a:rPr lang="zh-TW" altLang="en-US" spc="600" dirty="0" smtClean="0">
                <a:solidFill>
                  <a:srgbClr val="C00000"/>
                </a:solidFill>
              </a:rPr>
              <a:t>字義</a:t>
            </a:r>
            <a:endParaRPr lang="en-US" altLang="zh-TW" spc="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spc="600" dirty="0" smtClean="0">
                <a:solidFill>
                  <a:srgbClr val="C00000"/>
                </a:solidFill>
              </a:rPr>
              <a:t>1)</a:t>
            </a:r>
            <a:r>
              <a:rPr lang="zh-TW" altLang="zh-TW" spc="600" dirty="0" smtClean="0">
                <a:solidFill>
                  <a:srgbClr val="C00000"/>
                </a:solidFill>
              </a:rPr>
              <a:t>支持</a:t>
            </a:r>
            <a:r>
              <a:rPr lang="en-US" altLang="zh-TW" spc="600" dirty="0">
                <a:solidFill>
                  <a:srgbClr val="C00000"/>
                </a:solidFill>
              </a:rPr>
              <a:t>, </a:t>
            </a:r>
            <a:r>
              <a:rPr lang="zh-TW" altLang="zh-TW" spc="600" dirty="0" smtClean="0">
                <a:solidFill>
                  <a:srgbClr val="C00000"/>
                </a:solidFill>
              </a:rPr>
              <a:t>確認</a:t>
            </a:r>
            <a:endParaRPr lang="en-US" altLang="zh-TW" spc="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spc="600" dirty="0" smtClean="0">
                <a:solidFill>
                  <a:srgbClr val="C00000"/>
                </a:solidFill>
              </a:rPr>
              <a:t>2)</a:t>
            </a:r>
            <a:r>
              <a:rPr lang="zh-TW" altLang="zh-TW" spc="600" dirty="0">
                <a:solidFill>
                  <a:srgbClr val="C00000"/>
                </a:solidFill>
              </a:rPr>
              <a:t>忠心的</a:t>
            </a:r>
            <a:r>
              <a:rPr lang="en-US" altLang="zh-TW" spc="600" dirty="0">
                <a:solidFill>
                  <a:srgbClr val="C00000"/>
                </a:solidFill>
              </a:rPr>
              <a:t>, </a:t>
            </a:r>
            <a:r>
              <a:rPr lang="zh-TW" altLang="zh-TW" spc="600" dirty="0">
                <a:solidFill>
                  <a:srgbClr val="C00000"/>
                </a:solidFill>
              </a:rPr>
              <a:t>可信任</a:t>
            </a:r>
            <a:r>
              <a:rPr lang="zh-TW" altLang="zh-TW" spc="600" dirty="0" smtClean="0">
                <a:solidFill>
                  <a:srgbClr val="C00000"/>
                </a:solidFill>
              </a:rPr>
              <a:t>的</a:t>
            </a:r>
            <a:endParaRPr lang="en-US" altLang="zh-TW" spc="6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spc="600" dirty="0" smtClean="0">
                <a:solidFill>
                  <a:srgbClr val="C00000"/>
                </a:solidFill>
              </a:rPr>
              <a:t>3)</a:t>
            </a:r>
            <a:r>
              <a:rPr lang="zh-TW" altLang="zh-TW" spc="600" dirty="0">
                <a:solidFill>
                  <a:srgbClr val="C00000"/>
                </a:solidFill>
              </a:rPr>
              <a:t>倚靠</a:t>
            </a:r>
            <a:r>
              <a:rPr lang="en-US" altLang="zh-TW" spc="600" dirty="0">
                <a:solidFill>
                  <a:srgbClr val="C00000"/>
                </a:solidFill>
              </a:rPr>
              <a:t>, </a:t>
            </a:r>
            <a:r>
              <a:rPr lang="zh-TW" altLang="zh-TW" spc="600" dirty="0" smtClean="0">
                <a:solidFill>
                  <a:srgbClr val="C00000"/>
                </a:solidFill>
              </a:rPr>
              <a:t>相信</a:t>
            </a:r>
            <a:endParaRPr lang="en-US" altLang="zh-TW" spc="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zh-TW" spc="600" dirty="0"/>
          </a:p>
          <a:p>
            <a:pPr marL="0" indent="0">
              <a:buNone/>
            </a:pPr>
            <a:r>
              <a:rPr lang="zh-TW" altLang="zh-TW" u="sng" spc="600" dirty="0">
                <a:solidFill>
                  <a:srgbClr val="C00000"/>
                </a:solidFill>
              </a:rPr>
              <a:t>阿</a:t>
            </a:r>
            <a:r>
              <a:rPr lang="zh-TW" altLang="zh-TW" u="sng" spc="600" dirty="0" smtClean="0">
                <a:solidFill>
                  <a:srgbClr val="C00000"/>
                </a:solidFill>
              </a:rPr>
              <a:t>們</a:t>
            </a:r>
            <a:r>
              <a:rPr lang="en-US" altLang="zh-TW" u="sng" spc="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</a:t>
            </a:r>
            <a:r>
              <a:rPr lang="zh-TW" altLang="en-US" spc="600" dirty="0" smtClean="0">
                <a:solidFill>
                  <a:srgbClr val="002060"/>
                </a:solidFill>
              </a:rPr>
              <a:t>，原文字義：真正地</a:t>
            </a:r>
            <a:r>
              <a:rPr lang="zh-TW" altLang="en-US" spc="600" dirty="0">
                <a:solidFill>
                  <a:srgbClr val="002060"/>
                </a:solidFill>
              </a:rPr>
              <a:t>、</a:t>
            </a:r>
            <a:r>
              <a:rPr lang="zh-TW" altLang="en-US" spc="600" dirty="0" smtClean="0">
                <a:solidFill>
                  <a:srgbClr val="002060"/>
                </a:solidFill>
              </a:rPr>
              <a:t>確實地</a:t>
            </a:r>
            <a:endParaRPr lang="en-US" altLang="zh-TW" spc="6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zh-TW" altLang="en-US" spc="600" dirty="0">
                <a:solidFill>
                  <a:srgbClr val="002060"/>
                </a:solidFill>
              </a:rPr>
              <a:t>其</a:t>
            </a:r>
            <a:r>
              <a:rPr lang="zh-TW" altLang="en-US" spc="600" dirty="0" smtClean="0">
                <a:solidFill>
                  <a:srgbClr val="002060"/>
                </a:solidFill>
              </a:rPr>
              <a:t>字根同樣是</a:t>
            </a:r>
            <a:r>
              <a:rPr lang="en-US" altLang="zh-TW" u="sng" spc="600" dirty="0" err="1" smtClean="0">
                <a:solidFill>
                  <a:srgbClr val="C00000"/>
                </a:solidFill>
              </a:rPr>
              <a:t>aman</a:t>
            </a:r>
            <a:endParaRPr lang="zh-TW" altLang="zh-TW" u="sng" spc="6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8000" dirty="0" smtClean="0">
                <a:gradFill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82000">
                      <a:srgbClr val="B3E0FF"/>
                    </a:gs>
                    <a:gs pos="100000">
                      <a:srgbClr val="005CBF"/>
                    </a:gs>
                  </a:gsLst>
                  <a:lin ang="5400000" scaled="0"/>
                </a:gradFill>
                <a:latin typeface="華康相撲體" pitchFamily="49" charset="-120"/>
                <a:ea typeface="華康相撲體" pitchFamily="49" charset="-120"/>
              </a:rPr>
              <a:t>我實實在在相信</a:t>
            </a:r>
            <a:endParaRPr lang="zh-TW" altLang="en-US" sz="8000" dirty="0">
              <a:gradFill>
                <a:gsLst>
                  <a:gs pos="0">
                    <a:srgbClr val="03D4A8"/>
                  </a:gs>
                  <a:gs pos="25000">
                    <a:srgbClr val="21D6E0"/>
                  </a:gs>
                  <a:gs pos="82000">
                    <a:srgbClr val="B3E0FF"/>
                  </a:gs>
                  <a:gs pos="100000">
                    <a:srgbClr val="005CBF"/>
                  </a:gs>
                </a:gsLst>
                <a:lin ang="5400000" scaled="0"/>
              </a:gradFill>
              <a:latin typeface="華康相撲體" pitchFamily="49" charset="-120"/>
              <a:ea typeface="華康相撲體" pitchFamily="49" charset="-12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36" y="2132856"/>
            <a:ext cx="2385402" cy="387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1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CFF33"/>
                    </a:gs>
                    <a:gs pos="100000">
                      <a:srgbClr val="FFEBFA"/>
                    </a:gs>
                  </a:gsLst>
                  <a:lin ang="5400000" scaled="0"/>
                </a:gradFill>
                <a:latin typeface="華康刷刷體W7" pitchFamily="49" charset="-120"/>
                <a:ea typeface="華康刷刷體W7" pitchFamily="49" charset="-120"/>
              </a:rPr>
              <a:t>忠心的人必須建立祭壇</a:t>
            </a:r>
            <a:endParaRPr lang="zh-TW" altLang="en-US" sz="6600" dirty="0"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CFF33"/>
                  </a:gs>
                  <a:gs pos="100000">
                    <a:srgbClr val="FFEBFA"/>
                  </a:gs>
                </a:gsLst>
                <a:lin ang="5400000" scaled="0"/>
              </a:gradFill>
              <a:latin typeface="華康刷刷體W7" pitchFamily="49" charset="-120"/>
              <a:ea typeface="華康刷刷體W7" pitchFamily="49" charset="-12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87" y="1772816"/>
            <a:ext cx="6865441" cy="481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4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584" y="2348880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/>
              <a:t>創世記</a:t>
            </a:r>
            <a:r>
              <a:rPr lang="en-US" altLang="zh-TW" dirty="0"/>
              <a:t>	12	1	</a:t>
            </a:r>
            <a:r>
              <a:rPr lang="zh-TW" altLang="zh-TW" dirty="0"/>
              <a:t>耶和華對亞伯蘭說：你要離開本地、本族、父家，往我所要指示你的地去。</a:t>
            </a:r>
          </a:p>
          <a:p>
            <a:r>
              <a:rPr lang="zh-TW" altLang="zh-TW" dirty="0"/>
              <a:t>創世記</a:t>
            </a:r>
            <a:r>
              <a:rPr lang="en-US" altLang="zh-TW" dirty="0"/>
              <a:t>	12	2	</a:t>
            </a:r>
            <a:r>
              <a:rPr lang="zh-TW" altLang="zh-TW" dirty="0"/>
              <a:t>我必叫你成為大國。我必賜福給你，叫你的名為大；你也要叫別人得福。</a:t>
            </a:r>
          </a:p>
          <a:p>
            <a:r>
              <a:rPr lang="zh-TW" altLang="zh-TW" dirty="0"/>
              <a:t>創世記</a:t>
            </a:r>
            <a:r>
              <a:rPr lang="en-US" altLang="zh-TW" dirty="0"/>
              <a:t>	12	3	</a:t>
            </a:r>
            <a:r>
              <a:rPr lang="zh-TW" altLang="zh-TW" dirty="0"/>
              <a:t>為你祝福的，我必賜福與他；那咒詛你的，我必咒詛他。地上的萬族都要因你得福。</a:t>
            </a:r>
          </a:p>
          <a:p>
            <a:r>
              <a:rPr lang="zh-TW" altLang="zh-TW" dirty="0"/>
              <a:t>創世記</a:t>
            </a:r>
            <a:r>
              <a:rPr lang="en-US" altLang="zh-TW" dirty="0"/>
              <a:t>	12	4	</a:t>
            </a:r>
            <a:r>
              <a:rPr lang="zh-TW" altLang="zh-TW" dirty="0"/>
              <a:t>亞伯蘭就照著耶和華的吩咐去了；羅得也和他同去。亞伯蘭出哈蘭的時候年七十五歲</a:t>
            </a:r>
            <a:r>
              <a:rPr lang="zh-TW" altLang="zh-TW" dirty="0" smtClean="0"/>
              <a:t>。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1000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1560" y="16288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/>
              <a:t>祭壇</a:t>
            </a:r>
            <a:r>
              <a:rPr lang="zh-TW" altLang="en-US" sz="4400" dirty="0" smtClean="0"/>
              <a:t>的英文 </a:t>
            </a:r>
            <a:r>
              <a:rPr lang="en-US" altLang="zh-TW" sz="4400" dirty="0" smtClean="0">
                <a:solidFill>
                  <a:srgbClr val="FF0000"/>
                </a:solidFill>
              </a:rPr>
              <a:t>Altar</a:t>
            </a:r>
            <a:r>
              <a:rPr lang="zh-TW" altLang="en-US" sz="4400" dirty="0" smtClean="0"/>
              <a:t>：意思是「</a:t>
            </a:r>
            <a:r>
              <a:rPr lang="zh-CN" altLang="en-US" sz="4400" dirty="0" smtClean="0">
                <a:solidFill>
                  <a:srgbClr val="C00000"/>
                </a:solidFill>
              </a:rPr>
              <a:t>祭壇</a:t>
            </a:r>
            <a:r>
              <a:rPr lang="zh-TW" altLang="en-US" sz="4400" dirty="0" smtClean="0">
                <a:solidFill>
                  <a:srgbClr val="C00000"/>
                </a:solidFill>
              </a:rPr>
              <a:t>、</a:t>
            </a:r>
            <a:r>
              <a:rPr lang="zh-CN" altLang="en-US" sz="4400" dirty="0" smtClean="0">
                <a:solidFill>
                  <a:srgbClr val="C00000"/>
                </a:solidFill>
              </a:rPr>
              <a:t>聖壇</a:t>
            </a:r>
            <a:r>
              <a:rPr lang="zh-TW" altLang="en-US" sz="4400" dirty="0">
                <a:solidFill>
                  <a:srgbClr val="C00000"/>
                </a:solidFill>
              </a:rPr>
              <a:t>、</a:t>
            </a:r>
            <a:r>
              <a:rPr lang="zh-CN" altLang="en-US" sz="4400" dirty="0" smtClean="0">
                <a:solidFill>
                  <a:srgbClr val="C00000"/>
                </a:solidFill>
              </a:rPr>
              <a:t>聖餐台</a:t>
            </a:r>
            <a:r>
              <a:rPr lang="zh-TW" altLang="en-US" sz="4400" dirty="0" smtClean="0"/>
              <a:t>」</a:t>
            </a:r>
          </a:p>
          <a:p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xfrm>
            <a:off x="4932040" y="1628800"/>
            <a:ext cx="4038600" cy="39212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spc="600" dirty="0" smtClean="0"/>
              <a:t>羅馬書</a:t>
            </a:r>
            <a:r>
              <a:rPr lang="en-US" altLang="zh-TW" sz="3600" spc="600" dirty="0" smtClean="0"/>
              <a:t>12:1</a:t>
            </a:r>
            <a:r>
              <a:rPr lang="zh-TW" altLang="en-US" sz="3600" spc="600" dirty="0" smtClean="0"/>
              <a:t> 　　所以，弟兄們，我以　神的慈悲勸你們，</a:t>
            </a:r>
            <a:r>
              <a:rPr lang="zh-TW" altLang="en-US" sz="3600" spc="600" dirty="0" smtClean="0">
                <a:solidFill>
                  <a:srgbClr val="FF0000"/>
                </a:solidFill>
              </a:rPr>
              <a:t>將身體獻上，當作活祭，</a:t>
            </a:r>
            <a:r>
              <a:rPr lang="zh-TW" altLang="en-US" sz="3600" spc="600" dirty="0" smtClean="0"/>
              <a:t>是聖潔的，是　神所喜悅的；你們如此事奉乃是理所當然的。</a:t>
            </a:r>
            <a:endParaRPr lang="zh-TW" altLang="en-US" sz="3600" spc="6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C000"/>
                    </a:gs>
                    <a:gs pos="61000">
                      <a:srgbClr val="FFFF00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流隸體" pitchFamily="65" charset="-120"/>
                <a:ea typeface="華康流隸體" pitchFamily="65" charset="-120"/>
              </a:rPr>
              <a:t>將自己獻上給神</a:t>
            </a:r>
            <a:endParaRPr lang="zh-TW" altLang="en-US" sz="7200" dirty="0"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FC000"/>
                  </a:gs>
                  <a:gs pos="61000">
                    <a:srgbClr val="FFFF00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  <a:latin typeface="華康流隸體" pitchFamily="65" charset="-120"/>
              <a:ea typeface="華康流隸體" pitchFamily="65" charset="-12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18081"/>
            <a:ext cx="3600400" cy="243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7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7842" y="354508"/>
            <a:ext cx="9252520" cy="1143000"/>
          </a:xfrm>
        </p:spPr>
        <p:txBody>
          <a:bodyPr>
            <a:noAutofit/>
          </a:bodyPr>
          <a:lstStyle/>
          <a:p>
            <a:r>
              <a:rPr lang="zh-TW" altLang="zh-TW" sz="6000" dirty="0">
                <a:solidFill>
                  <a:srgbClr val="FFFF00"/>
                </a:solidFill>
              </a:rPr>
              <a:t>二、增進</a:t>
            </a:r>
            <a:r>
              <a:rPr lang="zh-TW" altLang="zh-TW" sz="6000" dirty="0" smtClean="0">
                <a:solidFill>
                  <a:srgbClr val="FFFF00"/>
                </a:solidFill>
              </a:rPr>
              <a:t>與</a:t>
            </a:r>
            <a:r>
              <a:rPr lang="en-US" altLang="zh-TW" sz="6000" dirty="0" smtClean="0">
                <a:solidFill>
                  <a:srgbClr val="FFFF00"/>
                </a:solidFill>
              </a:rPr>
              <a:t>_____</a:t>
            </a:r>
            <a:r>
              <a:rPr lang="zh-TW" altLang="zh-TW" sz="6000" dirty="0" smtClean="0">
                <a:solidFill>
                  <a:srgbClr val="FFFF00"/>
                </a:solidFill>
              </a:rPr>
              <a:t>的關係</a:t>
            </a:r>
            <a:endParaRPr lang="zh-TW" altLang="en-US" sz="6000" dirty="0">
              <a:solidFill>
                <a:srgbClr val="FFFF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97508"/>
            <a:ext cx="6336704" cy="528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211960" y="188640"/>
            <a:ext cx="18774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dirty="0" smtClean="0">
                <a:solidFill>
                  <a:srgbClr val="FF0000"/>
                </a:solidFill>
                <a:latin typeface="華康正顏楷體W7" pitchFamily="65" charset="-120"/>
                <a:ea typeface="華康正顏楷體W7" pitchFamily="65" charset="-120"/>
              </a:rPr>
              <a:t>家人</a:t>
            </a:r>
            <a:endParaRPr lang="zh-TW" altLang="en-US" sz="6600" dirty="0">
              <a:solidFill>
                <a:srgbClr val="FF0000"/>
              </a:solidFill>
              <a:latin typeface="華康正顏楷體W7" pitchFamily="65" charset="-120"/>
              <a:ea typeface="華康正顏楷體W7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05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1920" y="1700808"/>
            <a:ext cx="5112568" cy="5400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b="1" spc="600" dirty="0" smtClean="0"/>
              <a:t>12:4-6</a:t>
            </a:r>
            <a:r>
              <a:rPr lang="en-US" altLang="zh-TW" spc="600" dirty="0" smtClean="0"/>
              <a:t> </a:t>
            </a:r>
            <a:r>
              <a:rPr lang="zh-TW" altLang="zh-TW" spc="600" dirty="0"/>
              <a:t>亞伯蘭就照著耶和華的吩咐去了；羅得也和他同去</a:t>
            </a:r>
            <a:r>
              <a:rPr lang="zh-TW" altLang="zh-TW" spc="600" dirty="0" smtClean="0"/>
              <a:t>。</a:t>
            </a:r>
            <a:endParaRPr lang="en-US" altLang="zh-TW" spc="600" dirty="0" smtClean="0"/>
          </a:p>
          <a:p>
            <a:pPr marL="0" indent="0">
              <a:buNone/>
            </a:pPr>
            <a:r>
              <a:rPr lang="zh-TW" altLang="zh-TW" spc="600" dirty="0" smtClean="0"/>
              <a:t>亞</a:t>
            </a:r>
            <a:r>
              <a:rPr lang="zh-TW" altLang="zh-TW" spc="600" dirty="0"/>
              <a:t>伯蘭出哈蘭的時候年七十五歲</a:t>
            </a:r>
            <a:r>
              <a:rPr lang="zh-TW" altLang="zh-TW" spc="600" dirty="0" smtClean="0"/>
              <a:t>。</a:t>
            </a:r>
            <a:endParaRPr lang="en-US" altLang="zh-TW" spc="600" dirty="0" smtClean="0"/>
          </a:p>
          <a:p>
            <a:pPr marL="0" indent="0">
              <a:buNone/>
            </a:pPr>
            <a:r>
              <a:rPr lang="zh-TW" altLang="zh-TW" spc="600" dirty="0" smtClean="0">
                <a:solidFill>
                  <a:srgbClr val="C00000"/>
                </a:solidFill>
              </a:rPr>
              <a:t>亞</a:t>
            </a:r>
            <a:r>
              <a:rPr lang="zh-TW" altLang="zh-TW" spc="600" dirty="0">
                <a:solidFill>
                  <a:srgbClr val="C00000"/>
                </a:solidFill>
              </a:rPr>
              <a:t>伯蘭將他妻子撒萊和姪兒羅得，</a:t>
            </a:r>
            <a:r>
              <a:rPr lang="zh-TW" altLang="zh-TW" spc="600" dirty="0"/>
              <a:t>連他們在哈蘭所積蓄的財物、所得的人口，都帶往迦南地去。他們就到了迦南</a:t>
            </a:r>
            <a:r>
              <a:rPr lang="zh-TW" altLang="zh-TW" spc="600" dirty="0" smtClean="0"/>
              <a:t>地</a:t>
            </a:r>
            <a:r>
              <a:rPr lang="en-US" altLang="zh-TW" spc="600" dirty="0" smtClean="0"/>
              <a:t>……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67328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spc="600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7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latin typeface="華康閃亮體" pitchFamily="49" charset="-120"/>
                <a:ea typeface="華康閃亮體" pitchFamily="49" charset="-120"/>
              </a:rPr>
              <a:t>亞伯蘭帶著家人遷居</a:t>
            </a:r>
            <a:endParaRPr lang="zh-TW" altLang="en-US" sz="6600" spc="600" dirty="0">
              <a:ln>
                <a:solidFill>
                  <a:schemeClr val="bg1"/>
                </a:solidFill>
              </a:ln>
              <a:gradFill>
                <a:gsLst>
                  <a:gs pos="0">
                    <a:srgbClr val="000082"/>
                  </a:gs>
                  <a:gs pos="7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latin typeface="華康閃亮體" pitchFamily="49" charset="-120"/>
              <a:ea typeface="華康閃亮體" pitchFamily="49" charset="-12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312368" cy="507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3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93671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spc="6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華康斑剝體" pitchFamily="49" charset="-120"/>
                <a:ea typeface="華康斑剝體" pitchFamily="49" charset="-120"/>
              </a:rPr>
              <a:t>迦南地</a:t>
            </a:r>
            <a:r>
              <a:rPr lang="zh-TW" altLang="en-US" sz="5400" spc="600" dirty="0" smtClean="0">
                <a:solidFill>
                  <a:srgbClr val="B3E0FF"/>
                </a:solidFill>
                <a:latin typeface="華康斑剝體" pitchFamily="49" charset="-120"/>
                <a:ea typeface="華康斑剝體" pitchFamily="49" charset="-120"/>
              </a:rPr>
              <a:t>是</a:t>
            </a:r>
            <a:r>
              <a:rPr lang="zh-TW" altLang="en-US" sz="5400" spc="600" dirty="0" smtClean="0">
                <a:solidFill>
                  <a:srgbClr val="FF99FF"/>
                </a:solidFill>
                <a:latin typeface="華康斑剝體" pitchFamily="49" charset="-120"/>
                <a:ea typeface="華康斑剝體" pitchFamily="49" charset="-120"/>
              </a:rPr>
              <a:t>祝福</a:t>
            </a:r>
            <a:r>
              <a:rPr lang="zh-TW" altLang="en-US" sz="5400" spc="600" dirty="0" smtClean="0">
                <a:solidFill>
                  <a:srgbClr val="B3E0FF"/>
                </a:solidFill>
                <a:latin typeface="華康斑剝體" pitchFamily="49" charset="-120"/>
                <a:ea typeface="華康斑剝體" pitchFamily="49" charset="-120"/>
              </a:rPr>
              <a:t>與</a:t>
            </a:r>
            <a:r>
              <a:rPr lang="zh-TW" altLang="en-US" sz="5400" spc="600" dirty="0" smtClean="0">
                <a:solidFill>
                  <a:srgbClr val="FFFF00"/>
                </a:solidFill>
                <a:latin typeface="華康斑剝體" pitchFamily="49" charset="-120"/>
                <a:ea typeface="華康斑剝體" pitchFamily="49" charset="-120"/>
              </a:rPr>
              <a:t>是非</a:t>
            </a:r>
            <a:r>
              <a:rPr lang="zh-TW" altLang="en-US" sz="5400" spc="600" dirty="0" smtClean="0">
                <a:solidFill>
                  <a:srgbClr val="B3E0FF"/>
                </a:solidFill>
                <a:latin typeface="華康斑剝體" pitchFamily="49" charset="-120"/>
                <a:ea typeface="華康斑剝體" pitchFamily="49" charset="-120"/>
              </a:rPr>
              <a:t>之地</a:t>
            </a:r>
            <a:endParaRPr lang="zh-TW" altLang="en-US" sz="5400" spc="600" dirty="0">
              <a:solidFill>
                <a:srgbClr val="B3E0FF"/>
              </a:solidFill>
              <a:latin typeface="華康斑剝體" pitchFamily="49" charset="-120"/>
              <a:ea typeface="華康斑剝體" pitchFamily="49" charset="-12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83" y="1628800"/>
            <a:ext cx="4392488" cy="497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65" y="1563439"/>
            <a:ext cx="2952328" cy="221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0"/>
          <a:stretch/>
        </p:blipFill>
        <p:spPr bwMode="auto">
          <a:xfrm>
            <a:off x="784176" y="3792546"/>
            <a:ext cx="3091906" cy="306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6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pc="600" dirty="0" smtClean="0"/>
              <a:t>約書亞記  </a:t>
            </a:r>
            <a:r>
              <a:rPr lang="en-US" altLang="zh-TW" spc="600" dirty="0" smtClean="0"/>
              <a:t>24:15</a:t>
            </a:r>
            <a:r>
              <a:rPr lang="zh-TW" altLang="en-US" spc="600" dirty="0" smtClean="0"/>
              <a:t> 若是你們以事奉耶和華為不好，今日就可以選擇所要事奉的：</a:t>
            </a:r>
            <a:r>
              <a:rPr lang="zh-TW" altLang="en-US" spc="600" dirty="0" smtClean="0">
                <a:solidFill>
                  <a:srgbClr val="7030A0"/>
                </a:solidFill>
              </a:rPr>
              <a:t>是你們列祖在大河那邊所事奉的神呢？是你們所住這地的亞摩利人的神呢？</a:t>
            </a:r>
            <a:r>
              <a:rPr lang="zh-TW" altLang="en-US" spc="600" dirty="0" smtClean="0">
                <a:solidFill>
                  <a:srgbClr val="FF0000"/>
                </a:solidFill>
              </a:rPr>
              <a:t>至於我和我家，我們必</a:t>
            </a:r>
            <a:r>
              <a:rPr lang="zh-TW" altLang="en-US" dirty="0" smtClean="0">
                <a:solidFill>
                  <a:srgbClr val="FF0000"/>
                </a:solidFill>
              </a:rPr>
              <a:t>定事奉耶和華。</a:t>
            </a:r>
            <a:r>
              <a:rPr lang="zh-TW" altLang="en-US" dirty="0" smtClean="0"/>
              <a:t>」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7200" spc="6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華康超明體" pitchFamily="49" charset="-120"/>
                <a:ea typeface="華康超明體" pitchFamily="49" charset="-120"/>
              </a:rPr>
              <a:t>全家事奉耶和華神</a:t>
            </a:r>
            <a:endParaRPr lang="zh-TW" altLang="en-US" sz="7200" spc="6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66" y="2060848"/>
            <a:ext cx="3638432" cy="415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4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99992" y="1671687"/>
            <a:ext cx="4644008" cy="57177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b="1" spc="600" dirty="0"/>
              <a:t>12:8</a:t>
            </a:r>
            <a:r>
              <a:rPr lang="en-US" altLang="zh-TW" spc="600" dirty="0"/>
              <a:t> </a:t>
            </a:r>
            <a:r>
              <a:rPr lang="zh-TW" altLang="zh-TW" spc="600" dirty="0"/>
              <a:t>從那裏他又遷到伯特利東邊的山，支搭帳棚；西邊是伯特利，東邊是艾</a:t>
            </a:r>
            <a:r>
              <a:rPr lang="zh-TW" altLang="zh-TW" spc="600" dirty="0" smtClean="0"/>
              <a:t>。</a:t>
            </a:r>
            <a:endParaRPr lang="en-US" altLang="zh-TW" spc="600" dirty="0" smtClean="0"/>
          </a:p>
          <a:p>
            <a:pPr marL="0" indent="0">
              <a:buNone/>
            </a:pPr>
            <a:r>
              <a:rPr lang="zh-TW" altLang="zh-TW" spc="600" dirty="0" smtClean="0">
                <a:solidFill>
                  <a:srgbClr val="7030A0"/>
                </a:solidFill>
              </a:rPr>
              <a:t>他</a:t>
            </a:r>
            <a:r>
              <a:rPr lang="zh-TW" altLang="zh-TW" spc="600" dirty="0">
                <a:solidFill>
                  <a:srgbClr val="7030A0"/>
                </a:solidFill>
              </a:rPr>
              <a:t>在那裏又為耶和華築了一座壇，</a:t>
            </a:r>
            <a:r>
              <a:rPr lang="zh-TW" altLang="zh-TW" spc="600" dirty="0">
                <a:solidFill>
                  <a:srgbClr val="C00000"/>
                </a:solidFill>
              </a:rPr>
              <a:t>求告</a:t>
            </a:r>
            <a:r>
              <a:rPr lang="zh-TW" altLang="zh-TW" spc="600" dirty="0">
                <a:solidFill>
                  <a:srgbClr val="7030A0"/>
                </a:solidFill>
              </a:rPr>
              <a:t>耶和華的名</a:t>
            </a:r>
            <a:r>
              <a:rPr lang="zh-TW" altLang="zh-TW" spc="600" dirty="0" smtClean="0">
                <a:solidFill>
                  <a:srgbClr val="7030A0"/>
                </a:solidFill>
              </a:rPr>
              <a:t>。</a:t>
            </a:r>
            <a:endParaRPr lang="en-US" altLang="zh-TW" spc="6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altLang="zh-TW" spc="600" dirty="0"/>
          </a:p>
          <a:p>
            <a:pPr marL="0" indent="0">
              <a:buNone/>
            </a:pPr>
            <a:r>
              <a:rPr lang="zh-TW" altLang="en-US" spc="600" dirty="0" smtClean="0">
                <a:solidFill>
                  <a:srgbClr val="0070C0"/>
                </a:solidFill>
              </a:rPr>
              <a:t>「</a:t>
            </a:r>
            <a:r>
              <a:rPr lang="zh-TW" altLang="zh-TW" spc="600" dirty="0" smtClean="0">
                <a:solidFill>
                  <a:srgbClr val="0070C0"/>
                </a:solidFill>
              </a:rPr>
              <a:t>求告</a:t>
            </a:r>
            <a:r>
              <a:rPr lang="zh-TW" altLang="en-US" spc="600" dirty="0" smtClean="0">
                <a:solidFill>
                  <a:srgbClr val="0070C0"/>
                </a:solidFill>
              </a:rPr>
              <a:t>」原文 </a:t>
            </a:r>
            <a:r>
              <a:rPr lang="en-US" altLang="zh-TW" spc="600" dirty="0" err="1" smtClean="0">
                <a:solidFill>
                  <a:srgbClr val="0070C0"/>
                </a:solidFill>
              </a:rPr>
              <a:t>qara</a:t>
            </a:r>
            <a:r>
              <a:rPr lang="zh-TW" altLang="en-US" spc="600" dirty="0" smtClean="0">
                <a:solidFill>
                  <a:srgbClr val="0070C0"/>
                </a:solidFill>
              </a:rPr>
              <a:t>，字義是</a:t>
            </a:r>
            <a:r>
              <a:rPr lang="zh-TW" altLang="en-US" spc="600" dirty="0" smtClean="0">
                <a:solidFill>
                  <a:srgbClr val="C00000"/>
                </a:solidFill>
              </a:rPr>
              <a:t>「</a:t>
            </a:r>
            <a:r>
              <a:rPr lang="zh-TW" altLang="zh-TW" spc="600" dirty="0">
                <a:solidFill>
                  <a:srgbClr val="C00000"/>
                </a:solidFill>
              </a:rPr>
              <a:t> </a:t>
            </a:r>
            <a:r>
              <a:rPr lang="zh-TW" altLang="zh-TW" spc="600" dirty="0" smtClean="0">
                <a:solidFill>
                  <a:srgbClr val="C00000"/>
                </a:solidFill>
              </a:rPr>
              <a:t>召喚</a:t>
            </a:r>
            <a:r>
              <a:rPr lang="zh-TW" altLang="en-US" spc="600" dirty="0">
                <a:solidFill>
                  <a:srgbClr val="C00000"/>
                </a:solidFill>
              </a:rPr>
              <a:t>、</a:t>
            </a:r>
            <a:r>
              <a:rPr lang="zh-TW" altLang="zh-TW" spc="600" dirty="0" smtClean="0">
                <a:solidFill>
                  <a:srgbClr val="C00000"/>
                </a:solidFill>
              </a:rPr>
              <a:t>朗讀</a:t>
            </a:r>
            <a:r>
              <a:rPr lang="zh-TW" altLang="en-US" spc="600" dirty="0" smtClean="0">
                <a:solidFill>
                  <a:srgbClr val="C00000"/>
                </a:solidFill>
              </a:rPr>
              <a:t>、</a:t>
            </a:r>
            <a:r>
              <a:rPr lang="en-US" altLang="zh-TW" spc="600" dirty="0" smtClean="0">
                <a:solidFill>
                  <a:srgbClr val="C00000"/>
                </a:solidFill>
              </a:rPr>
              <a:t> </a:t>
            </a:r>
            <a:r>
              <a:rPr lang="zh-TW" altLang="zh-TW" spc="600" dirty="0" smtClean="0">
                <a:solidFill>
                  <a:srgbClr val="C00000"/>
                </a:solidFill>
              </a:rPr>
              <a:t>宣告</a:t>
            </a:r>
            <a:r>
              <a:rPr lang="zh-TW" altLang="en-US" spc="600" dirty="0" smtClean="0">
                <a:solidFill>
                  <a:srgbClr val="0070C0"/>
                </a:solidFill>
              </a:rPr>
              <a:t>」</a:t>
            </a:r>
            <a:r>
              <a:rPr lang="en-US" altLang="zh-TW" spc="600" dirty="0">
                <a:solidFill>
                  <a:srgbClr val="0070C0"/>
                </a:solidFill>
              </a:rPr>
              <a:t/>
            </a:r>
            <a:br>
              <a:rPr lang="en-US" altLang="zh-TW" spc="600" dirty="0">
                <a:solidFill>
                  <a:srgbClr val="0070C0"/>
                </a:solidFill>
              </a:rPr>
            </a:br>
            <a:endParaRPr lang="zh-TW" altLang="zh-TW" spc="600" dirty="0">
              <a:solidFill>
                <a:srgbClr val="0070C0"/>
              </a:solidFill>
            </a:endParaRPr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>
                <a:gradFill>
                  <a:gsLst>
                    <a:gs pos="0">
                      <a:srgbClr val="DDEBCF"/>
                    </a:gs>
                    <a:gs pos="69000">
                      <a:srgbClr val="CCFF33"/>
                    </a:gs>
                    <a:gs pos="93000">
                      <a:srgbClr val="156B13"/>
                    </a:gs>
                  </a:gsLst>
                  <a:lin ang="5400000" scaled="0"/>
                </a:gradFill>
                <a:latin typeface="華康酒桶體" pitchFamily="49" charset="-120"/>
                <a:ea typeface="華康酒桶體" pitchFamily="49" charset="-120"/>
              </a:rPr>
              <a:t>宣告全家屬於</a:t>
            </a:r>
            <a:r>
              <a:rPr lang="zh-TW" altLang="zh-TW" sz="6600" dirty="0" smtClean="0">
                <a:gradFill>
                  <a:gsLst>
                    <a:gs pos="0">
                      <a:srgbClr val="DDEBCF"/>
                    </a:gs>
                    <a:gs pos="69000">
                      <a:srgbClr val="CCFF33"/>
                    </a:gs>
                    <a:gs pos="93000">
                      <a:srgbClr val="156B13"/>
                    </a:gs>
                  </a:gsLst>
                  <a:lin ang="5400000" scaled="0"/>
                </a:gradFill>
                <a:latin typeface="華康酒桶體" pitchFamily="49" charset="-120"/>
                <a:ea typeface="華康酒桶體" pitchFamily="49" charset="-120"/>
              </a:rPr>
              <a:t>耶和華</a:t>
            </a:r>
            <a:endParaRPr lang="zh-TW" altLang="en-US" sz="6600" dirty="0">
              <a:gradFill>
                <a:gsLst>
                  <a:gs pos="0">
                    <a:srgbClr val="DDEBCF"/>
                  </a:gs>
                  <a:gs pos="69000">
                    <a:srgbClr val="CCFF33"/>
                  </a:gs>
                  <a:gs pos="93000">
                    <a:srgbClr val="156B13"/>
                  </a:gs>
                </a:gsLst>
                <a:lin ang="5400000" scaled="0"/>
              </a:gradFill>
              <a:latin typeface="華康酒桶體" pitchFamily="49" charset="-120"/>
              <a:ea typeface="華康酒桶體" pitchFamily="49" charset="-12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04701"/>
            <a:ext cx="3528392" cy="470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3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79296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 smtClean="0">
                <a:gradFill>
                  <a:gsLst>
                    <a:gs pos="0">
                      <a:srgbClr val="DDEBCF"/>
                    </a:gs>
                    <a:gs pos="42000">
                      <a:srgbClr val="CCFF33"/>
                    </a:gs>
                    <a:gs pos="57000">
                      <a:srgbClr val="FF99FF"/>
                    </a:gs>
                  </a:gsLst>
                  <a:lin ang="5400000" scaled="0"/>
                </a:gradFill>
                <a:latin typeface="華康兒風體W4" pitchFamily="34" charset="-120"/>
                <a:ea typeface="華康兒風體W4" pitchFamily="34" charset="-120"/>
              </a:rPr>
              <a:t>撒旦破壞家庭關係</a:t>
            </a:r>
            <a:endParaRPr lang="zh-TW" altLang="en-US" sz="8000" dirty="0">
              <a:gradFill>
                <a:gsLst>
                  <a:gs pos="0">
                    <a:srgbClr val="DDEBCF"/>
                  </a:gs>
                  <a:gs pos="42000">
                    <a:srgbClr val="CCFF33"/>
                  </a:gs>
                  <a:gs pos="57000">
                    <a:srgbClr val="FF99FF"/>
                  </a:gs>
                </a:gsLst>
                <a:lin ang="5400000" scaled="0"/>
              </a:gradFill>
              <a:latin typeface="華康兒風體W4" pitchFamily="34" charset="-120"/>
              <a:ea typeface="華康兒風體W4" pitchFamily="34" charset="-12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28801"/>
            <a:ext cx="5239338" cy="49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2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837" y="1916832"/>
            <a:ext cx="56269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4000" dirty="0"/>
              <a:t>澳洲墨爾本大學生海艾利</a:t>
            </a:r>
            <a:r>
              <a:rPr lang="en-US" altLang="zh-TW" sz="4000" dirty="0"/>
              <a:t>(Alex </a:t>
            </a:r>
            <a:r>
              <a:rPr lang="en-US" altLang="zh-TW" sz="4000" dirty="0" err="1"/>
              <a:t>Haigh</a:t>
            </a:r>
            <a:r>
              <a:rPr lang="en-US" altLang="zh-TW" sz="4000" dirty="0"/>
              <a:t>)</a:t>
            </a:r>
            <a:r>
              <a:rPr lang="zh-TW" altLang="zh-TW" sz="4000" dirty="0"/>
              <a:t>發起「別再當低頭族」</a:t>
            </a:r>
            <a:r>
              <a:rPr lang="en-US" altLang="zh-TW" sz="4000" dirty="0">
                <a:solidFill>
                  <a:srgbClr val="C00000"/>
                </a:solidFill>
              </a:rPr>
              <a:t>(Stop </a:t>
            </a:r>
            <a:r>
              <a:rPr lang="en-US" altLang="zh-TW" sz="4000" dirty="0" err="1">
                <a:solidFill>
                  <a:srgbClr val="C00000"/>
                </a:solidFill>
              </a:rPr>
              <a:t>Phubbing</a:t>
            </a:r>
            <a:r>
              <a:rPr lang="en-US" altLang="zh-TW" sz="4000" dirty="0">
                <a:solidFill>
                  <a:srgbClr val="C00000"/>
                </a:solidFill>
              </a:rPr>
              <a:t>)</a:t>
            </a:r>
            <a:r>
              <a:rPr lang="zh-TW" altLang="zh-TW" sz="4000" dirty="0"/>
              <a:t>運動，主要針對那些經常在社交場合只顧著低頭玩</a:t>
            </a:r>
            <a:r>
              <a:rPr lang="zh-TW" altLang="zh-TW" sz="4000" dirty="0" smtClean="0"/>
              <a:t>手機，冷落朋友</a:t>
            </a:r>
            <a:r>
              <a:rPr lang="zh-TW" altLang="zh-TW" sz="4000" dirty="0"/>
              <a:t>的人。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endParaRPr lang="zh-TW" altLang="en-US" sz="40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zh-TW" sz="5400" dirty="0">
                <a:gradFill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80000">
                      <a:srgbClr val="9999FF"/>
                    </a:gs>
                    <a:gs pos="100000">
                      <a:srgbClr val="2E6792"/>
                    </a:gs>
                    <a:gs pos="100000">
                      <a:srgbClr val="3333CC"/>
                    </a:gs>
                    <a:gs pos="94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</a:gradFill>
              </a:rPr>
              <a:t>拒絕低頭</a:t>
            </a:r>
            <a:r>
              <a:rPr lang="zh-TW" altLang="zh-TW" sz="5400" dirty="0" smtClean="0">
                <a:gradFill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80000">
                      <a:srgbClr val="9999FF"/>
                    </a:gs>
                    <a:gs pos="100000">
                      <a:srgbClr val="2E6792"/>
                    </a:gs>
                    <a:gs pos="100000">
                      <a:srgbClr val="3333CC"/>
                    </a:gs>
                    <a:gs pos="94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</a:gradFill>
              </a:rPr>
              <a:t>族</a:t>
            </a:r>
            <a:r>
              <a:rPr lang="zh-TW" altLang="en-US" sz="5400" dirty="0" smtClean="0">
                <a:gradFill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80000">
                      <a:srgbClr val="9999FF"/>
                    </a:gs>
                    <a:gs pos="100000">
                      <a:srgbClr val="2E6792"/>
                    </a:gs>
                    <a:gs pos="100000">
                      <a:srgbClr val="3333CC"/>
                    </a:gs>
                    <a:gs pos="94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</a:gradFill>
              </a:rPr>
              <a:t>，</a:t>
            </a:r>
            <a:r>
              <a:rPr lang="zh-TW" altLang="zh-TW" sz="5400" dirty="0" smtClean="0">
                <a:gradFill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80000">
                      <a:srgbClr val="9999FF"/>
                    </a:gs>
                    <a:gs pos="100000">
                      <a:srgbClr val="2E6792"/>
                    </a:gs>
                    <a:gs pos="100000">
                      <a:srgbClr val="3333CC"/>
                    </a:gs>
                    <a:gs pos="94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</a:gradFill>
              </a:rPr>
              <a:t>澳</a:t>
            </a:r>
            <a:r>
              <a:rPr lang="zh-TW" altLang="zh-TW" sz="5400" dirty="0">
                <a:gradFill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80000">
                      <a:srgbClr val="9999FF"/>
                    </a:gs>
                    <a:gs pos="100000">
                      <a:srgbClr val="2E6792"/>
                    </a:gs>
                    <a:gs pos="100000">
                      <a:srgbClr val="3333CC"/>
                    </a:gs>
                    <a:gs pos="94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</a:gradFill>
              </a:rPr>
              <a:t>英美掀運動 </a:t>
            </a:r>
            <a:endParaRPr lang="zh-TW" altLang="en-US" sz="5400" dirty="0">
              <a:gradFill>
                <a:gsLst>
                  <a:gs pos="0">
                    <a:srgbClr val="3399FF"/>
                  </a:gs>
                  <a:gs pos="16000">
                    <a:srgbClr val="00CCCC"/>
                  </a:gs>
                  <a:gs pos="80000">
                    <a:srgbClr val="9999FF"/>
                  </a:gs>
                  <a:gs pos="100000">
                    <a:srgbClr val="2E6792"/>
                  </a:gs>
                  <a:gs pos="100000">
                    <a:srgbClr val="3333CC"/>
                  </a:gs>
                  <a:gs pos="94000">
                    <a:srgbClr val="1170FF"/>
                  </a:gs>
                  <a:gs pos="100000">
                    <a:srgbClr val="006699"/>
                  </a:gs>
                </a:gsLst>
                <a:lin ang="5400000" scaled="0"/>
              </a:gra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17" y="2636912"/>
            <a:ext cx="3347864" cy="271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2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54726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pc="600" dirty="0" smtClean="0"/>
              <a:t>     </a:t>
            </a:r>
            <a:r>
              <a:rPr lang="zh-TW" altLang="zh-TW" spc="600" dirty="0" smtClean="0"/>
              <a:t>英國泰晤士報</a:t>
            </a:r>
            <a:r>
              <a:rPr lang="zh-TW" altLang="zh-TW" spc="600" dirty="0"/>
              <a:t>民調顯示，</a:t>
            </a:r>
            <a:r>
              <a:rPr lang="en-US" altLang="zh-TW" spc="600" dirty="0">
                <a:solidFill>
                  <a:srgbClr val="7030A0"/>
                </a:solidFill>
              </a:rPr>
              <a:t>44%</a:t>
            </a:r>
            <a:r>
              <a:rPr lang="zh-TW" altLang="zh-TW" spc="600" dirty="0">
                <a:solidFill>
                  <a:srgbClr val="7030A0"/>
                </a:solidFill>
              </a:rPr>
              <a:t>的受訪者每天用手機至少半小時</a:t>
            </a:r>
            <a:r>
              <a:rPr lang="zh-TW" altLang="zh-TW" spc="600" dirty="0"/>
              <a:t>，</a:t>
            </a:r>
            <a:r>
              <a:rPr lang="en-US" altLang="zh-TW" spc="600" dirty="0">
                <a:solidFill>
                  <a:srgbClr val="CC00CC"/>
                </a:solidFill>
              </a:rPr>
              <a:t>8%</a:t>
            </a:r>
            <a:r>
              <a:rPr lang="zh-TW" altLang="zh-TW" spc="600" dirty="0">
                <a:solidFill>
                  <a:srgbClr val="CC00CC"/>
                </a:solidFill>
              </a:rPr>
              <a:t>每天用手機</a:t>
            </a:r>
            <a:r>
              <a:rPr lang="en-US" altLang="zh-TW" spc="600" dirty="0">
                <a:solidFill>
                  <a:srgbClr val="CC00CC"/>
                </a:solidFill>
              </a:rPr>
              <a:t>3</a:t>
            </a:r>
            <a:r>
              <a:rPr lang="zh-TW" altLang="zh-TW" spc="600" dirty="0">
                <a:solidFill>
                  <a:srgbClr val="CC00CC"/>
                </a:solidFill>
              </a:rPr>
              <a:t>小時</a:t>
            </a:r>
            <a:r>
              <a:rPr lang="zh-TW" altLang="zh-TW" spc="600" dirty="0"/>
              <a:t>，</a:t>
            </a:r>
            <a:r>
              <a:rPr lang="en-US" altLang="zh-TW" spc="600" dirty="0">
                <a:solidFill>
                  <a:srgbClr val="C00000"/>
                </a:solidFill>
              </a:rPr>
              <a:t>3%</a:t>
            </a:r>
            <a:r>
              <a:rPr lang="zh-TW" altLang="zh-TW" spc="600" dirty="0">
                <a:solidFill>
                  <a:srgbClr val="C00000"/>
                </a:solidFill>
              </a:rPr>
              <a:t>每天使用手機逾</a:t>
            </a:r>
            <a:r>
              <a:rPr lang="en-US" altLang="zh-TW" spc="600" dirty="0">
                <a:solidFill>
                  <a:srgbClr val="C00000"/>
                </a:solidFill>
              </a:rPr>
              <a:t>5</a:t>
            </a:r>
            <a:r>
              <a:rPr lang="zh-TW" altLang="zh-TW" spc="600" dirty="0">
                <a:solidFill>
                  <a:srgbClr val="C00000"/>
                </a:solidFill>
              </a:rPr>
              <a:t>小時。</a:t>
            </a:r>
            <a:r>
              <a:rPr lang="zh-TW" altLang="zh-TW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三分之一受訪者坦承自己是</a:t>
            </a:r>
            <a:r>
              <a:rPr lang="zh-TW" altLang="zh-TW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低頭族</a:t>
            </a:r>
            <a:r>
              <a:rPr lang="zh-TW" altLang="zh-TW" spc="600" dirty="0"/>
              <a:t>，</a:t>
            </a:r>
            <a:r>
              <a:rPr lang="en-US" altLang="zh-TW" spc="600" dirty="0">
                <a:solidFill>
                  <a:schemeClr val="accent6">
                    <a:lumMod val="75000"/>
                  </a:schemeClr>
                </a:solidFill>
              </a:rPr>
              <a:t>27%</a:t>
            </a:r>
            <a:r>
              <a:rPr lang="zh-TW" altLang="zh-TW" spc="600" dirty="0">
                <a:solidFill>
                  <a:schemeClr val="accent6">
                    <a:lumMod val="75000"/>
                  </a:schemeClr>
                </a:solidFill>
              </a:rPr>
              <a:t>的人曾跟人講話講到一半接手機，</a:t>
            </a:r>
            <a:r>
              <a:rPr lang="en-US" altLang="zh-TW" spc="600" dirty="0">
                <a:solidFill>
                  <a:schemeClr val="accent3">
                    <a:lumMod val="75000"/>
                  </a:schemeClr>
                </a:solidFill>
              </a:rPr>
              <a:t>54%</a:t>
            </a:r>
            <a:r>
              <a:rPr lang="zh-TW" altLang="zh-TW" spc="600" dirty="0">
                <a:solidFill>
                  <a:schemeClr val="accent3">
                    <a:lumMod val="75000"/>
                  </a:schemeClr>
                </a:solidFill>
              </a:rPr>
              <a:t>的人每天用手機上臉書、推特等社群網站，</a:t>
            </a:r>
            <a:r>
              <a:rPr lang="en-US" altLang="zh-TW" spc="600" dirty="0"/>
              <a:t>16%</a:t>
            </a:r>
            <a:r>
              <a:rPr lang="zh-TW" altLang="zh-TW" spc="600" dirty="0"/>
              <a:t>的人每天用手機上社群網站逾</a:t>
            </a:r>
            <a:r>
              <a:rPr lang="en-US" altLang="zh-TW" spc="600" dirty="0"/>
              <a:t>10</a:t>
            </a:r>
            <a:r>
              <a:rPr lang="zh-TW" altLang="zh-TW" spc="600" dirty="0"/>
              <a:t>次</a:t>
            </a:r>
            <a:r>
              <a:rPr lang="zh-TW" altLang="zh-TW" spc="600" dirty="0" smtClean="0"/>
              <a:t>。</a:t>
            </a:r>
            <a:endParaRPr lang="en-US" altLang="zh-TW" spc="600" dirty="0" smtClean="0"/>
          </a:p>
          <a:p>
            <a:pPr marL="0" indent="0">
              <a:buNone/>
            </a:pPr>
            <a:r>
              <a:rPr lang="zh-TW" altLang="en-US" spc="600" dirty="0"/>
              <a:t> </a:t>
            </a:r>
            <a:r>
              <a:rPr lang="zh-TW" altLang="en-US" spc="600" dirty="0" smtClean="0"/>
              <a:t>    </a:t>
            </a:r>
            <a:r>
              <a:rPr lang="zh-TW" altLang="zh-TW" spc="600" dirty="0" smtClean="0"/>
              <a:t>根據</a:t>
            </a:r>
            <a:r>
              <a:rPr lang="zh-TW" altLang="zh-TW" spc="600" dirty="0"/>
              <a:t>廣告公司</a:t>
            </a:r>
            <a:r>
              <a:rPr lang="en-US" altLang="zh-TW" spc="600" dirty="0"/>
              <a:t>McCann</a:t>
            </a:r>
            <a:r>
              <a:rPr lang="zh-TW" altLang="zh-TW" spc="600" dirty="0"/>
              <a:t>的調查，</a:t>
            </a:r>
            <a:r>
              <a:rPr lang="en-US" altLang="zh-TW" spc="600" dirty="0">
                <a:solidFill>
                  <a:srgbClr val="C00000"/>
                </a:solidFill>
              </a:rPr>
              <a:t>37</a:t>
            </a:r>
            <a:r>
              <a:rPr lang="zh-TW" altLang="zh-TW" spc="600" dirty="0">
                <a:solidFill>
                  <a:srgbClr val="C00000"/>
                </a:solidFill>
              </a:rPr>
              <a:t>％的人寧可選擇冷落在場的朋友，也要即時回覆手機上的訊息。</a:t>
            </a:r>
          </a:p>
          <a:p>
            <a:pPr marL="0" indent="0">
              <a:buNone/>
            </a:pPr>
            <a:endParaRPr lang="zh-TW" altLang="en-US" spc="6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42886"/>
            <a:ext cx="8229600" cy="1143000"/>
          </a:xfrm>
        </p:spPr>
        <p:txBody>
          <a:bodyPr/>
          <a:lstStyle/>
          <a:p>
            <a:r>
              <a:rPr lang="zh-TW" altLang="en-US" dirty="0">
                <a:solidFill>
                  <a:srgbClr val="B3E0FF"/>
                </a:solidFill>
                <a:latin typeface="華康平劇體W7" pitchFamily="81" charset="-120"/>
                <a:ea typeface="華康平劇體W7" pitchFamily="81" charset="-120"/>
              </a:rPr>
              <a:t>愛</a:t>
            </a:r>
            <a:r>
              <a:rPr lang="zh-TW" altLang="en-US" dirty="0" smtClean="0">
                <a:solidFill>
                  <a:srgbClr val="B3E0FF"/>
                </a:solidFill>
                <a:latin typeface="華康平劇體W7" pitchFamily="81" charset="-120"/>
                <a:ea typeface="華康平劇體W7" pitchFamily="81" charset="-120"/>
              </a:rPr>
              <a:t>智慧型手機勝過其他人</a:t>
            </a:r>
            <a:endParaRPr lang="zh-TW" altLang="en-US" dirty="0">
              <a:solidFill>
                <a:srgbClr val="B3E0FF"/>
              </a:solidFill>
              <a:latin typeface="華康平劇體W7" pitchFamily="81" charset="-120"/>
              <a:ea typeface="華康平劇體W7" pitchFamily="81" charset="-12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04" y="79779"/>
            <a:ext cx="2258194" cy="135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5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zh-TW" sz="7200" dirty="0">
                <a:gradFill>
                  <a:gsLst>
                    <a:gs pos="0">
                      <a:srgbClr val="3399FF"/>
                    </a:gs>
                    <a:gs pos="42000">
                      <a:srgbClr val="FF99FF"/>
                    </a:gs>
                    <a:gs pos="89000">
                      <a:srgbClr val="CCFF33"/>
                    </a:gs>
                    <a:gs pos="100000">
                      <a:srgbClr val="2E6792"/>
                    </a:gs>
                    <a:gs pos="100000">
                      <a:srgbClr val="3333CC"/>
                    </a:gs>
                    <a:gs pos="94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</a:gradFill>
                <a:latin typeface="華康POP1體W9(P)" pitchFamily="82" charset="-120"/>
                <a:ea typeface="華康POP1體W9(P)" pitchFamily="82" charset="-120"/>
              </a:rPr>
              <a:t>先看手機者須埋</a:t>
            </a:r>
            <a:r>
              <a:rPr lang="zh-TW" altLang="zh-TW" sz="7200" dirty="0" smtClean="0">
                <a:gradFill>
                  <a:gsLst>
                    <a:gs pos="0">
                      <a:srgbClr val="3399FF"/>
                    </a:gs>
                    <a:gs pos="42000">
                      <a:srgbClr val="FF99FF"/>
                    </a:gs>
                    <a:gs pos="89000">
                      <a:srgbClr val="CCFF33"/>
                    </a:gs>
                    <a:gs pos="100000">
                      <a:srgbClr val="2E6792"/>
                    </a:gs>
                    <a:gs pos="100000">
                      <a:srgbClr val="3333CC"/>
                    </a:gs>
                    <a:gs pos="94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</a:gradFill>
                <a:latin typeface="華康POP1體W9(P)" pitchFamily="82" charset="-120"/>
                <a:ea typeface="華康POP1體W9(P)" pitchFamily="82" charset="-120"/>
              </a:rPr>
              <a:t>單</a:t>
            </a:r>
            <a:endParaRPr lang="zh-TW" altLang="en-US" sz="7200" dirty="0">
              <a:gradFill>
                <a:gsLst>
                  <a:gs pos="0">
                    <a:srgbClr val="3399FF"/>
                  </a:gs>
                  <a:gs pos="42000">
                    <a:srgbClr val="FF99FF"/>
                  </a:gs>
                  <a:gs pos="89000">
                    <a:srgbClr val="CCFF33"/>
                  </a:gs>
                  <a:gs pos="100000">
                    <a:srgbClr val="2E6792"/>
                  </a:gs>
                  <a:gs pos="100000">
                    <a:srgbClr val="3333CC"/>
                  </a:gs>
                  <a:gs pos="94000">
                    <a:srgbClr val="1170FF"/>
                  </a:gs>
                  <a:gs pos="100000">
                    <a:srgbClr val="006699"/>
                  </a:gs>
                </a:gsLst>
                <a:lin ang="5400000" scaled="0"/>
              </a:gradFill>
              <a:latin typeface="華康POP1體W9(P)" pitchFamily="82" charset="-120"/>
              <a:ea typeface="華康POP1體W9(P)" pitchFamily="82" charset="-12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272808" cy="482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81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3568" y="2420888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 smtClean="0"/>
              <a:t>創世</a:t>
            </a:r>
            <a:r>
              <a:rPr lang="zh-TW" altLang="zh-TW" dirty="0"/>
              <a:t>記</a:t>
            </a:r>
            <a:r>
              <a:rPr lang="en-US" altLang="zh-TW" dirty="0"/>
              <a:t>	12	5	</a:t>
            </a:r>
            <a:r>
              <a:rPr lang="zh-TW" altLang="zh-TW" dirty="0"/>
              <a:t>亞伯蘭將他妻子撒萊和姪兒羅得，連他們在哈蘭所積蓄的財物、所得的人口，都帶往迦南地去。他們就到了迦南。</a:t>
            </a:r>
          </a:p>
          <a:p>
            <a:r>
              <a:rPr lang="zh-TW" altLang="zh-TW" dirty="0"/>
              <a:t>創世記</a:t>
            </a:r>
            <a:r>
              <a:rPr lang="en-US" altLang="zh-TW" dirty="0"/>
              <a:t>	12	6	</a:t>
            </a:r>
            <a:r>
              <a:rPr lang="zh-TW" altLang="zh-TW" dirty="0"/>
              <a:t>亞伯蘭經過那地，到了示劍地方、摩利橡樹那裏。那時迦南人住在那地。</a:t>
            </a:r>
          </a:p>
          <a:p>
            <a:r>
              <a:rPr lang="zh-TW" altLang="zh-TW" dirty="0"/>
              <a:t>創世記</a:t>
            </a:r>
            <a:r>
              <a:rPr lang="en-US" altLang="zh-TW" dirty="0"/>
              <a:t>	12	7	</a:t>
            </a:r>
            <a:r>
              <a:rPr lang="zh-TW" altLang="zh-TW" dirty="0"/>
              <a:t>耶和華向亞伯蘭顯現，說：我要把這地賜給你的後裔。亞伯蘭就在那裏為向他顯現的耶和華築了一座壇。</a:t>
            </a:r>
          </a:p>
          <a:p>
            <a:r>
              <a:rPr lang="zh-TW" altLang="zh-TW" dirty="0"/>
              <a:t>創世記</a:t>
            </a:r>
            <a:r>
              <a:rPr lang="en-US" altLang="zh-TW" dirty="0"/>
              <a:t>	12	8	</a:t>
            </a:r>
            <a:r>
              <a:rPr lang="zh-TW" altLang="zh-TW" dirty="0"/>
              <a:t>從那裏他又遷到伯特利東邊的山，支搭帳棚；西邊是伯特利，東邊是艾。他在那裏又為耶和華築了一座壇，求告和華的名。</a:t>
            </a:r>
          </a:p>
          <a:p>
            <a:r>
              <a:rPr lang="zh-TW" altLang="zh-TW" dirty="0"/>
              <a:t>創世記</a:t>
            </a:r>
            <a:r>
              <a:rPr lang="en-US" altLang="zh-TW" dirty="0"/>
              <a:t>	12	9	</a:t>
            </a:r>
            <a:r>
              <a:rPr lang="zh-TW" altLang="zh-TW" dirty="0"/>
              <a:t>後來亞伯蘭又漸漸遷往南地去。</a:t>
            </a:r>
          </a:p>
        </p:txBody>
      </p:sp>
    </p:spTree>
    <p:extLst>
      <p:ext uri="{BB962C8B-B14F-4D97-AF65-F5344CB8AC3E}">
        <p14:creationId xmlns:p14="http://schemas.microsoft.com/office/powerpoint/2010/main" val="275610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844824"/>
            <a:ext cx="8229600" cy="4626547"/>
          </a:xfrm>
        </p:spPr>
        <p:txBody>
          <a:bodyPr>
            <a:normAutofit lnSpcReduction="10000"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T  </a:t>
            </a:r>
            <a:r>
              <a:rPr lang="zh-TW" altLang="en-US" dirty="0" smtClean="0">
                <a:solidFill>
                  <a:srgbClr val="FF0000"/>
                </a:solidFill>
              </a:rPr>
              <a:t>　</a:t>
            </a:r>
            <a:r>
              <a:rPr lang="en-US" altLang="zh-TW" dirty="0" smtClean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talk to togetherness  </a:t>
            </a:r>
            <a:r>
              <a:rPr lang="zh-TW" altLang="zh-TW" dirty="0">
                <a:solidFill>
                  <a:srgbClr val="FF0000"/>
                </a:solidFill>
              </a:rPr>
              <a:t>餐桌上談論，凝聚情感、堅固關係</a:t>
            </a:r>
          </a:p>
          <a:p>
            <a:r>
              <a:rPr lang="en-US" altLang="zh-TW" dirty="0">
                <a:solidFill>
                  <a:srgbClr val="002060"/>
                </a:solidFill>
              </a:rPr>
              <a:t>A </a:t>
            </a:r>
            <a:r>
              <a:rPr lang="zh-TW" altLang="en-US" dirty="0" smtClean="0">
                <a:solidFill>
                  <a:srgbClr val="002060"/>
                </a:solidFill>
              </a:rPr>
              <a:t>　</a:t>
            </a:r>
            <a:r>
              <a:rPr lang="en-US" altLang="zh-TW" dirty="0" smtClean="0">
                <a:solidFill>
                  <a:srgbClr val="002060"/>
                </a:solidFill>
              </a:rPr>
              <a:t> </a:t>
            </a:r>
            <a:r>
              <a:rPr lang="en-US" altLang="zh-TW" dirty="0">
                <a:solidFill>
                  <a:srgbClr val="002060"/>
                </a:solidFill>
              </a:rPr>
              <a:t>accept for affirmation  </a:t>
            </a:r>
            <a:r>
              <a:rPr lang="zh-TW" altLang="zh-TW" dirty="0">
                <a:solidFill>
                  <a:srgbClr val="002060"/>
                </a:solidFill>
              </a:rPr>
              <a:t>彼此接納，肯定與滋養身心靈及關係</a:t>
            </a:r>
          </a:p>
          <a:p>
            <a:r>
              <a:rPr lang="en-US" altLang="zh-TW" dirty="0">
                <a:solidFill>
                  <a:srgbClr val="7030A0"/>
                </a:solidFill>
              </a:rPr>
              <a:t>B </a:t>
            </a:r>
            <a:r>
              <a:rPr lang="zh-TW" altLang="en-US" dirty="0" smtClean="0">
                <a:solidFill>
                  <a:srgbClr val="7030A0"/>
                </a:solidFill>
              </a:rPr>
              <a:t>　</a:t>
            </a:r>
            <a:r>
              <a:rPr lang="en-US" altLang="zh-TW" dirty="0" smtClean="0">
                <a:solidFill>
                  <a:srgbClr val="7030A0"/>
                </a:solidFill>
              </a:rPr>
              <a:t> </a:t>
            </a:r>
            <a:r>
              <a:rPr lang="en-US" altLang="zh-TW" dirty="0">
                <a:solidFill>
                  <a:srgbClr val="7030A0"/>
                </a:solidFill>
              </a:rPr>
              <a:t>build for blessing     </a:t>
            </a:r>
            <a:r>
              <a:rPr lang="zh-TW" altLang="zh-TW" dirty="0">
                <a:solidFill>
                  <a:srgbClr val="7030A0"/>
                </a:solidFill>
              </a:rPr>
              <a:t>建立與激勵，成為源源不絕的祝福</a:t>
            </a:r>
          </a:p>
          <a:p>
            <a:r>
              <a:rPr lang="en-US" altLang="zh-TW" dirty="0">
                <a:solidFill>
                  <a:srgbClr val="0070C0"/>
                </a:solidFill>
              </a:rPr>
              <a:t>L  </a:t>
            </a:r>
            <a:r>
              <a:rPr lang="zh-TW" altLang="en-US" dirty="0" smtClean="0">
                <a:solidFill>
                  <a:srgbClr val="0070C0"/>
                </a:solidFill>
              </a:rPr>
              <a:t>　</a:t>
            </a:r>
            <a:r>
              <a:rPr lang="en-US" altLang="zh-TW" dirty="0" smtClean="0">
                <a:solidFill>
                  <a:srgbClr val="0070C0"/>
                </a:solidFill>
              </a:rPr>
              <a:t>listen </a:t>
            </a:r>
            <a:r>
              <a:rPr lang="en-US" altLang="zh-TW" dirty="0">
                <a:solidFill>
                  <a:srgbClr val="0070C0"/>
                </a:solidFill>
              </a:rPr>
              <a:t>for love     </a:t>
            </a:r>
            <a:r>
              <a:rPr lang="zh-TW" altLang="zh-TW" dirty="0">
                <a:solidFill>
                  <a:srgbClr val="0070C0"/>
                </a:solidFill>
              </a:rPr>
              <a:t>為愛與關懷傾聽</a:t>
            </a:r>
          </a:p>
          <a:p>
            <a:r>
              <a:rPr lang="en-US" altLang="zh-TW" dirty="0"/>
              <a:t>E </a:t>
            </a:r>
            <a:r>
              <a:rPr lang="zh-TW" altLang="en-US" dirty="0" smtClean="0"/>
              <a:t>　</a:t>
            </a:r>
            <a:r>
              <a:rPr lang="en-US" altLang="zh-TW" dirty="0" smtClean="0"/>
              <a:t> </a:t>
            </a:r>
            <a:r>
              <a:rPr lang="en-US" altLang="zh-TW" dirty="0"/>
              <a:t>enjoy for example  </a:t>
            </a:r>
            <a:r>
              <a:rPr lang="zh-TW" altLang="zh-TW" dirty="0"/>
              <a:t>餐桌歡樂景象，成為代代相傳的榜樣。</a:t>
            </a:r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75656" y="1627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6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Table</a:t>
            </a:r>
            <a:r>
              <a:rPr lang="zh-TW" altLang="en-US" sz="6000" dirty="0" smtClean="0"/>
              <a:t>　</a:t>
            </a:r>
            <a:r>
              <a:rPr lang="zh-TW" altLang="en-US" sz="7200" dirty="0" smtClean="0">
                <a:solidFill>
                  <a:srgbClr val="FF99FF"/>
                </a:solidFill>
                <a:latin typeface="華康娃娃體W7" pitchFamily="81" charset="-120"/>
                <a:ea typeface="華康娃娃體W7" pitchFamily="81" charset="-120"/>
              </a:rPr>
              <a:t>餐桌涵義</a:t>
            </a:r>
            <a:endParaRPr lang="zh-TW" altLang="en-US" sz="7200" dirty="0">
              <a:solidFill>
                <a:srgbClr val="FF99FF"/>
              </a:solidFill>
              <a:latin typeface="華康娃娃體W7" pitchFamily="81" charset="-120"/>
              <a:ea typeface="華康娃娃體W7" pitchFamily="81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1"/>
          <a:stretch/>
        </p:blipFill>
        <p:spPr bwMode="auto">
          <a:xfrm>
            <a:off x="107504" y="116632"/>
            <a:ext cx="2171700" cy="1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6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501317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40000"/>
              </a:lnSpc>
            </a:pPr>
            <a:r>
              <a:rPr lang="en-US" altLang="zh-TW" sz="3600" spc="600" dirty="0" smtClean="0">
                <a:solidFill>
                  <a:srgbClr val="C00000"/>
                </a:solidFill>
              </a:rPr>
              <a:t>A </a:t>
            </a:r>
            <a:r>
              <a:rPr lang="zh-TW" altLang="en-US" sz="3600" spc="600" dirty="0" smtClean="0">
                <a:solidFill>
                  <a:srgbClr val="C00000"/>
                </a:solidFill>
              </a:rPr>
              <a:t>　</a:t>
            </a:r>
            <a:r>
              <a:rPr lang="en-US" altLang="zh-TW" sz="3600" spc="600" dirty="0" smtClean="0">
                <a:solidFill>
                  <a:srgbClr val="C00000"/>
                </a:solidFill>
              </a:rPr>
              <a:t> always  thank  God   </a:t>
            </a:r>
            <a:r>
              <a:rPr lang="zh-TW" altLang="en-US" sz="3600" spc="600" dirty="0" smtClean="0">
                <a:solidFill>
                  <a:srgbClr val="C00000"/>
                </a:solidFill>
              </a:rPr>
              <a:t>  凡事感謝神</a:t>
            </a:r>
            <a:endParaRPr lang="zh-TW" altLang="zh-TW" sz="3600" spc="600" dirty="0" smtClean="0">
              <a:solidFill>
                <a:srgbClr val="C00000"/>
              </a:solidFill>
            </a:endParaRPr>
          </a:p>
          <a:p>
            <a:pPr>
              <a:lnSpc>
                <a:spcPct val="140000"/>
              </a:lnSpc>
            </a:pPr>
            <a:r>
              <a:rPr lang="en-US" altLang="zh-TW" sz="3600" spc="600" dirty="0" smtClean="0">
                <a:solidFill>
                  <a:srgbClr val="7030A0"/>
                </a:solidFill>
              </a:rPr>
              <a:t>L  </a:t>
            </a:r>
            <a:r>
              <a:rPr lang="zh-TW" altLang="en-US" sz="3600" spc="600" dirty="0" smtClean="0">
                <a:solidFill>
                  <a:srgbClr val="7030A0"/>
                </a:solidFill>
              </a:rPr>
              <a:t>　</a:t>
            </a:r>
            <a:r>
              <a:rPr lang="en-US" altLang="zh-TW" sz="3600" spc="600" dirty="0" smtClean="0">
                <a:solidFill>
                  <a:srgbClr val="7030A0"/>
                </a:solidFill>
              </a:rPr>
              <a:t>listen to  bible     </a:t>
            </a:r>
            <a:r>
              <a:rPr lang="zh-TW" altLang="en-US" sz="3600" spc="600" dirty="0" smtClean="0">
                <a:solidFill>
                  <a:srgbClr val="7030A0"/>
                </a:solidFill>
              </a:rPr>
              <a:t>恭受神的話</a:t>
            </a:r>
            <a:endParaRPr lang="zh-TW" altLang="zh-TW" sz="3600" spc="600" dirty="0" smtClean="0">
              <a:solidFill>
                <a:srgbClr val="7030A0"/>
              </a:solidFill>
            </a:endParaRPr>
          </a:p>
          <a:p>
            <a:pPr>
              <a:lnSpc>
                <a:spcPct val="140000"/>
              </a:lnSpc>
            </a:pPr>
            <a:r>
              <a:rPr lang="en-US" altLang="zh-TW" sz="3600" spc="600" dirty="0" smtClean="0">
                <a:solidFill>
                  <a:srgbClr val="FF0000"/>
                </a:solidFill>
              </a:rPr>
              <a:t>T  </a:t>
            </a:r>
            <a:r>
              <a:rPr lang="zh-TW" altLang="en-US" sz="3600" spc="600" dirty="0" smtClean="0">
                <a:solidFill>
                  <a:srgbClr val="FF0000"/>
                </a:solidFill>
              </a:rPr>
              <a:t>　</a:t>
            </a:r>
            <a:r>
              <a:rPr lang="en-US" altLang="zh-TW" sz="3600" spc="600" dirty="0" smtClean="0">
                <a:solidFill>
                  <a:srgbClr val="FF0000"/>
                </a:solidFill>
              </a:rPr>
              <a:t>talk </a:t>
            </a:r>
            <a:r>
              <a:rPr lang="en-US" altLang="zh-TW" sz="3600" spc="600" dirty="0">
                <a:solidFill>
                  <a:srgbClr val="FF0000"/>
                </a:solidFill>
              </a:rPr>
              <a:t>to togetherness  </a:t>
            </a:r>
            <a:r>
              <a:rPr lang="zh-TW" altLang="en-US" sz="3600" spc="600" dirty="0">
                <a:solidFill>
                  <a:srgbClr val="FF0000"/>
                </a:solidFill>
              </a:rPr>
              <a:t>祭壇</a:t>
            </a:r>
            <a:r>
              <a:rPr lang="zh-TW" altLang="zh-TW" sz="3600" spc="600" dirty="0" smtClean="0">
                <a:solidFill>
                  <a:srgbClr val="FF0000"/>
                </a:solidFill>
              </a:rPr>
              <a:t>上</a:t>
            </a:r>
            <a:r>
              <a:rPr lang="zh-TW" altLang="zh-TW" sz="3600" spc="600" dirty="0">
                <a:solidFill>
                  <a:srgbClr val="FF0000"/>
                </a:solidFill>
              </a:rPr>
              <a:t>談論，凝聚情感、堅固</a:t>
            </a:r>
            <a:r>
              <a:rPr lang="zh-TW" altLang="zh-TW" sz="3600" spc="600" dirty="0" smtClean="0">
                <a:solidFill>
                  <a:srgbClr val="FF0000"/>
                </a:solidFill>
              </a:rPr>
              <a:t>關係</a:t>
            </a:r>
            <a:endParaRPr lang="en-US" altLang="zh-TW" sz="3600" spc="600" dirty="0">
              <a:solidFill>
                <a:srgbClr val="FF0000"/>
              </a:solidFill>
            </a:endParaRPr>
          </a:p>
          <a:p>
            <a:pPr>
              <a:lnSpc>
                <a:spcPct val="140000"/>
              </a:lnSpc>
            </a:pPr>
            <a:r>
              <a:rPr lang="en-US" altLang="zh-TW" sz="3600" spc="600" dirty="0" smtClean="0">
                <a:solidFill>
                  <a:srgbClr val="0070C0"/>
                </a:solidFill>
              </a:rPr>
              <a:t>A </a:t>
            </a:r>
            <a:r>
              <a:rPr lang="zh-TW" altLang="en-US" sz="3600" spc="600" dirty="0" smtClean="0">
                <a:solidFill>
                  <a:srgbClr val="0070C0"/>
                </a:solidFill>
              </a:rPr>
              <a:t>　</a:t>
            </a:r>
            <a:r>
              <a:rPr lang="en-US" altLang="zh-TW" sz="3600" spc="600" dirty="0" smtClean="0">
                <a:solidFill>
                  <a:srgbClr val="0070C0"/>
                </a:solidFill>
              </a:rPr>
              <a:t> accept for affirmation  </a:t>
            </a:r>
            <a:r>
              <a:rPr lang="zh-TW" altLang="zh-TW" sz="3600" spc="600" dirty="0" smtClean="0">
                <a:solidFill>
                  <a:srgbClr val="0070C0"/>
                </a:solidFill>
              </a:rPr>
              <a:t>彼此接納，肯定與滋養身心靈及關係</a:t>
            </a:r>
          </a:p>
          <a:p>
            <a:pPr>
              <a:lnSpc>
                <a:spcPct val="140000"/>
              </a:lnSpc>
            </a:pPr>
            <a:r>
              <a:rPr lang="en-US" altLang="zh-TW" sz="3600" spc="600" dirty="0" smtClean="0"/>
              <a:t>R </a:t>
            </a:r>
            <a:r>
              <a:rPr lang="zh-TW" altLang="en-US" sz="3600" spc="600" dirty="0" smtClean="0"/>
              <a:t>　</a:t>
            </a:r>
            <a:r>
              <a:rPr lang="en-US" altLang="zh-TW" sz="3600" spc="600" dirty="0" smtClean="0"/>
              <a:t>repentance  and renew  life  </a:t>
            </a:r>
            <a:r>
              <a:rPr lang="zh-TW" altLang="en-US" sz="3600" spc="600" dirty="0" smtClean="0"/>
              <a:t>悔改和重生　</a:t>
            </a:r>
            <a:endParaRPr lang="en-US" altLang="zh-TW" sz="3600" spc="600" dirty="0" smtClean="0"/>
          </a:p>
          <a:p>
            <a:pPr marL="0" indent="0">
              <a:buNone/>
            </a:pPr>
            <a:r>
              <a:rPr lang="zh-TW" altLang="en-US" sz="3600" dirty="0" smtClean="0"/>
              <a:t>　　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7200" dirty="0" smtClean="0">
                <a:solidFill>
                  <a:srgbClr val="FF0000"/>
                </a:solidFill>
              </a:rPr>
              <a:t>（</a:t>
            </a:r>
            <a:r>
              <a:rPr lang="en-US" altLang="zh-TW" sz="7200" dirty="0" smtClean="0">
                <a:solidFill>
                  <a:srgbClr val="FF0000"/>
                </a:solidFill>
              </a:rPr>
              <a:t>Altar</a:t>
            </a:r>
            <a:r>
              <a:rPr lang="zh-TW" altLang="en-US" sz="7200" dirty="0">
                <a:solidFill>
                  <a:srgbClr val="FF0000"/>
                </a:solidFill>
              </a:rPr>
              <a:t>）</a:t>
            </a:r>
            <a:r>
              <a:rPr lang="zh-TW" altLang="en-US" sz="7200" dirty="0" smtClean="0">
                <a:solidFill>
                  <a:srgbClr val="F3BBF4"/>
                </a:solidFill>
              </a:rPr>
              <a:t>祭壇涵義</a:t>
            </a:r>
            <a:endParaRPr lang="zh-TW" altLang="en-US" sz="7200" dirty="0">
              <a:solidFill>
                <a:srgbClr val="F3BB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510" y="188640"/>
            <a:ext cx="86868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spc="600" dirty="0" smtClean="0">
                <a:gradFill>
                  <a:gsLst>
                    <a:gs pos="0">
                      <a:srgbClr val="8488C4"/>
                    </a:gs>
                    <a:gs pos="53000">
                      <a:srgbClr val="D4DEFF"/>
                    </a:gs>
                    <a:gs pos="83000">
                      <a:srgbClr val="D4DEFF"/>
                    </a:gs>
                    <a:gs pos="100000">
                      <a:srgbClr val="96AB94"/>
                    </a:gs>
                  </a:gsLst>
                  <a:lin ang="5400000" scaled="0"/>
                </a:gradFill>
                <a:latin typeface="華康唐風隸" pitchFamily="65" charset="-120"/>
                <a:ea typeface="華康唐風隸" pitchFamily="65" charset="-120"/>
              </a:rPr>
              <a:t>全家用餐後一起敬拜神</a:t>
            </a:r>
            <a:endParaRPr lang="zh-TW" altLang="en-US" sz="6000" spc="600" dirty="0">
              <a:gradFill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5400000" scaled="0"/>
              </a:gradFill>
              <a:latin typeface="華康唐風隸" pitchFamily="65" charset="-120"/>
              <a:ea typeface="華康唐風隸" pitchFamily="65" charset="-12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556792"/>
            <a:ext cx="4116287" cy="530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50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812" y="188640"/>
            <a:ext cx="9117187" cy="1143000"/>
          </a:xfrm>
        </p:spPr>
        <p:txBody>
          <a:bodyPr>
            <a:noAutofit/>
          </a:bodyPr>
          <a:lstStyle/>
          <a:p>
            <a:r>
              <a:rPr lang="zh-TW" altLang="zh-TW" sz="6000" dirty="0">
                <a:solidFill>
                  <a:srgbClr val="FFFF00"/>
                </a:solidFill>
              </a:rPr>
              <a:t>三、成為祝福他人</a:t>
            </a:r>
            <a:r>
              <a:rPr lang="zh-TW" altLang="zh-TW" sz="6000" dirty="0" smtClean="0">
                <a:solidFill>
                  <a:srgbClr val="FFFF00"/>
                </a:solidFill>
              </a:rPr>
              <a:t>的</a:t>
            </a:r>
            <a:r>
              <a:rPr lang="en-US" altLang="zh-TW" sz="6000" dirty="0" smtClean="0">
                <a:solidFill>
                  <a:srgbClr val="FFFF00"/>
                </a:solidFill>
              </a:rPr>
              <a:t>_____</a:t>
            </a:r>
            <a:endParaRPr lang="zh-TW" altLang="en-US" sz="6000" dirty="0">
              <a:solidFill>
                <a:srgbClr val="FFFF00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30" y="2060848"/>
            <a:ext cx="6912768" cy="456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7020272" y="4614"/>
            <a:ext cx="18774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dirty="0" smtClean="0">
                <a:solidFill>
                  <a:srgbClr val="FF0000"/>
                </a:solidFill>
                <a:latin typeface="華康正顏楷體W7" pitchFamily="65" charset="-120"/>
                <a:ea typeface="華康正顏楷體W7" pitchFamily="65" charset="-120"/>
              </a:rPr>
              <a:t>基地</a:t>
            </a:r>
            <a:endParaRPr lang="zh-TW" altLang="en-US" sz="6600" dirty="0">
              <a:solidFill>
                <a:srgbClr val="FF0000"/>
              </a:solidFill>
              <a:latin typeface="華康正顏楷體W7" pitchFamily="65" charset="-120"/>
              <a:ea typeface="華康正顏楷體W7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01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91880" y="1600200"/>
            <a:ext cx="5652120" cy="542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b="1" spc="600" dirty="0" smtClean="0"/>
              <a:t>12:1-3</a:t>
            </a:r>
            <a:r>
              <a:rPr lang="en-US" altLang="zh-TW" spc="600" dirty="0" smtClean="0"/>
              <a:t> </a:t>
            </a:r>
            <a:r>
              <a:rPr lang="zh-TW" altLang="zh-TW" spc="600" dirty="0" smtClean="0"/>
              <a:t>耶和華對亞伯蘭說：「你要離開本地、本族、父家，往我所要指示你的地去。</a:t>
            </a:r>
            <a:endParaRPr lang="en-US" altLang="zh-TW" spc="600" dirty="0" smtClean="0"/>
          </a:p>
          <a:p>
            <a:pPr marL="0" indent="0">
              <a:buNone/>
            </a:pPr>
            <a:r>
              <a:rPr lang="zh-TW" altLang="zh-TW" spc="600" dirty="0" smtClean="0">
                <a:solidFill>
                  <a:srgbClr val="C00000"/>
                </a:solidFill>
              </a:rPr>
              <a:t>我必叫你成為大國。我必賜福給你，叫你的名為大；你也要叫別人得福。</a:t>
            </a:r>
            <a:endParaRPr lang="en-US" altLang="zh-TW" spc="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zh-TW" spc="600" dirty="0" smtClean="0"/>
              <a:t>為你祝福的，我必賜福與他；那咒詛你的，我必咒詛他。</a:t>
            </a:r>
            <a:endParaRPr lang="en-US" altLang="zh-TW" spc="600" dirty="0" smtClean="0"/>
          </a:p>
          <a:p>
            <a:pPr marL="0" indent="0">
              <a:buNone/>
            </a:pPr>
            <a:r>
              <a:rPr lang="zh-TW" altLang="zh-TW" spc="600" dirty="0" smtClean="0">
                <a:solidFill>
                  <a:srgbClr val="C00000"/>
                </a:solidFill>
              </a:rPr>
              <a:t>地上的萬族都要因你得福。</a:t>
            </a:r>
            <a:r>
              <a:rPr lang="en-US" altLang="zh-TW" spc="600" dirty="0" smtClean="0"/>
              <a:t/>
            </a:r>
            <a:br>
              <a:rPr lang="en-US" altLang="zh-TW" spc="600" dirty="0" smtClean="0"/>
            </a:br>
            <a:endParaRPr lang="zh-TW" altLang="en-US" spc="600" dirty="0" smtClean="0"/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8800" spc="600" dirty="0" smtClean="0"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100000">
                      <a:srgbClr val="C4D6EB"/>
                    </a:gs>
                    <a:gs pos="64000">
                      <a:srgbClr val="FFEBFA"/>
                    </a:gs>
                  </a:gsLst>
                  <a:lin ang="5400000" scaled="0"/>
                </a:gradFill>
                <a:latin typeface="華康酒桶體" pitchFamily="49" charset="-120"/>
                <a:ea typeface="華康酒桶體" pitchFamily="49" charset="-120"/>
              </a:rPr>
              <a:t>萬民因我得福</a:t>
            </a:r>
            <a:endParaRPr lang="zh-TW" altLang="en-US" sz="8800" spc="600" dirty="0"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100000">
                    <a:srgbClr val="C4D6EB"/>
                  </a:gs>
                  <a:gs pos="64000">
                    <a:srgbClr val="FFEBFA"/>
                  </a:gs>
                </a:gsLst>
                <a:lin ang="5400000" scaled="0"/>
              </a:gradFill>
              <a:latin typeface="華康酒桶體" pitchFamily="49" charset="-120"/>
              <a:ea typeface="華康酒桶體" pitchFamily="49" charset="-12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6" y="1628800"/>
            <a:ext cx="3095330" cy="496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72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5269" y="1745407"/>
            <a:ext cx="4248472" cy="5040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spc="600" dirty="0" smtClean="0"/>
              <a:t>馬太福音</a:t>
            </a:r>
            <a:r>
              <a:rPr lang="en-US" altLang="zh-TW" spc="600" dirty="0" smtClean="0"/>
              <a:t>18:19-20</a:t>
            </a:r>
            <a:r>
              <a:rPr lang="zh-TW" altLang="en-US" spc="600" dirty="0" smtClean="0"/>
              <a:t>   我又告訴你們，若是你們中間有</a:t>
            </a:r>
            <a:r>
              <a:rPr lang="zh-TW" altLang="en-US" spc="600" dirty="0" smtClean="0">
                <a:solidFill>
                  <a:srgbClr val="FF0000"/>
                </a:solidFill>
              </a:rPr>
              <a:t>兩個人在地上同心合意地求甚麼事，我在天上的父必為他們成全。</a:t>
            </a:r>
            <a:endParaRPr lang="en-US" altLang="zh-TW" spc="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spc="600" dirty="0"/>
              <a:t> </a:t>
            </a:r>
            <a:r>
              <a:rPr lang="zh-TW" altLang="en-US" spc="600" dirty="0" smtClean="0"/>
              <a:t>    </a:t>
            </a:r>
            <a:r>
              <a:rPr lang="zh-TW" altLang="en-US" spc="600" dirty="0" smtClean="0">
                <a:solidFill>
                  <a:srgbClr val="C00000"/>
                </a:solidFill>
              </a:rPr>
              <a:t>因為無論在哪裏，有兩三個人奉我的名聚會，那裏就有我在他們中間。</a:t>
            </a:r>
            <a:r>
              <a:rPr lang="zh-TW" altLang="en-US" spc="600" dirty="0" smtClean="0"/>
              <a:t>」</a:t>
            </a:r>
            <a:endParaRPr lang="zh-TW" altLang="en-US" spc="6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zh-TW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B3E0FF"/>
                </a:solidFill>
                <a:latin typeface="華康娃娃體W7" pitchFamily="81" charset="-120"/>
                <a:ea typeface="華康娃娃體W7" pitchFamily="81" charset="-120"/>
              </a:rPr>
              <a:t>家庭祭壇</a:t>
            </a:r>
            <a:r>
              <a:rPr lang="zh-TW" altLang="zh-TW" dirty="0">
                <a:latin typeface="華康娃娃體W7" pitchFamily="81" charset="-120"/>
                <a:ea typeface="華康娃娃體W7" pitchFamily="81" charset="-120"/>
              </a:rPr>
              <a:t>，</a:t>
            </a:r>
            <a:r>
              <a:rPr lang="zh-TW" altLang="zh-TW" dirty="0">
                <a:solidFill>
                  <a:srgbClr val="FFFF00"/>
                </a:solidFill>
                <a:latin typeface="華康娃娃體W7" pitchFamily="81" charset="-120"/>
                <a:ea typeface="華康娃娃體W7" pitchFamily="81" charset="-120"/>
              </a:rPr>
              <a:t>更是宣揚福音的</a:t>
            </a:r>
            <a:r>
              <a:rPr lang="zh-TW" altLang="zh-TW" dirty="0" smtClean="0">
                <a:solidFill>
                  <a:srgbClr val="FFFF00"/>
                </a:solidFill>
                <a:latin typeface="華康娃娃體W7" pitchFamily="81" charset="-120"/>
                <a:ea typeface="華康娃娃體W7" pitchFamily="81" charset="-120"/>
              </a:rPr>
              <a:t>基地</a:t>
            </a:r>
            <a:endParaRPr lang="zh-TW" altLang="en-US" dirty="0">
              <a:solidFill>
                <a:srgbClr val="FFFF00"/>
              </a:solidFill>
              <a:latin typeface="華康娃娃體W7" pitchFamily="81" charset="-120"/>
              <a:ea typeface="華康娃娃體W7" pitchFamily="81" charset="-12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057113" cy="469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3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zh-TW" spc="600" dirty="0" smtClean="0"/>
              <a:t>創世記</a:t>
            </a:r>
            <a:r>
              <a:rPr lang="en-US" altLang="zh-TW" spc="600" dirty="0" smtClean="0"/>
              <a:t>6:9</a:t>
            </a:r>
            <a:r>
              <a:rPr lang="zh-TW" altLang="en-US" spc="600" dirty="0" smtClean="0"/>
              <a:t> 挪亞的後代記在下面。</a:t>
            </a:r>
            <a:r>
              <a:rPr lang="zh-TW" altLang="en-US" spc="600" dirty="0" smtClean="0">
                <a:solidFill>
                  <a:srgbClr val="C00000"/>
                </a:solidFill>
              </a:rPr>
              <a:t>挪亞是個義人，在當時的世代是個完全人</a:t>
            </a:r>
            <a:r>
              <a:rPr lang="zh-TW" altLang="en-US" spc="600" dirty="0" smtClean="0"/>
              <a:t>。</a:t>
            </a:r>
            <a:r>
              <a:rPr lang="zh-TW" altLang="en-US" spc="600" dirty="0" smtClean="0">
                <a:solidFill>
                  <a:srgbClr val="FF0000"/>
                </a:solidFill>
              </a:rPr>
              <a:t>挪亞與　神同行。</a:t>
            </a:r>
            <a:endParaRPr lang="en-US" altLang="zh-TW" spc="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zh-TW" spc="600" dirty="0"/>
              <a:t>　</a:t>
            </a:r>
            <a:r>
              <a:rPr lang="en-US" altLang="zh-TW" spc="600" dirty="0">
                <a:solidFill>
                  <a:srgbClr val="C00000"/>
                </a:solidFill>
              </a:rPr>
              <a:t>8:20 </a:t>
            </a:r>
            <a:r>
              <a:rPr lang="zh-TW" altLang="zh-TW" spc="600" dirty="0">
                <a:solidFill>
                  <a:srgbClr val="C00000"/>
                </a:solidFill>
              </a:rPr>
              <a:t>挪亞為耶和華築了一座壇</a:t>
            </a:r>
            <a:r>
              <a:rPr lang="zh-TW" altLang="zh-TW" spc="600" dirty="0"/>
              <a:t>，拿各類潔淨的牲畜、飛鳥獻在壇上為燔祭。</a:t>
            </a:r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99FF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閃亮體(P)" pitchFamily="34" charset="-120"/>
                <a:ea typeface="華康閃亮體(P)" pitchFamily="34" charset="-120"/>
              </a:rPr>
              <a:t>最早建立祭壇者</a:t>
            </a:r>
            <a:r>
              <a:rPr lang="en-US" altLang="zh-TW" sz="6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99FF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閃亮體(P)" pitchFamily="34" charset="-120"/>
                <a:ea typeface="華康閃亮體(P)" pitchFamily="34" charset="-120"/>
              </a:rPr>
              <a:t>--</a:t>
            </a:r>
            <a:r>
              <a:rPr lang="zh-TW" altLang="zh-TW" sz="6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99FF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閃亮體(P)" pitchFamily="34" charset="-120"/>
                <a:ea typeface="華康閃亮體(P)" pitchFamily="34" charset="-120"/>
              </a:rPr>
              <a:t>挪</a:t>
            </a:r>
            <a:r>
              <a:rPr lang="zh-TW" altLang="zh-TW" sz="6600" dirty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99FF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閃亮體(P)" pitchFamily="34" charset="-120"/>
                <a:ea typeface="華康閃亮體(P)" pitchFamily="34" charset="-120"/>
              </a:rPr>
              <a:t>亞</a:t>
            </a:r>
            <a:endParaRPr lang="zh-TW" altLang="en-US" sz="6600" dirty="0"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F99FF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  <a:latin typeface="華康閃亮體(P)" pitchFamily="34" charset="-120"/>
              <a:ea typeface="華康閃亮體(P)" pitchFamily="34" charset="-12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4172749" cy="27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24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0830" y="2708920"/>
            <a:ext cx="3240360" cy="4021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 smtClean="0"/>
              <a:t>猶太拉比丹尼爾</a:t>
            </a:r>
            <a:r>
              <a:rPr lang="en-US" altLang="zh-TW" sz="4400" dirty="0" smtClean="0"/>
              <a:t>‧</a:t>
            </a:r>
            <a:r>
              <a:rPr lang="zh-TW" altLang="en-US" sz="4400" dirty="0" smtClean="0"/>
              <a:t>拉賓（</a:t>
            </a:r>
            <a:r>
              <a:rPr lang="en-US" altLang="zh-TW" sz="4400" dirty="0" smtClean="0"/>
              <a:t>Rabbi Daniel Lapin</a:t>
            </a:r>
            <a:r>
              <a:rPr lang="zh-TW" altLang="en-US" sz="4400" dirty="0" smtClean="0"/>
              <a:t>）</a:t>
            </a:r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28111" cy="194421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zh-TW" altLang="zh-TW" sz="5400" dirty="0">
                <a:solidFill>
                  <a:srgbClr val="FFFF00"/>
                </a:solidFill>
                <a:latin typeface="華康勘亭流" pitchFamily="65" charset="-120"/>
                <a:ea typeface="華康勘亭流" pitchFamily="65" charset="-120"/>
              </a:rPr>
              <a:t>為什麼神沒有讓挪亞成為以色列的開始，</a:t>
            </a:r>
            <a:r>
              <a:rPr lang="zh-TW" altLang="zh-TW" sz="5400" dirty="0">
                <a:solidFill>
                  <a:schemeClr val="bg1"/>
                </a:solidFill>
                <a:latin typeface="華康勘亭流" pitchFamily="65" charset="-120"/>
                <a:ea typeface="華康勘亭流" pitchFamily="65" charset="-120"/>
              </a:rPr>
              <a:t>而是亞伯拉罕？</a:t>
            </a:r>
            <a:endParaRPr lang="zh-TW" altLang="en-US" sz="5400" dirty="0">
              <a:solidFill>
                <a:schemeClr val="bg1"/>
              </a:solidFill>
              <a:latin typeface="華康勘亭流" pitchFamily="65" charset="-120"/>
              <a:ea typeface="華康勘亭流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0" y="2924944"/>
            <a:ext cx="5462457" cy="364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04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261" y="1556792"/>
            <a:ext cx="9144000" cy="52720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spc="600" dirty="0" smtClean="0">
                <a:solidFill>
                  <a:srgbClr val="0070C0"/>
                </a:solidFill>
              </a:rPr>
              <a:t>和合本）</a:t>
            </a:r>
            <a:r>
              <a:rPr lang="zh-TW" altLang="zh-TW" spc="600" dirty="0" smtClean="0">
                <a:solidFill>
                  <a:srgbClr val="0070C0"/>
                </a:solidFill>
              </a:rPr>
              <a:t>創世</a:t>
            </a:r>
            <a:r>
              <a:rPr lang="zh-TW" altLang="zh-TW" spc="600" dirty="0">
                <a:solidFill>
                  <a:srgbClr val="0070C0"/>
                </a:solidFill>
              </a:rPr>
              <a:t>記</a:t>
            </a:r>
            <a:r>
              <a:rPr lang="en-US" altLang="zh-TW" spc="600" dirty="0" smtClean="0">
                <a:solidFill>
                  <a:srgbClr val="0070C0"/>
                </a:solidFill>
              </a:rPr>
              <a:t>48:15</a:t>
            </a:r>
            <a:r>
              <a:rPr lang="zh-TW" altLang="zh-TW" spc="600" dirty="0" smtClean="0">
                <a:solidFill>
                  <a:srgbClr val="0070C0"/>
                </a:solidFill>
              </a:rPr>
              <a:t>他</a:t>
            </a:r>
            <a:r>
              <a:rPr lang="zh-TW" altLang="zh-TW" spc="600" dirty="0">
                <a:solidFill>
                  <a:srgbClr val="0070C0"/>
                </a:solidFill>
              </a:rPr>
              <a:t>就給</a:t>
            </a:r>
            <a:r>
              <a:rPr lang="zh-TW" altLang="zh-TW" u="sng" spc="600" dirty="0">
                <a:solidFill>
                  <a:srgbClr val="FF0000"/>
                </a:solidFill>
              </a:rPr>
              <a:t>約瑟</a:t>
            </a:r>
            <a:r>
              <a:rPr lang="zh-TW" altLang="zh-TW" spc="600" dirty="0">
                <a:solidFill>
                  <a:srgbClr val="0070C0"/>
                </a:solidFill>
              </a:rPr>
              <a:t>祝福說：「願我祖亞伯拉罕和我父以撒</a:t>
            </a:r>
            <a:r>
              <a:rPr lang="zh-TW" altLang="zh-TW" u="sng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所事奉的　神</a:t>
            </a:r>
            <a:r>
              <a:rPr lang="zh-TW" altLang="zh-TW" spc="600" dirty="0">
                <a:solidFill>
                  <a:srgbClr val="0070C0"/>
                </a:solidFill>
              </a:rPr>
              <a:t>，就是一生牧養我直到今日的　</a:t>
            </a:r>
            <a:r>
              <a:rPr lang="zh-TW" altLang="zh-TW" spc="600" dirty="0" smtClean="0">
                <a:solidFill>
                  <a:srgbClr val="0070C0"/>
                </a:solidFill>
              </a:rPr>
              <a:t>神</a:t>
            </a:r>
            <a:endParaRPr lang="en-US" altLang="zh-TW" spc="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zh-TW" spc="600" dirty="0" smtClean="0"/>
          </a:p>
          <a:p>
            <a:pPr marL="0" indent="0">
              <a:buNone/>
            </a:pPr>
            <a:r>
              <a:rPr lang="zh-TW" altLang="en-US" spc="600" dirty="0" smtClean="0"/>
              <a:t>呂振中</a:t>
            </a:r>
            <a:r>
              <a:rPr lang="zh-TW" altLang="en-US" spc="600" dirty="0"/>
              <a:t>譯本）他就給約瑟祝福說：「願我祖亞伯拉罕我父以撒</a:t>
            </a:r>
            <a:r>
              <a:rPr lang="zh-TW" altLang="en-US" u="sng" spc="6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所奔走伺候</a:t>
            </a:r>
            <a:r>
              <a:rPr lang="zh-TW" altLang="en-US" spc="600" dirty="0"/>
              <a:t>的上帝</a:t>
            </a:r>
            <a:endParaRPr lang="zh-TW" altLang="zh-TW" u="sng" spc="600" dirty="0"/>
          </a:p>
          <a:p>
            <a:pPr marL="0" indent="0">
              <a:buNone/>
            </a:pPr>
            <a:endParaRPr lang="zh-TW" altLang="zh-TW" spc="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TW" altLang="en-US" spc="600" dirty="0" smtClean="0">
                <a:solidFill>
                  <a:srgbClr val="7030A0"/>
                </a:solidFill>
              </a:rPr>
              <a:t>英文</a:t>
            </a:r>
            <a:r>
              <a:rPr lang="en-US" altLang="zh-TW" spc="600" dirty="0" smtClean="0">
                <a:solidFill>
                  <a:srgbClr val="7030A0"/>
                </a:solidFill>
              </a:rPr>
              <a:t>King James Version</a:t>
            </a:r>
            <a:r>
              <a:rPr lang="zh-TW" altLang="en-US" spc="600" dirty="0" smtClean="0">
                <a:solidFill>
                  <a:srgbClr val="7030A0"/>
                </a:solidFill>
              </a:rPr>
              <a:t>版本：</a:t>
            </a:r>
            <a:r>
              <a:rPr lang="en-US" altLang="zh-TW" spc="600" dirty="0" smtClean="0">
                <a:solidFill>
                  <a:srgbClr val="7030A0"/>
                </a:solidFill>
              </a:rPr>
              <a:t>And </a:t>
            </a:r>
            <a:r>
              <a:rPr lang="en-US" altLang="zh-TW" spc="600" dirty="0">
                <a:solidFill>
                  <a:srgbClr val="7030A0"/>
                </a:solidFill>
              </a:rPr>
              <a:t>he blessed Joseph, and said, God,</a:t>
            </a:r>
            <a:r>
              <a:rPr lang="en-US" altLang="zh-TW" b="1" spc="600" dirty="0">
                <a:solidFill>
                  <a:srgbClr val="7030A0"/>
                </a:solidFill>
              </a:rPr>
              <a:t> </a:t>
            </a:r>
            <a:r>
              <a:rPr lang="en-US" altLang="zh-TW" b="1" u="sng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</a:t>
            </a:r>
            <a:r>
              <a:rPr lang="en-US" altLang="zh-TW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u="sng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whom my fathers Abraham and Isaac did walk</a:t>
            </a:r>
            <a:r>
              <a:rPr lang="en-US" altLang="zh-TW" spc="600" dirty="0">
                <a:solidFill>
                  <a:srgbClr val="7030A0"/>
                </a:solidFill>
              </a:rPr>
              <a:t>, the God which fed me all my life long unto this day</a:t>
            </a:r>
            <a:r>
              <a:rPr lang="en-US" altLang="zh-TW" spc="600" dirty="0" smtClean="0">
                <a:solidFill>
                  <a:srgbClr val="7030A0"/>
                </a:solidFill>
              </a:rPr>
              <a:t>,</a:t>
            </a:r>
          </a:p>
          <a:p>
            <a:pPr marL="0" indent="0">
              <a:buNone/>
            </a:pPr>
            <a:r>
              <a:rPr lang="zh-TW" altLang="en-US" u="sng" spc="600" dirty="0" smtClean="0">
                <a:solidFill>
                  <a:srgbClr val="002060"/>
                </a:solidFill>
              </a:rPr>
              <a:t>拉比翻譯</a:t>
            </a:r>
            <a:r>
              <a:rPr lang="zh-TW" altLang="en-US" u="sng" spc="600" dirty="0">
                <a:solidFill>
                  <a:srgbClr val="002060"/>
                </a:solidFill>
              </a:rPr>
              <a:t>：</a:t>
            </a:r>
            <a:r>
              <a:rPr lang="zh-TW" altLang="zh-TW" u="sng" spc="600" dirty="0" smtClean="0">
                <a:solidFill>
                  <a:srgbClr val="002060"/>
                </a:solidFill>
              </a:rPr>
              <a:t>雅各</a:t>
            </a:r>
            <a:r>
              <a:rPr lang="zh-TW" altLang="zh-TW" u="sng" spc="600" dirty="0">
                <a:solidFill>
                  <a:srgbClr val="002060"/>
                </a:solidFill>
              </a:rPr>
              <a:t>說，</a:t>
            </a:r>
            <a:r>
              <a:rPr lang="zh-TW" altLang="zh-TW" u="sng" spc="600" dirty="0">
                <a:solidFill>
                  <a:srgbClr val="FF0000"/>
                </a:solidFill>
              </a:rPr>
              <a:t>「我的祖父和父親走在上帝的前面。</a:t>
            </a:r>
            <a:r>
              <a:rPr lang="zh-TW" altLang="zh-TW" u="sng" spc="600" dirty="0" smtClean="0">
                <a:solidFill>
                  <a:srgbClr val="FF0000"/>
                </a:solidFill>
              </a:rPr>
              <a:t>」</a:t>
            </a:r>
            <a:endParaRPr lang="en-US" altLang="zh-TW" u="sng" spc="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TW" altLang="zh-TW" dirty="0"/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zh-TW" dirty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99FF"/>
                    </a:gs>
                    <a:gs pos="85000">
                      <a:srgbClr val="CCFF33"/>
                    </a:gs>
                    <a:gs pos="61000">
                      <a:srgbClr val="FBD49C"/>
                    </a:gs>
                    <a:gs pos="74000">
                      <a:srgbClr val="FEE7F2"/>
                    </a:gs>
                  </a:gsLst>
                  <a:lin ang="5400000" scaled="0"/>
                </a:gradFill>
              </a:rPr>
              <a:t>「走在上帝的</a:t>
            </a:r>
            <a:r>
              <a:rPr lang="zh-TW" altLang="zh-TW" dirty="0">
                <a:solidFill>
                  <a:srgbClr val="FFFF00"/>
                </a:solidFill>
              </a:rPr>
              <a:t>前面</a:t>
            </a:r>
            <a:r>
              <a:rPr lang="zh-TW" altLang="zh-TW" dirty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99FF"/>
                    </a:gs>
                    <a:gs pos="85000">
                      <a:srgbClr val="CCFF33"/>
                    </a:gs>
                    <a:gs pos="61000">
                      <a:srgbClr val="FBD49C"/>
                    </a:gs>
                    <a:gs pos="74000">
                      <a:srgbClr val="FEE7F2"/>
                    </a:gs>
                  </a:gsLst>
                  <a:lin ang="5400000" scaled="0"/>
                </a:gradFill>
              </a:rPr>
              <a:t>（</a:t>
            </a:r>
            <a:r>
              <a:rPr lang="en-US" altLang="zh-TW" dirty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99FF"/>
                    </a:gs>
                    <a:gs pos="85000">
                      <a:srgbClr val="CCFF33"/>
                    </a:gs>
                    <a:gs pos="61000">
                      <a:srgbClr val="FBD49C"/>
                    </a:gs>
                    <a:gs pos="74000">
                      <a:srgbClr val="FEE7F2"/>
                    </a:gs>
                  </a:gsLst>
                  <a:lin ang="5400000" scaled="0"/>
                </a:gradFill>
              </a:rPr>
              <a:t>in front of</a:t>
            </a:r>
            <a:r>
              <a:rPr lang="zh-TW" altLang="zh-TW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F99FF"/>
                    </a:gs>
                    <a:gs pos="85000">
                      <a:srgbClr val="CCFF33"/>
                    </a:gs>
                    <a:gs pos="61000">
                      <a:srgbClr val="FBD49C"/>
                    </a:gs>
                    <a:gs pos="74000">
                      <a:srgbClr val="FEE7F2"/>
                    </a:gs>
                  </a:gsLst>
                  <a:lin ang="5400000" scaled="0"/>
                </a:gradFill>
              </a:rPr>
              <a:t>）」</a:t>
            </a:r>
            <a:endParaRPr lang="zh-TW" altLang="en-US" dirty="0"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F99FF"/>
                  </a:gs>
                  <a:gs pos="85000">
                    <a:srgbClr val="CCFF33"/>
                  </a:gs>
                  <a:gs pos="61000">
                    <a:srgbClr val="FBD49C"/>
                  </a:gs>
                  <a:gs pos="74000">
                    <a:srgbClr val="FEE7F2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3173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酒桶體" pitchFamily="49" charset="-120"/>
                <a:ea typeface="華康酒桶體" pitchFamily="49" charset="-120"/>
              </a:rPr>
              <a:t>有信心與勇氣</a:t>
            </a:r>
            <a:r>
              <a:rPr lang="zh-TW" altLang="zh-TW" sz="6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酒桶體" pitchFamily="49" charset="-120"/>
                <a:ea typeface="華康酒桶體" pitchFamily="49" charset="-120"/>
              </a:rPr>
              <a:t>，</a:t>
            </a:r>
            <a:r>
              <a:rPr lang="en-US" altLang="zh-TW" sz="6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酒桶體" pitchFamily="49" charset="-120"/>
                <a:ea typeface="華康酒桶體" pitchFamily="49" charset="-120"/>
              </a:rPr>
              <a:t/>
            </a:r>
            <a:br>
              <a:rPr lang="en-US" altLang="zh-TW" sz="6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酒桶體" pitchFamily="49" charset="-120"/>
                <a:ea typeface="華康酒桶體" pitchFamily="49" charset="-120"/>
              </a:rPr>
            </a:br>
            <a:r>
              <a:rPr lang="zh-TW" altLang="en-US" sz="66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酒桶體" pitchFamily="49" charset="-120"/>
                <a:ea typeface="華康酒桶體" pitchFamily="49" charset="-120"/>
              </a:rPr>
              <a:t>才</a:t>
            </a:r>
            <a:r>
              <a:rPr lang="zh-TW" altLang="en-US" sz="66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酒桶體" pitchFamily="49" charset="-120"/>
                <a:ea typeface="華康酒桶體" pitchFamily="49" charset="-120"/>
              </a:rPr>
              <a:t>成為好的領導人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055"/>
            <a:ext cx="5266835" cy="421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1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dirty="0"/>
              <a:t>創世記</a:t>
            </a:r>
            <a:r>
              <a:rPr lang="en-US" altLang="zh-TW" dirty="0"/>
              <a:t>	26	24	</a:t>
            </a:r>
            <a:r>
              <a:rPr lang="zh-TW" altLang="zh-TW" dirty="0"/>
              <a:t>當夜耶和華向他顯現，說：「我是你父親亞伯拉罕的　神，不要懼怕！因為我與你同在，要賜福給你，並要為我僕人亞伯拉罕的緣故，使你的後裔繁多。」</a:t>
            </a:r>
          </a:p>
          <a:p>
            <a:r>
              <a:rPr lang="zh-TW" altLang="zh-TW" dirty="0"/>
              <a:t>創世記</a:t>
            </a:r>
            <a:r>
              <a:rPr lang="en-US" altLang="zh-TW" dirty="0"/>
              <a:t>	26	25	</a:t>
            </a:r>
            <a:r>
              <a:rPr lang="zh-TW" altLang="zh-TW" dirty="0"/>
              <a:t>以撒就在那裏築了一座壇，求告耶和華的名，並且支搭帳棚；他的僕人便在那裏挖了一口井。</a:t>
            </a:r>
          </a:p>
        </p:txBody>
      </p:sp>
    </p:spTree>
    <p:extLst>
      <p:ext uri="{BB962C8B-B14F-4D97-AF65-F5344CB8AC3E}">
        <p14:creationId xmlns:p14="http://schemas.microsoft.com/office/powerpoint/2010/main" val="2375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5400" dirty="0" smtClean="0">
                <a:solidFill>
                  <a:srgbClr val="FFFF00"/>
                </a:solidFill>
                <a:latin typeface="華康超明體" pitchFamily="49" charset="-120"/>
                <a:ea typeface="華康超明體" pitchFamily="49" charset="-120"/>
              </a:rPr>
              <a:t>長輩</a:t>
            </a:r>
            <a:r>
              <a:rPr lang="zh-TW" altLang="en-US" sz="5400" dirty="0" smtClean="0">
                <a:latin typeface="華康超明體" pitchFamily="49" charset="-120"/>
                <a:ea typeface="華康超明體" pitchFamily="49" charset="-120"/>
              </a:rPr>
              <a:t>成為家庭祭壇的</a:t>
            </a:r>
            <a:r>
              <a:rPr lang="zh-TW" altLang="en-US" sz="5400" dirty="0" smtClean="0">
                <a:solidFill>
                  <a:srgbClr val="FFFF00"/>
                </a:solidFill>
                <a:latin typeface="華康超明體" pitchFamily="49" charset="-120"/>
                <a:ea typeface="華康超明體" pitchFamily="49" charset="-120"/>
              </a:rPr>
              <a:t>關鍵</a:t>
            </a:r>
            <a:endParaRPr lang="zh-TW" altLang="en-US" sz="5400" dirty="0">
              <a:solidFill>
                <a:srgbClr val="FFFF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81320"/>
            <a:ext cx="7632848" cy="508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2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8814" y="29765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</a:rPr>
              <a:t>祭壇建造成為</a:t>
            </a:r>
            <a:r>
              <a:rPr lang="en-US" altLang="zh-TW" sz="6000" dirty="0" smtClean="0">
                <a:solidFill>
                  <a:srgbClr val="FFFF00"/>
                </a:solidFill>
              </a:rPr>
              <a:t>_____</a:t>
            </a:r>
            <a:r>
              <a:rPr lang="zh-TW" altLang="en-US" sz="6000" dirty="0" smtClean="0">
                <a:solidFill>
                  <a:srgbClr val="FFFF00"/>
                </a:solidFill>
              </a:rPr>
              <a:t>源頭</a:t>
            </a:r>
            <a:endParaRPr lang="zh-TW" altLang="en-US" sz="6000" dirty="0">
              <a:solidFill>
                <a:srgbClr val="FFFF0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8041383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076056" y="188640"/>
            <a:ext cx="187743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600" dirty="0">
                <a:solidFill>
                  <a:srgbClr val="FF0000"/>
                </a:solidFill>
                <a:latin typeface="華康正顏楷體W7" pitchFamily="65" charset="-120"/>
                <a:ea typeface="華康正顏楷體W7" pitchFamily="65" charset="-120"/>
              </a:rPr>
              <a:t>祝福</a:t>
            </a:r>
          </a:p>
        </p:txBody>
      </p:sp>
    </p:spTree>
    <p:extLst>
      <p:ext uri="{BB962C8B-B14F-4D97-AF65-F5344CB8AC3E}">
        <p14:creationId xmlns:p14="http://schemas.microsoft.com/office/powerpoint/2010/main" val="87463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>
                <a:solidFill>
                  <a:srgbClr val="FFC000"/>
                </a:solidFill>
              </a:rPr>
              <a:t>台南市力推 </a:t>
            </a:r>
            <a:r>
              <a:rPr lang="zh-TW" altLang="zh-TW" sz="6600" dirty="0" smtClean="0">
                <a:solidFill>
                  <a:srgbClr val="CCFF33"/>
                </a:solidFill>
              </a:rPr>
              <a:t>餐桌</a:t>
            </a:r>
            <a:r>
              <a:rPr lang="zh-TW" altLang="zh-TW" sz="6600" dirty="0">
                <a:solidFill>
                  <a:srgbClr val="CCFF33"/>
                </a:solidFill>
              </a:rPr>
              <a:t>文化 </a:t>
            </a:r>
            <a:endParaRPr lang="zh-TW" altLang="en-US" sz="6600" dirty="0">
              <a:solidFill>
                <a:srgbClr val="CCFF33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6" y="2195410"/>
            <a:ext cx="4531253" cy="33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666" y="2553315"/>
            <a:ext cx="4508334" cy="300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84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2301" y="2912667"/>
            <a:ext cx="3754760" cy="3597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4800" dirty="0"/>
              <a:t>每年八月第二個週日訂為</a:t>
            </a:r>
            <a:r>
              <a:rPr lang="zh-TW" altLang="zh-TW" sz="4800" dirty="0">
                <a:solidFill>
                  <a:srgbClr val="FF0000"/>
                </a:solidFill>
              </a:rPr>
              <a:t>「幸福家庭日」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zh-TW" altLang="zh-TW" sz="6000" dirty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台灣國際幸福家庭</a:t>
            </a:r>
            <a:r>
              <a:rPr lang="zh-TW" altLang="zh-TW" sz="6000" dirty="0" smtClean="0">
                <a:solidFill>
                  <a:srgbClr val="FFFF00"/>
                </a:solidFill>
                <a:latin typeface="華康平劇體W7" pitchFamily="81" charset="-120"/>
                <a:ea typeface="華康平劇體W7" pitchFamily="81" charset="-120"/>
              </a:rPr>
              <a:t>協會</a:t>
            </a:r>
            <a:r>
              <a:rPr lang="en-US" altLang="zh-TW" sz="6000" dirty="0" smtClean="0">
                <a:latin typeface="華康平劇體W7" pitchFamily="81" charset="-120"/>
                <a:ea typeface="華康平劇體W7" pitchFamily="81" charset="-120"/>
              </a:rPr>
              <a:t/>
            </a:r>
            <a:br>
              <a:rPr lang="en-US" altLang="zh-TW" sz="6000" dirty="0" smtClean="0">
                <a:latin typeface="華康平劇體W7" pitchFamily="81" charset="-120"/>
                <a:ea typeface="華康平劇體W7" pitchFamily="81" charset="-120"/>
              </a:rPr>
            </a:br>
            <a:r>
              <a:rPr lang="zh-TW" altLang="zh-TW" sz="6000" dirty="0">
                <a:solidFill>
                  <a:srgbClr val="CCFF33"/>
                </a:solidFill>
                <a:latin typeface="華康平劇體W7" pitchFamily="81" charset="-120"/>
                <a:ea typeface="華康平劇體W7" pitchFamily="81" charset="-120"/>
              </a:rPr>
              <a:t>幸福家庭日</a:t>
            </a:r>
            <a:endParaRPr lang="zh-TW" altLang="en-US" sz="6000" dirty="0">
              <a:solidFill>
                <a:srgbClr val="CCFF33"/>
              </a:solidFill>
              <a:latin typeface="華康平劇體W7" pitchFamily="81" charset="-120"/>
              <a:ea typeface="華康平劇體W7" pitchFamily="81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061" y="2780928"/>
            <a:ext cx="5154698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82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844824"/>
            <a:ext cx="8229600" cy="4626547"/>
          </a:xfrm>
        </p:spPr>
        <p:txBody>
          <a:bodyPr>
            <a:normAutofit lnSpcReduction="10000"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T  </a:t>
            </a:r>
            <a:r>
              <a:rPr lang="zh-TW" altLang="en-US" dirty="0" smtClean="0">
                <a:solidFill>
                  <a:srgbClr val="FF0000"/>
                </a:solidFill>
              </a:rPr>
              <a:t>　</a:t>
            </a:r>
            <a:r>
              <a:rPr lang="en-US" altLang="zh-TW" dirty="0" smtClean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talk to togetherness  </a:t>
            </a:r>
            <a:r>
              <a:rPr lang="zh-TW" altLang="zh-TW" dirty="0">
                <a:solidFill>
                  <a:srgbClr val="FF0000"/>
                </a:solidFill>
              </a:rPr>
              <a:t>餐桌上談論，凝聚情感、堅固關係</a:t>
            </a:r>
          </a:p>
          <a:p>
            <a:r>
              <a:rPr lang="en-US" altLang="zh-TW" dirty="0">
                <a:solidFill>
                  <a:srgbClr val="002060"/>
                </a:solidFill>
              </a:rPr>
              <a:t>A </a:t>
            </a:r>
            <a:r>
              <a:rPr lang="zh-TW" altLang="en-US" dirty="0" smtClean="0">
                <a:solidFill>
                  <a:srgbClr val="002060"/>
                </a:solidFill>
              </a:rPr>
              <a:t>　</a:t>
            </a:r>
            <a:r>
              <a:rPr lang="en-US" altLang="zh-TW" dirty="0" smtClean="0">
                <a:solidFill>
                  <a:srgbClr val="002060"/>
                </a:solidFill>
              </a:rPr>
              <a:t> </a:t>
            </a:r>
            <a:r>
              <a:rPr lang="en-US" altLang="zh-TW" dirty="0">
                <a:solidFill>
                  <a:srgbClr val="002060"/>
                </a:solidFill>
              </a:rPr>
              <a:t>accept for affirmation  </a:t>
            </a:r>
            <a:r>
              <a:rPr lang="zh-TW" altLang="zh-TW" dirty="0">
                <a:solidFill>
                  <a:srgbClr val="002060"/>
                </a:solidFill>
              </a:rPr>
              <a:t>彼此接納，肯定與滋養身心靈及關係</a:t>
            </a:r>
          </a:p>
          <a:p>
            <a:r>
              <a:rPr lang="en-US" altLang="zh-TW" dirty="0">
                <a:solidFill>
                  <a:srgbClr val="7030A0"/>
                </a:solidFill>
              </a:rPr>
              <a:t>B </a:t>
            </a:r>
            <a:r>
              <a:rPr lang="zh-TW" altLang="en-US" dirty="0" smtClean="0">
                <a:solidFill>
                  <a:srgbClr val="7030A0"/>
                </a:solidFill>
              </a:rPr>
              <a:t>　</a:t>
            </a:r>
            <a:r>
              <a:rPr lang="en-US" altLang="zh-TW" dirty="0" smtClean="0">
                <a:solidFill>
                  <a:srgbClr val="7030A0"/>
                </a:solidFill>
              </a:rPr>
              <a:t> </a:t>
            </a:r>
            <a:r>
              <a:rPr lang="en-US" altLang="zh-TW" dirty="0">
                <a:solidFill>
                  <a:srgbClr val="7030A0"/>
                </a:solidFill>
              </a:rPr>
              <a:t>build for blessing     </a:t>
            </a:r>
            <a:r>
              <a:rPr lang="zh-TW" altLang="zh-TW" dirty="0">
                <a:solidFill>
                  <a:srgbClr val="7030A0"/>
                </a:solidFill>
              </a:rPr>
              <a:t>建立與激勵，成為源源不絕的祝福</a:t>
            </a:r>
          </a:p>
          <a:p>
            <a:r>
              <a:rPr lang="en-US" altLang="zh-TW" dirty="0">
                <a:solidFill>
                  <a:srgbClr val="0070C0"/>
                </a:solidFill>
              </a:rPr>
              <a:t>L  </a:t>
            </a:r>
            <a:r>
              <a:rPr lang="zh-TW" altLang="en-US" dirty="0" smtClean="0">
                <a:solidFill>
                  <a:srgbClr val="0070C0"/>
                </a:solidFill>
              </a:rPr>
              <a:t>　</a:t>
            </a:r>
            <a:r>
              <a:rPr lang="en-US" altLang="zh-TW" dirty="0" smtClean="0">
                <a:solidFill>
                  <a:srgbClr val="0070C0"/>
                </a:solidFill>
              </a:rPr>
              <a:t>listen </a:t>
            </a:r>
            <a:r>
              <a:rPr lang="en-US" altLang="zh-TW" dirty="0">
                <a:solidFill>
                  <a:srgbClr val="0070C0"/>
                </a:solidFill>
              </a:rPr>
              <a:t>for love    </a:t>
            </a:r>
            <a:r>
              <a:rPr lang="en-US" altLang="zh-TW" dirty="0" smtClean="0">
                <a:solidFill>
                  <a:srgbClr val="0070C0"/>
                </a:solidFill>
              </a:rPr>
              <a:t>       </a:t>
            </a:r>
            <a:r>
              <a:rPr lang="zh-TW" altLang="zh-TW" dirty="0">
                <a:solidFill>
                  <a:srgbClr val="0070C0"/>
                </a:solidFill>
              </a:rPr>
              <a:t>為愛與關懷傾聽</a:t>
            </a:r>
          </a:p>
          <a:p>
            <a:r>
              <a:rPr lang="en-US" altLang="zh-TW" dirty="0"/>
              <a:t>E </a:t>
            </a:r>
            <a:r>
              <a:rPr lang="zh-TW" altLang="en-US" dirty="0" smtClean="0"/>
              <a:t>　</a:t>
            </a:r>
            <a:r>
              <a:rPr lang="en-US" altLang="zh-TW" dirty="0" smtClean="0"/>
              <a:t> </a:t>
            </a:r>
            <a:r>
              <a:rPr lang="en-US" altLang="zh-TW" dirty="0"/>
              <a:t>enjoy for example  </a:t>
            </a:r>
            <a:r>
              <a:rPr lang="zh-TW" altLang="zh-TW" dirty="0"/>
              <a:t>餐桌歡樂景象，成為代代相傳的榜樣。</a:t>
            </a:r>
          </a:p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7664" y="2088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6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Table</a:t>
            </a:r>
            <a:r>
              <a:rPr lang="zh-TW" altLang="en-US" sz="6000" dirty="0" smtClean="0"/>
              <a:t>　</a:t>
            </a:r>
            <a:r>
              <a:rPr lang="zh-TW" altLang="en-US" sz="7200" dirty="0" smtClean="0">
                <a:solidFill>
                  <a:srgbClr val="FF99FF"/>
                </a:solidFill>
                <a:latin typeface="華康娃娃體W7" pitchFamily="81" charset="-120"/>
                <a:ea typeface="華康娃娃體W7" pitchFamily="81" charset="-120"/>
              </a:rPr>
              <a:t>餐桌涵義</a:t>
            </a:r>
            <a:endParaRPr lang="zh-TW" altLang="en-US" sz="7200" dirty="0">
              <a:solidFill>
                <a:srgbClr val="FF99FF"/>
              </a:solidFill>
              <a:latin typeface="華康娃娃體W7" pitchFamily="81" charset="-120"/>
              <a:ea typeface="華康娃娃體W7" pitchFamily="81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1"/>
          <a:stretch/>
        </p:blipFill>
        <p:spPr bwMode="auto">
          <a:xfrm>
            <a:off x="107504" y="116632"/>
            <a:ext cx="2171700" cy="1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9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>
          <a:xfrm>
            <a:off x="5111799" y="1628800"/>
            <a:ext cx="4040188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2800" dirty="0" smtClean="0">
                <a:solidFill>
                  <a:srgbClr val="FF0000"/>
                </a:solidFill>
              </a:rPr>
              <a:t>第一、上帝為首要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zh-TW" sz="2800" dirty="0" smtClean="0">
                <a:solidFill>
                  <a:srgbClr val="7030A0"/>
                </a:solidFill>
              </a:rPr>
              <a:t>第二、家庭的安居優先</a:t>
            </a:r>
            <a:endParaRPr lang="en-US" altLang="zh-TW" sz="28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zh-TW" altLang="zh-TW" sz="2800" dirty="0" smtClean="0"/>
              <a:t>第三、才是工作的重要</a:t>
            </a:r>
            <a:endParaRPr lang="zh-TW" altLang="en-US" sz="2800" dirty="0" smtClean="0"/>
          </a:p>
          <a:p>
            <a:endParaRPr lang="zh-TW" altLang="en-US" sz="2800" dirty="0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4"/>
          </p:nvPr>
        </p:nvSpPr>
        <p:spPr>
          <a:xfrm>
            <a:off x="0" y="1844824"/>
            <a:ext cx="5148064" cy="485636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TW" sz="3200" b="1" spc="600" dirty="0" smtClean="0"/>
              <a:t>26</a:t>
            </a:r>
            <a:r>
              <a:rPr lang="zh-TW" altLang="en-US" sz="3200" b="1" spc="600" dirty="0" smtClean="0"/>
              <a:t>：</a:t>
            </a:r>
            <a:r>
              <a:rPr lang="en-US" altLang="zh-TW" sz="3200" b="1" spc="600" dirty="0" smtClean="0"/>
              <a:t>24-25</a:t>
            </a:r>
            <a:r>
              <a:rPr lang="en-US" altLang="zh-TW" sz="3200" spc="600" dirty="0" smtClean="0"/>
              <a:t> </a:t>
            </a:r>
            <a:r>
              <a:rPr lang="zh-TW" altLang="zh-TW" sz="3200" spc="600" dirty="0"/>
              <a:t>當夜耶和華向他顯現，說：「我是你父親亞伯拉罕的　神，不要懼怕！因為我與你同在，要賜福給你，並要為我僕人亞伯拉罕的緣故，使你的後裔繁多。</a:t>
            </a:r>
            <a:r>
              <a:rPr lang="zh-TW" altLang="zh-TW" sz="3200" spc="600" dirty="0" smtClean="0"/>
              <a:t>」</a:t>
            </a:r>
            <a:endParaRPr lang="en-US" altLang="zh-TW" sz="3200" spc="600" dirty="0" smtClean="0"/>
          </a:p>
          <a:p>
            <a:pPr marL="0" indent="0">
              <a:buNone/>
            </a:pPr>
            <a:r>
              <a:rPr lang="zh-TW" altLang="zh-TW" sz="3200" spc="600" dirty="0" smtClean="0">
                <a:solidFill>
                  <a:srgbClr val="C00000"/>
                </a:solidFill>
              </a:rPr>
              <a:t>以</a:t>
            </a:r>
            <a:r>
              <a:rPr lang="zh-TW" altLang="zh-TW" sz="3200" spc="600" dirty="0">
                <a:solidFill>
                  <a:srgbClr val="C00000"/>
                </a:solidFill>
              </a:rPr>
              <a:t>撒就在那裏築了一座壇，求告耶和華的名</a:t>
            </a:r>
            <a:r>
              <a:rPr lang="zh-TW" altLang="zh-TW" sz="3200" spc="600" dirty="0"/>
              <a:t>，</a:t>
            </a:r>
            <a:r>
              <a:rPr lang="zh-TW" altLang="zh-TW" sz="3200" spc="600" dirty="0">
                <a:solidFill>
                  <a:srgbClr val="002060"/>
                </a:solidFill>
              </a:rPr>
              <a:t>並且支搭帳棚</a:t>
            </a:r>
            <a:r>
              <a:rPr lang="zh-TW" altLang="zh-TW" sz="3200" spc="600" dirty="0"/>
              <a:t>；</a:t>
            </a:r>
            <a:r>
              <a:rPr lang="zh-TW" altLang="zh-TW" sz="3200" spc="600" dirty="0">
                <a:solidFill>
                  <a:srgbClr val="0070C0"/>
                </a:solidFill>
              </a:rPr>
              <a:t>他的僕人便在那裏挖了一口井。</a:t>
            </a:r>
          </a:p>
          <a:p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zh-TW" sz="7200" spc="600" dirty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唐風隸" pitchFamily="65" charset="-120"/>
                <a:ea typeface="華康唐風隸" pitchFamily="65" charset="-120"/>
              </a:rPr>
              <a:t>以</a:t>
            </a:r>
            <a:r>
              <a:rPr lang="zh-TW" altLang="zh-TW" sz="7200" spc="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唐風隸" pitchFamily="65" charset="-120"/>
                <a:ea typeface="華康唐風隸" pitchFamily="65" charset="-120"/>
              </a:rPr>
              <a:t>撒</a:t>
            </a:r>
            <a:r>
              <a:rPr lang="zh-TW" altLang="en-US" sz="7200" spc="600" dirty="0" smtClean="0">
                <a:gradFill>
                  <a:gsLst>
                    <a:gs pos="0">
                      <a:srgbClr val="FBEAC7"/>
                    </a:gs>
                    <a:gs pos="17999">
                      <a:srgbClr val="FEE7F2"/>
                    </a:gs>
                    <a:gs pos="36000">
                      <a:srgbClr val="FAC77D"/>
                    </a:gs>
                    <a:gs pos="61000">
                      <a:srgbClr val="FBA97D"/>
                    </a:gs>
                    <a:gs pos="82001">
                      <a:srgbClr val="FBD49C"/>
                    </a:gs>
                    <a:gs pos="100000">
                      <a:srgbClr val="FEE7F2"/>
                    </a:gs>
                  </a:gsLst>
                  <a:lin ang="5400000" scaled="0"/>
                </a:gradFill>
                <a:latin typeface="華康唐風隸" pitchFamily="65" charset="-120"/>
                <a:ea typeface="華康唐風隸" pitchFamily="65" charset="-120"/>
              </a:rPr>
              <a:t>的信仰價值觀</a:t>
            </a:r>
            <a:endParaRPr lang="zh-TW" altLang="en-US" sz="7200" spc="600" dirty="0"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  <a:latin typeface="華康唐風隸" pitchFamily="65" charset="-120"/>
              <a:ea typeface="華康唐風隸" pitchFamily="65" charset="-12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71902"/>
            <a:ext cx="2740521" cy="356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873"/>
            <a:ext cx="7524328" cy="51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48064" y="1698873"/>
            <a:ext cx="3875881" cy="496855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800" b="1" dirty="0" smtClean="0"/>
              <a:t>12:1-3</a:t>
            </a:r>
            <a:r>
              <a:rPr lang="en-US" altLang="zh-TW" sz="2800" dirty="0" smtClean="0"/>
              <a:t> </a:t>
            </a:r>
            <a:r>
              <a:rPr lang="zh-TW" altLang="zh-TW" sz="2800" dirty="0"/>
              <a:t>耶和華對亞伯蘭說：「</a:t>
            </a:r>
            <a:r>
              <a:rPr lang="zh-TW" altLang="zh-TW" sz="2800" dirty="0">
                <a:solidFill>
                  <a:srgbClr val="7030A0"/>
                </a:solidFill>
              </a:rPr>
              <a:t>你要離開本地、本族、父家，往我所要指示你的地去</a:t>
            </a:r>
            <a:r>
              <a:rPr lang="zh-TW" altLang="zh-TW" sz="2800" dirty="0" smtClean="0">
                <a:solidFill>
                  <a:srgbClr val="7030A0"/>
                </a:solidFill>
              </a:rPr>
              <a:t>。我</a:t>
            </a:r>
            <a:r>
              <a:rPr lang="zh-TW" altLang="zh-TW" sz="2800" dirty="0">
                <a:solidFill>
                  <a:srgbClr val="7030A0"/>
                </a:solidFill>
              </a:rPr>
              <a:t>必叫你成為大國。</a:t>
            </a:r>
            <a:r>
              <a:rPr lang="zh-TW" altLang="zh-TW" sz="2800" dirty="0">
                <a:solidFill>
                  <a:srgbClr val="FF0000"/>
                </a:solidFill>
              </a:rPr>
              <a:t>我必賜福給你，叫你的名為大；你也要叫別人得福</a:t>
            </a:r>
            <a:r>
              <a:rPr lang="zh-TW" altLang="zh-TW" sz="2800" dirty="0" smtClean="0">
                <a:solidFill>
                  <a:srgbClr val="FF0000"/>
                </a:solidFill>
              </a:rPr>
              <a:t>。</a:t>
            </a:r>
            <a:r>
              <a:rPr lang="zh-TW" altLang="zh-TW" sz="2800" dirty="0"/>
              <a:t>為你祝福的，我必賜福與他；那咒詛你的，我必咒詛他。</a:t>
            </a:r>
            <a:r>
              <a:rPr lang="zh-TW" altLang="zh-TW" sz="2800" dirty="0">
                <a:solidFill>
                  <a:srgbClr val="C00000"/>
                </a:solidFill>
              </a:rPr>
              <a:t>地上的萬族都要因你得福。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zh-TW" sz="4800" dirty="0">
                <a:gradFill>
                  <a:gsLst>
                    <a:gs pos="0">
                      <a:srgbClr val="FFEFD1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atin typeface="華康榜書體W8" pitchFamily="65" charset="-120"/>
                <a:ea typeface="華康榜書體W8" pitchFamily="65" charset="-120"/>
              </a:rPr>
              <a:t>蒙福的家庭之</a:t>
            </a:r>
            <a:r>
              <a:rPr lang="zh-TW" altLang="zh-TW" sz="4800" dirty="0" smtClean="0">
                <a:gradFill>
                  <a:gsLst>
                    <a:gs pos="0">
                      <a:srgbClr val="FFEFD1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atin typeface="華康榜書體W8" pitchFamily="65" charset="-120"/>
                <a:ea typeface="華康榜書體W8" pitchFamily="65" charset="-120"/>
              </a:rPr>
              <a:t>典範</a:t>
            </a:r>
            <a:r>
              <a:rPr lang="zh-TW" altLang="en-US" sz="4800" dirty="0" smtClean="0">
                <a:gradFill>
                  <a:gsLst>
                    <a:gs pos="0">
                      <a:srgbClr val="FFEFD1"/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atin typeface="華康榜書體W8" pitchFamily="65" charset="-120"/>
                <a:ea typeface="華康榜書體W8" pitchFamily="65" charset="-120"/>
              </a:rPr>
              <a:t>－</a:t>
            </a:r>
            <a:r>
              <a:rPr lang="zh-TW" altLang="en-US" sz="4800" dirty="0" smtClean="0">
                <a:solidFill>
                  <a:srgbClr val="FFFF00"/>
                </a:solidFill>
                <a:latin typeface="華康榜書體W8" pitchFamily="65" charset="-120"/>
                <a:ea typeface="華康榜書體W8" pitchFamily="65" charset="-120"/>
              </a:rPr>
              <a:t>亞伯拉罕</a:t>
            </a:r>
            <a:endParaRPr lang="zh-TW" altLang="en-US" sz="4800" dirty="0">
              <a:solidFill>
                <a:srgbClr val="FFFF00"/>
              </a:solidFill>
              <a:latin typeface="華康榜書體W8" pitchFamily="65" charset="-120"/>
              <a:ea typeface="華康榜書體W8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55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高山峻嶺">
  <a:themeElements>
    <a:clrScheme name="高山峻嶺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自訂 5">
      <a:majorFont>
        <a:latin typeface="Franklin Gothic Medium"/>
        <a:ea typeface="華康海報體W9(P)"/>
        <a:cs typeface=""/>
      </a:majorFont>
      <a:minorFont>
        <a:latin typeface="Franklin Gothic Book"/>
        <a:ea typeface="華康儷中黑"/>
        <a:cs typeface=""/>
      </a:minorFont>
    </a:fontScheme>
    <a:fmtScheme name="高山峻嶺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50000">
              <a:schemeClr val="phClr">
                <a:tint val="2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100000"/>
              </a:schemeClr>
            </a:gs>
            <a:gs pos="30000">
              <a:schemeClr val="phClr">
                <a:tint val="100000"/>
                <a:shade val="100000"/>
                <a:hueMod val="100000"/>
                <a:satMod val="100000"/>
              </a:schemeClr>
            </a:gs>
            <a:gs pos="6800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br" rotWithShape="0">
              <a:srgbClr val="000000">
                <a:alpha val="0"/>
              </a:srgbClr>
            </a:outerShdw>
          </a:effectLst>
        </a:effectStyle>
        <a:effectStyle>
          <a:effectLst>
            <a:outerShdw blurRad="38100" dist="25400" dir="5400000" algn="ctr" rotWithShape="0">
              <a:srgbClr val="EBE9ED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glow" dir="b"/>
          </a:scene3d>
          <a:sp3d contourW="6350" prstMaterial="softEdge">
            <a:bevelT w="25400" h="25400"/>
            <a:contourClr>
              <a:schemeClr val="phClr">
                <a:tint val="9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reflection blurRad="12700" stA="40000" endPos="40000" dist="25400" dir="5400000" sy="-100000" rotWithShape="0"/>
          </a:effectLst>
          <a:scene3d>
            <a:camera prst="perspectiveFront"/>
            <a:lightRig rig="glow" dir="b"/>
          </a:scene3d>
          <a:sp3d contourW="6350" prstMaterial="softEdge">
            <a:bevelT w="50800" h="25400"/>
            <a:contourClr>
              <a:schemeClr val="phClr">
                <a:tint val="100000"/>
                <a:shade val="8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shade val="75000"/>
              </a:schemeClr>
              <a:schemeClr val="phClr">
                <a:tint val="55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2013年 青年紀念主日 我不是我的我</Template>
  <TotalTime>932</TotalTime>
  <Words>1366</Words>
  <Application>Microsoft Office PowerPoint</Application>
  <PresentationFormat>如螢幕大小 (4:3)</PresentationFormat>
  <Paragraphs>143</Paragraphs>
  <Slides>41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2" baseType="lpstr">
      <vt:lpstr>高山峻嶺</vt:lpstr>
      <vt:lpstr>2013年 全國教育研討會閉會禮拜</vt:lpstr>
      <vt:lpstr>PowerPoint 簡報</vt:lpstr>
      <vt:lpstr>PowerPoint 簡報</vt:lpstr>
      <vt:lpstr>PowerPoint 簡報</vt:lpstr>
      <vt:lpstr>台南市力推 餐桌文化 </vt:lpstr>
      <vt:lpstr>台灣國際幸福家庭協會 幸福家庭日</vt:lpstr>
      <vt:lpstr>Table　餐桌涵義</vt:lpstr>
      <vt:lpstr>以撒的信仰價值觀</vt:lpstr>
      <vt:lpstr>蒙福的家庭之典範－亞伯拉罕</vt:lpstr>
      <vt:lpstr>蒙福家庭首先建立祭壇 </vt:lpstr>
      <vt:lpstr>  一、向神獻上_____</vt:lpstr>
      <vt:lpstr>亞伯蘭先設立祭壇</vt:lpstr>
      <vt:lpstr>壇  </vt:lpstr>
      <vt:lpstr>有共同信念的祭祀之處</vt:lpstr>
      <vt:lpstr>祭</vt:lpstr>
      <vt:lpstr>PowerPoint 簡報</vt:lpstr>
      <vt:lpstr>祭壇獻祭之處</vt:lpstr>
      <vt:lpstr>我實實在在相信</vt:lpstr>
      <vt:lpstr>忠心的人必須建立祭壇</vt:lpstr>
      <vt:lpstr>將自己獻上給神</vt:lpstr>
      <vt:lpstr>二、增進與_____的關係</vt:lpstr>
      <vt:lpstr>亞伯蘭帶著家人遷居</vt:lpstr>
      <vt:lpstr>迦南地是祝福與是非之地</vt:lpstr>
      <vt:lpstr>全家事奉耶和華神</vt:lpstr>
      <vt:lpstr>宣告全家屬於耶和華</vt:lpstr>
      <vt:lpstr>撒旦破壞家庭關係</vt:lpstr>
      <vt:lpstr>拒絕低頭族，澳英美掀運動 </vt:lpstr>
      <vt:lpstr>愛智慧型手機勝過其他人</vt:lpstr>
      <vt:lpstr>先看手機者須埋單</vt:lpstr>
      <vt:lpstr>Table　餐桌涵義</vt:lpstr>
      <vt:lpstr>（Altar）祭壇涵義</vt:lpstr>
      <vt:lpstr>全家用餐後一起敬拜神</vt:lpstr>
      <vt:lpstr>三、成為祝福他人的_____</vt:lpstr>
      <vt:lpstr>萬民因我得福</vt:lpstr>
      <vt:lpstr>家庭祭壇，更是宣揚福音的基地</vt:lpstr>
      <vt:lpstr>最早建立祭壇者--挪亞</vt:lpstr>
      <vt:lpstr>為什麼神沒有讓挪亞成為以色列的開始，而是亞伯拉罕？</vt:lpstr>
      <vt:lpstr>「走在上帝的前面（in front of）」</vt:lpstr>
      <vt:lpstr>有信心與勇氣， 才成為好的領導人</vt:lpstr>
      <vt:lpstr>長輩成為家庭祭壇的關鍵</vt:lpstr>
      <vt:lpstr>祭壇建造成為_____源頭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盡職管家系列之五</dc:title>
  <dc:creator>sun</dc:creator>
  <cp:lastModifiedBy>user1</cp:lastModifiedBy>
  <cp:revision>62</cp:revision>
  <dcterms:created xsi:type="dcterms:W3CDTF">2013-08-05T05:04:38Z</dcterms:created>
  <dcterms:modified xsi:type="dcterms:W3CDTF">2013-10-01T03:38:11Z</dcterms:modified>
</cp:coreProperties>
</file>