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9"/>
  </p:notesMasterIdLst>
  <p:sldIdLst>
    <p:sldId id="256" r:id="rId2"/>
    <p:sldId id="758" r:id="rId3"/>
    <p:sldId id="759" r:id="rId4"/>
    <p:sldId id="653" r:id="rId5"/>
    <p:sldId id="622" r:id="rId6"/>
    <p:sldId id="748" r:id="rId7"/>
    <p:sldId id="753" r:id="rId8"/>
    <p:sldId id="750" r:id="rId9"/>
    <p:sldId id="707" r:id="rId10"/>
    <p:sldId id="749" r:id="rId11"/>
    <p:sldId id="760" r:id="rId12"/>
    <p:sldId id="751" r:id="rId13"/>
    <p:sldId id="770" r:id="rId14"/>
    <p:sldId id="771" r:id="rId15"/>
    <p:sldId id="772" r:id="rId16"/>
    <p:sldId id="690" r:id="rId17"/>
    <p:sldId id="755" r:id="rId18"/>
    <p:sldId id="756" r:id="rId19"/>
    <p:sldId id="691" r:id="rId20"/>
    <p:sldId id="761" r:id="rId21"/>
    <p:sldId id="692" r:id="rId22"/>
    <p:sldId id="762" r:id="rId23"/>
    <p:sldId id="763" r:id="rId24"/>
    <p:sldId id="764" r:id="rId25"/>
    <p:sldId id="765" r:id="rId26"/>
    <p:sldId id="773" r:id="rId27"/>
    <p:sldId id="687" r:id="rId28"/>
    <p:sldId id="708" r:id="rId29"/>
    <p:sldId id="709" r:id="rId30"/>
    <p:sldId id="766" r:id="rId31"/>
    <p:sldId id="767" r:id="rId32"/>
    <p:sldId id="768" r:id="rId33"/>
    <p:sldId id="769" r:id="rId34"/>
    <p:sldId id="710" r:id="rId35"/>
    <p:sldId id="775" r:id="rId36"/>
    <p:sldId id="774" r:id="rId37"/>
    <p:sldId id="711" r:id="rId38"/>
    <p:sldId id="747" r:id="rId39"/>
    <p:sldId id="752" r:id="rId40"/>
    <p:sldId id="712" r:id="rId41"/>
    <p:sldId id="715" r:id="rId42"/>
    <p:sldId id="714" r:id="rId43"/>
    <p:sldId id="713" r:id="rId44"/>
    <p:sldId id="716" r:id="rId45"/>
    <p:sldId id="757" r:id="rId46"/>
    <p:sldId id="717" r:id="rId47"/>
    <p:sldId id="718" r:id="rId48"/>
    <p:sldId id="719" r:id="rId49"/>
    <p:sldId id="720" r:id="rId50"/>
    <p:sldId id="721" r:id="rId51"/>
    <p:sldId id="722" r:id="rId52"/>
    <p:sldId id="723" r:id="rId53"/>
    <p:sldId id="724" r:id="rId54"/>
    <p:sldId id="725" r:id="rId55"/>
    <p:sldId id="726" r:id="rId56"/>
    <p:sldId id="727" r:id="rId57"/>
    <p:sldId id="728" r:id="rId58"/>
    <p:sldId id="729" r:id="rId59"/>
    <p:sldId id="776" r:id="rId60"/>
    <p:sldId id="737" r:id="rId61"/>
    <p:sldId id="731" r:id="rId62"/>
    <p:sldId id="732" r:id="rId63"/>
    <p:sldId id="733" r:id="rId64"/>
    <p:sldId id="734" r:id="rId65"/>
    <p:sldId id="735" r:id="rId66"/>
    <p:sldId id="743" r:id="rId67"/>
    <p:sldId id="744" r:id="rId68"/>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9900FF"/>
    <a:srgbClr val="CC0099"/>
    <a:srgbClr val="F6F194"/>
    <a:srgbClr val="00FFCC"/>
    <a:srgbClr val="00FFFF"/>
    <a:srgbClr val="66FF33"/>
    <a:srgbClr val="FF66FF"/>
    <a:srgbClr val="99FF99"/>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12C8C85-51F0-491E-9774-3900AFEF0FD7}" styleName="淺色樣式 2 - 輔色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73" autoAdjust="0"/>
    <p:restoredTop sz="94331" autoAdjust="0"/>
  </p:normalViewPr>
  <p:slideViewPr>
    <p:cSldViewPr>
      <p:cViewPr>
        <p:scale>
          <a:sx n="40" d="100"/>
          <a:sy n="40" d="100"/>
        </p:scale>
        <p:origin x="-2008" y="-696"/>
      </p:cViewPr>
      <p:guideLst>
        <p:guide orient="horz" pos="2160"/>
        <p:guide pos="2880"/>
      </p:guideLst>
    </p:cSldViewPr>
  </p:slideViewPr>
  <p:notesTextViewPr>
    <p:cViewPr>
      <p:scale>
        <a:sx n="1" d="1"/>
        <a:sy n="1" d="1"/>
      </p:scale>
      <p:origin x="0" y="0"/>
    </p:cViewPr>
  </p:notesTextViewPr>
  <p:sorterViewPr>
    <p:cViewPr>
      <p:scale>
        <a:sx n="100" d="100"/>
        <a:sy n="100" d="100"/>
      </p:scale>
      <p:origin x="0" y="292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D485E5-30CD-4462-A547-DAE88F69AB64}" type="datetimeFigureOut">
              <a:rPr lang="zh-TW" altLang="en-US" smtClean="0"/>
              <a:t>2016/8/7</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CF4F7B-6DBD-4B9A-BEC4-D41E8824E5FC}" type="slidenum">
              <a:rPr lang="zh-TW" altLang="en-US" smtClean="0"/>
              <a:t>‹#›</a:t>
            </a:fld>
            <a:endParaRPr lang="zh-TW" altLang="en-US"/>
          </a:p>
        </p:txBody>
      </p:sp>
    </p:spTree>
    <p:extLst>
      <p:ext uri="{BB962C8B-B14F-4D97-AF65-F5344CB8AC3E}">
        <p14:creationId xmlns:p14="http://schemas.microsoft.com/office/powerpoint/2010/main" val="3278561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69CF4F7B-6DBD-4B9A-BEC4-D41E8824E5FC}" type="slidenum">
              <a:rPr lang="zh-TW" altLang="en-US" smtClean="0"/>
              <a:t>1</a:t>
            </a:fld>
            <a:endParaRPr lang="zh-TW" altLang="en-US"/>
          </a:p>
        </p:txBody>
      </p:sp>
    </p:spTree>
    <p:extLst>
      <p:ext uri="{BB962C8B-B14F-4D97-AF65-F5344CB8AC3E}">
        <p14:creationId xmlns:p14="http://schemas.microsoft.com/office/powerpoint/2010/main" val="1273739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a:defRPr sz="2800">
                <a:solidFill>
                  <a:schemeClr val="tx1"/>
                </a:solidFill>
                <a:latin typeface="Arial" pitchFamily="34" charset="0"/>
                <a:ea typeface="MS PGothic" pitchFamily="34" charset="-128"/>
              </a:defRPr>
            </a:lvl1pPr>
            <a:lvl2pPr marL="742950" indent="-285750">
              <a:defRPr sz="2800">
                <a:solidFill>
                  <a:schemeClr val="tx1"/>
                </a:solidFill>
                <a:latin typeface="Arial" pitchFamily="34" charset="0"/>
                <a:ea typeface="MS PGothic" pitchFamily="34" charset="-128"/>
              </a:defRPr>
            </a:lvl2pPr>
            <a:lvl3pPr marL="1143000" indent="-228600">
              <a:defRPr sz="2800">
                <a:solidFill>
                  <a:schemeClr val="tx1"/>
                </a:solidFill>
                <a:latin typeface="Arial" pitchFamily="34" charset="0"/>
                <a:ea typeface="MS PGothic" pitchFamily="34" charset="-128"/>
              </a:defRPr>
            </a:lvl3pPr>
            <a:lvl4pPr marL="1600200" indent="-228600">
              <a:defRPr sz="2800">
                <a:solidFill>
                  <a:schemeClr val="tx1"/>
                </a:solidFill>
                <a:latin typeface="Arial" pitchFamily="34" charset="0"/>
                <a:ea typeface="MS PGothic" pitchFamily="34" charset="-128"/>
              </a:defRPr>
            </a:lvl4pPr>
            <a:lvl5pPr marL="2057400" indent="-228600">
              <a:defRPr sz="28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Arial" pitchFamily="34" charset="0"/>
                <a:ea typeface="MS PGothic" pitchFamily="34" charset="-128"/>
              </a:defRPr>
            </a:lvl9pPr>
          </a:lstStyle>
          <a:p>
            <a:fld id="{5F3859FA-F577-43BA-AC19-AED34B94C55B}" type="slidenum">
              <a:rPr lang="en-US" altLang="zh-TW" sz="1200" smtClean="0"/>
              <a:pPr/>
              <a:t>47</a:t>
            </a:fld>
            <a:endParaRPr lang="en-US" altLang="zh-TW" sz="1200"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zh-TW" altLang="zh-TW"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a:defRPr sz="2800">
                <a:solidFill>
                  <a:schemeClr val="tx1"/>
                </a:solidFill>
                <a:latin typeface="Arial" pitchFamily="34" charset="0"/>
                <a:ea typeface="MS PGothic" pitchFamily="34" charset="-128"/>
              </a:defRPr>
            </a:lvl1pPr>
            <a:lvl2pPr marL="742950" indent="-285750">
              <a:defRPr sz="2800">
                <a:solidFill>
                  <a:schemeClr val="tx1"/>
                </a:solidFill>
                <a:latin typeface="Arial" pitchFamily="34" charset="0"/>
                <a:ea typeface="MS PGothic" pitchFamily="34" charset="-128"/>
              </a:defRPr>
            </a:lvl2pPr>
            <a:lvl3pPr marL="1143000" indent="-228600">
              <a:defRPr sz="2800">
                <a:solidFill>
                  <a:schemeClr val="tx1"/>
                </a:solidFill>
                <a:latin typeface="Arial" pitchFamily="34" charset="0"/>
                <a:ea typeface="MS PGothic" pitchFamily="34" charset="-128"/>
              </a:defRPr>
            </a:lvl3pPr>
            <a:lvl4pPr marL="1600200" indent="-228600">
              <a:defRPr sz="2800">
                <a:solidFill>
                  <a:schemeClr val="tx1"/>
                </a:solidFill>
                <a:latin typeface="Arial" pitchFamily="34" charset="0"/>
                <a:ea typeface="MS PGothic" pitchFamily="34" charset="-128"/>
              </a:defRPr>
            </a:lvl4pPr>
            <a:lvl5pPr marL="2057400" indent="-228600">
              <a:defRPr sz="28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Arial" pitchFamily="34" charset="0"/>
                <a:ea typeface="MS PGothic" pitchFamily="34" charset="-128"/>
              </a:defRPr>
            </a:lvl9pPr>
          </a:lstStyle>
          <a:p>
            <a:fld id="{4FC160C4-958D-4B78-9C7E-F85CACA0C64E}" type="slidenum">
              <a:rPr lang="en-US" altLang="zh-TW" sz="1200" smtClean="0"/>
              <a:pPr/>
              <a:t>48</a:t>
            </a:fld>
            <a:endParaRPr lang="en-US" altLang="zh-TW" sz="1200"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zh-TW" altLang="zh-TW"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2800">
                <a:solidFill>
                  <a:schemeClr val="tx1"/>
                </a:solidFill>
                <a:latin typeface="Arial" pitchFamily="34" charset="0"/>
                <a:ea typeface="MS PGothic" pitchFamily="34" charset="-128"/>
              </a:defRPr>
            </a:lvl1pPr>
            <a:lvl2pPr marL="742950" indent="-285750">
              <a:defRPr sz="2800">
                <a:solidFill>
                  <a:schemeClr val="tx1"/>
                </a:solidFill>
                <a:latin typeface="Arial" pitchFamily="34" charset="0"/>
                <a:ea typeface="MS PGothic" pitchFamily="34" charset="-128"/>
              </a:defRPr>
            </a:lvl2pPr>
            <a:lvl3pPr marL="1143000" indent="-228600">
              <a:defRPr sz="2800">
                <a:solidFill>
                  <a:schemeClr val="tx1"/>
                </a:solidFill>
                <a:latin typeface="Arial" pitchFamily="34" charset="0"/>
                <a:ea typeface="MS PGothic" pitchFamily="34" charset="-128"/>
              </a:defRPr>
            </a:lvl3pPr>
            <a:lvl4pPr marL="1600200" indent="-228600">
              <a:defRPr sz="2800">
                <a:solidFill>
                  <a:schemeClr val="tx1"/>
                </a:solidFill>
                <a:latin typeface="Arial" pitchFamily="34" charset="0"/>
                <a:ea typeface="MS PGothic" pitchFamily="34" charset="-128"/>
              </a:defRPr>
            </a:lvl4pPr>
            <a:lvl5pPr marL="2057400" indent="-228600">
              <a:defRPr sz="28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Arial" pitchFamily="34" charset="0"/>
                <a:ea typeface="MS PGothic" pitchFamily="34" charset="-128"/>
              </a:defRPr>
            </a:lvl9pPr>
          </a:lstStyle>
          <a:p>
            <a:fld id="{A937EEFE-CCF2-42C2-9803-719C204BB2AA}" type="slidenum">
              <a:rPr lang="en-US" altLang="zh-TW" sz="1200" smtClean="0"/>
              <a:pPr/>
              <a:t>49</a:t>
            </a:fld>
            <a:endParaRPr lang="en-US" altLang="zh-TW" sz="1200"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zh-TW" altLang="zh-TW"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sz="2800">
                <a:solidFill>
                  <a:schemeClr val="tx1"/>
                </a:solidFill>
                <a:latin typeface="Arial" pitchFamily="34" charset="0"/>
                <a:ea typeface="MS PGothic" pitchFamily="34" charset="-128"/>
              </a:defRPr>
            </a:lvl1pPr>
            <a:lvl2pPr marL="742950" indent="-285750">
              <a:defRPr sz="2800">
                <a:solidFill>
                  <a:schemeClr val="tx1"/>
                </a:solidFill>
                <a:latin typeface="Arial" pitchFamily="34" charset="0"/>
                <a:ea typeface="MS PGothic" pitchFamily="34" charset="-128"/>
              </a:defRPr>
            </a:lvl2pPr>
            <a:lvl3pPr marL="1143000" indent="-228600">
              <a:defRPr sz="2800">
                <a:solidFill>
                  <a:schemeClr val="tx1"/>
                </a:solidFill>
                <a:latin typeface="Arial" pitchFamily="34" charset="0"/>
                <a:ea typeface="MS PGothic" pitchFamily="34" charset="-128"/>
              </a:defRPr>
            </a:lvl3pPr>
            <a:lvl4pPr marL="1600200" indent="-228600">
              <a:defRPr sz="2800">
                <a:solidFill>
                  <a:schemeClr val="tx1"/>
                </a:solidFill>
                <a:latin typeface="Arial" pitchFamily="34" charset="0"/>
                <a:ea typeface="MS PGothic" pitchFamily="34" charset="-128"/>
              </a:defRPr>
            </a:lvl4pPr>
            <a:lvl5pPr marL="2057400" indent="-228600">
              <a:defRPr sz="28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Arial" pitchFamily="34" charset="0"/>
                <a:ea typeface="MS PGothic" pitchFamily="34" charset="-128"/>
              </a:defRPr>
            </a:lvl9pPr>
          </a:lstStyle>
          <a:p>
            <a:fld id="{1A0BB293-56C5-4443-92F3-29B854A54E9A}" type="slidenum">
              <a:rPr lang="en-US" altLang="zh-TW" sz="1200" smtClean="0"/>
              <a:pPr/>
              <a:t>50</a:t>
            </a:fld>
            <a:endParaRPr lang="en-US" altLang="zh-TW" sz="1200"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zh-TW" altLang="zh-TW"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a:defRPr sz="2800">
                <a:solidFill>
                  <a:schemeClr val="tx1"/>
                </a:solidFill>
                <a:latin typeface="Arial" pitchFamily="34" charset="0"/>
                <a:ea typeface="MS PGothic" pitchFamily="34" charset="-128"/>
              </a:defRPr>
            </a:lvl1pPr>
            <a:lvl2pPr marL="742950" indent="-285750">
              <a:defRPr sz="2800">
                <a:solidFill>
                  <a:schemeClr val="tx1"/>
                </a:solidFill>
                <a:latin typeface="Arial" pitchFamily="34" charset="0"/>
                <a:ea typeface="MS PGothic" pitchFamily="34" charset="-128"/>
              </a:defRPr>
            </a:lvl2pPr>
            <a:lvl3pPr marL="1143000" indent="-228600">
              <a:defRPr sz="2800">
                <a:solidFill>
                  <a:schemeClr val="tx1"/>
                </a:solidFill>
                <a:latin typeface="Arial" pitchFamily="34" charset="0"/>
                <a:ea typeface="MS PGothic" pitchFamily="34" charset="-128"/>
              </a:defRPr>
            </a:lvl3pPr>
            <a:lvl4pPr marL="1600200" indent="-228600">
              <a:defRPr sz="2800">
                <a:solidFill>
                  <a:schemeClr val="tx1"/>
                </a:solidFill>
                <a:latin typeface="Arial" pitchFamily="34" charset="0"/>
                <a:ea typeface="MS PGothic" pitchFamily="34" charset="-128"/>
              </a:defRPr>
            </a:lvl4pPr>
            <a:lvl5pPr marL="2057400" indent="-228600">
              <a:defRPr sz="28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Arial" pitchFamily="34" charset="0"/>
                <a:ea typeface="MS PGothic" pitchFamily="34" charset="-128"/>
              </a:defRPr>
            </a:lvl9pPr>
          </a:lstStyle>
          <a:p>
            <a:fld id="{089347AA-F525-4FED-B347-033E987A610D}" type="slidenum">
              <a:rPr lang="en-US" altLang="zh-TW" sz="1200" smtClean="0"/>
              <a:pPr/>
              <a:t>51</a:t>
            </a:fld>
            <a:endParaRPr lang="en-US" altLang="zh-TW" sz="1200"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endParaRPr lang="zh-TW" altLang="zh-TW"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a:defRPr sz="2800">
                <a:solidFill>
                  <a:schemeClr val="tx1"/>
                </a:solidFill>
                <a:latin typeface="Arial" pitchFamily="34" charset="0"/>
                <a:ea typeface="MS PGothic" pitchFamily="34" charset="-128"/>
              </a:defRPr>
            </a:lvl1pPr>
            <a:lvl2pPr marL="742950" indent="-285750">
              <a:defRPr sz="2800">
                <a:solidFill>
                  <a:schemeClr val="tx1"/>
                </a:solidFill>
                <a:latin typeface="Arial" pitchFamily="34" charset="0"/>
                <a:ea typeface="MS PGothic" pitchFamily="34" charset="-128"/>
              </a:defRPr>
            </a:lvl2pPr>
            <a:lvl3pPr marL="1143000" indent="-228600">
              <a:defRPr sz="2800">
                <a:solidFill>
                  <a:schemeClr val="tx1"/>
                </a:solidFill>
                <a:latin typeface="Arial" pitchFamily="34" charset="0"/>
                <a:ea typeface="MS PGothic" pitchFamily="34" charset="-128"/>
              </a:defRPr>
            </a:lvl3pPr>
            <a:lvl4pPr marL="1600200" indent="-228600">
              <a:defRPr sz="2800">
                <a:solidFill>
                  <a:schemeClr val="tx1"/>
                </a:solidFill>
                <a:latin typeface="Arial" pitchFamily="34" charset="0"/>
                <a:ea typeface="MS PGothic" pitchFamily="34" charset="-128"/>
              </a:defRPr>
            </a:lvl4pPr>
            <a:lvl5pPr marL="2057400" indent="-228600">
              <a:defRPr sz="28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Arial" pitchFamily="34" charset="0"/>
                <a:ea typeface="MS PGothic" pitchFamily="34" charset="-128"/>
              </a:defRPr>
            </a:lvl9pPr>
          </a:lstStyle>
          <a:p>
            <a:fld id="{6BBA9FDE-2C19-4492-9766-67AA71075A41}" type="slidenum">
              <a:rPr lang="en-US" altLang="zh-TW" sz="1200" smtClean="0"/>
              <a:pPr/>
              <a:t>52</a:t>
            </a:fld>
            <a:endParaRPr lang="en-US" altLang="zh-TW" sz="1200"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endParaRPr lang="zh-TW" altLang="zh-TW"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a:defRPr sz="2800">
                <a:solidFill>
                  <a:schemeClr val="tx1"/>
                </a:solidFill>
                <a:latin typeface="Arial" pitchFamily="34" charset="0"/>
                <a:ea typeface="MS PGothic" pitchFamily="34" charset="-128"/>
              </a:defRPr>
            </a:lvl1pPr>
            <a:lvl2pPr marL="742950" indent="-285750">
              <a:defRPr sz="2800">
                <a:solidFill>
                  <a:schemeClr val="tx1"/>
                </a:solidFill>
                <a:latin typeface="Arial" pitchFamily="34" charset="0"/>
                <a:ea typeface="MS PGothic" pitchFamily="34" charset="-128"/>
              </a:defRPr>
            </a:lvl2pPr>
            <a:lvl3pPr marL="1143000" indent="-228600">
              <a:defRPr sz="2800">
                <a:solidFill>
                  <a:schemeClr val="tx1"/>
                </a:solidFill>
                <a:latin typeface="Arial" pitchFamily="34" charset="0"/>
                <a:ea typeface="MS PGothic" pitchFamily="34" charset="-128"/>
              </a:defRPr>
            </a:lvl3pPr>
            <a:lvl4pPr marL="1600200" indent="-228600">
              <a:defRPr sz="2800">
                <a:solidFill>
                  <a:schemeClr val="tx1"/>
                </a:solidFill>
                <a:latin typeface="Arial" pitchFamily="34" charset="0"/>
                <a:ea typeface="MS PGothic" pitchFamily="34" charset="-128"/>
              </a:defRPr>
            </a:lvl4pPr>
            <a:lvl5pPr marL="2057400" indent="-228600">
              <a:defRPr sz="28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Arial" pitchFamily="34" charset="0"/>
                <a:ea typeface="MS PGothic" pitchFamily="34" charset="-128"/>
              </a:defRPr>
            </a:lvl9pPr>
          </a:lstStyle>
          <a:p>
            <a:fld id="{7FB0D8A2-32B5-47F5-98AC-CF8BDF14B613}" type="slidenum">
              <a:rPr lang="en-US" altLang="zh-TW" sz="1200" smtClean="0"/>
              <a:pPr/>
              <a:t>53</a:t>
            </a:fld>
            <a:endParaRPr lang="en-US" altLang="zh-TW" sz="1200" smtClean="0"/>
          </a:p>
        </p:txBody>
      </p:sp>
      <p:sp>
        <p:nvSpPr>
          <p:cNvPr id="87043" name="Rectangle 1026"/>
          <p:cNvSpPr>
            <a:spLocks noGrp="1" noRot="1" noChangeAspect="1" noChangeArrowheads="1" noTextEdit="1"/>
          </p:cNvSpPr>
          <p:nvPr>
            <p:ph type="sldImg"/>
          </p:nvPr>
        </p:nvSpPr>
        <p:spPr>
          <a:ln/>
        </p:spPr>
      </p:sp>
      <p:sp>
        <p:nvSpPr>
          <p:cNvPr id="87044" name="Rectangle 1027"/>
          <p:cNvSpPr>
            <a:spLocks noGrp="1" noChangeArrowheads="1"/>
          </p:cNvSpPr>
          <p:nvPr>
            <p:ph type="body" idx="1"/>
          </p:nvPr>
        </p:nvSpPr>
        <p:spPr>
          <a:noFill/>
        </p:spPr>
        <p:txBody>
          <a:bodyPr/>
          <a:lstStyle/>
          <a:p>
            <a:pPr eaLnBrk="1" hangingPunct="1"/>
            <a:endParaRPr lang="zh-TW" altLang="zh-TW"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a:defRPr sz="2800">
                <a:solidFill>
                  <a:schemeClr val="tx1"/>
                </a:solidFill>
                <a:latin typeface="Arial" pitchFamily="34" charset="0"/>
                <a:ea typeface="MS PGothic" pitchFamily="34" charset="-128"/>
              </a:defRPr>
            </a:lvl1pPr>
            <a:lvl2pPr marL="742950" indent="-285750">
              <a:defRPr sz="2800">
                <a:solidFill>
                  <a:schemeClr val="tx1"/>
                </a:solidFill>
                <a:latin typeface="Arial" pitchFamily="34" charset="0"/>
                <a:ea typeface="MS PGothic" pitchFamily="34" charset="-128"/>
              </a:defRPr>
            </a:lvl2pPr>
            <a:lvl3pPr marL="1143000" indent="-228600">
              <a:defRPr sz="2800">
                <a:solidFill>
                  <a:schemeClr val="tx1"/>
                </a:solidFill>
                <a:latin typeface="Arial" pitchFamily="34" charset="0"/>
                <a:ea typeface="MS PGothic" pitchFamily="34" charset="-128"/>
              </a:defRPr>
            </a:lvl3pPr>
            <a:lvl4pPr marL="1600200" indent="-228600">
              <a:defRPr sz="2800">
                <a:solidFill>
                  <a:schemeClr val="tx1"/>
                </a:solidFill>
                <a:latin typeface="Arial" pitchFamily="34" charset="0"/>
                <a:ea typeface="MS PGothic" pitchFamily="34" charset="-128"/>
              </a:defRPr>
            </a:lvl4pPr>
            <a:lvl5pPr marL="2057400" indent="-228600">
              <a:defRPr sz="28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Arial" pitchFamily="34" charset="0"/>
                <a:ea typeface="MS PGothic" pitchFamily="34" charset="-128"/>
              </a:defRPr>
            </a:lvl9pPr>
          </a:lstStyle>
          <a:p>
            <a:fld id="{29A1898E-08A0-47B8-BC48-D74F047EB1D1}" type="slidenum">
              <a:rPr lang="en-US" altLang="zh-TW" sz="1200" smtClean="0"/>
              <a:pPr/>
              <a:t>54</a:t>
            </a:fld>
            <a:endParaRPr lang="en-US" altLang="zh-TW" sz="1200"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endParaRPr lang="zh-TW" altLang="zh-TW"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sz="2800">
                <a:solidFill>
                  <a:schemeClr val="tx1"/>
                </a:solidFill>
                <a:latin typeface="Arial" pitchFamily="34" charset="0"/>
                <a:ea typeface="MS PGothic" pitchFamily="34" charset="-128"/>
              </a:defRPr>
            </a:lvl1pPr>
            <a:lvl2pPr marL="742950" indent="-285750">
              <a:defRPr sz="2800">
                <a:solidFill>
                  <a:schemeClr val="tx1"/>
                </a:solidFill>
                <a:latin typeface="Arial" pitchFamily="34" charset="0"/>
                <a:ea typeface="MS PGothic" pitchFamily="34" charset="-128"/>
              </a:defRPr>
            </a:lvl2pPr>
            <a:lvl3pPr marL="1143000" indent="-228600">
              <a:defRPr sz="2800">
                <a:solidFill>
                  <a:schemeClr val="tx1"/>
                </a:solidFill>
                <a:latin typeface="Arial" pitchFamily="34" charset="0"/>
                <a:ea typeface="MS PGothic" pitchFamily="34" charset="-128"/>
              </a:defRPr>
            </a:lvl3pPr>
            <a:lvl4pPr marL="1600200" indent="-228600">
              <a:defRPr sz="2800">
                <a:solidFill>
                  <a:schemeClr val="tx1"/>
                </a:solidFill>
                <a:latin typeface="Arial" pitchFamily="34" charset="0"/>
                <a:ea typeface="MS PGothic" pitchFamily="34" charset="-128"/>
              </a:defRPr>
            </a:lvl4pPr>
            <a:lvl5pPr marL="2057400" indent="-228600">
              <a:defRPr sz="28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Arial" pitchFamily="34" charset="0"/>
                <a:ea typeface="MS PGothic" pitchFamily="34" charset="-128"/>
              </a:defRPr>
            </a:lvl9pPr>
          </a:lstStyle>
          <a:p>
            <a:fld id="{28658536-7838-415F-A718-D236B7DC6FF6}" type="slidenum">
              <a:rPr lang="en-US" altLang="zh-TW" sz="1200" smtClean="0"/>
              <a:pPr/>
              <a:t>56</a:t>
            </a:fld>
            <a:endParaRPr lang="en-US" altLang="zh-TW" sz="1200"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zh-TW" altLang="zh-TW"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itchFamily="34" charset="0"/>
                <a:ea typeface="MS PGothic" pitchFamily="34" charset="-128"/>
              </a:defRPr>
            </a:lvl1pPr>
            <a:lvl2pPr marL="742950" indent="-285750">
              <a:spcBef>
                <a:spcPct val="30000"/>
              </a:spcBef>
              <a:defRPr sz="1200">
                <a:solidFill>
                  <a:schemeClr val="tx1"/>
                </a:solidFill>
                <a:latin typeface="Arial" pitchFamily="34" charset="0"/>
                <a:ea typeface="MS PGothic" pitchFamily="34" charset="-128"/>
              </a:defRPr>
            </a:lvl2pPr>
            <a:lvl3pPr marL="1143000" indent="-228600">
              <a:spcBef>
                <a:spcPct val="30000"/>
              </a:spcBef>
              <a:defRPr sz="1200">
                <a:solidFill>
                  <a:schemeClr val="tx1"/>
                </a:solidFill>
                <a:latin typeface="Arial" pitchFamily="34" charset="0"/>
                <a:ea typeface="MS PGothic" pitchFamily="34" charset="-128"/>
              </a:defRPr>
            </a:lvl3pPr>
            <a:lvl4pPr marL="1600200" indent="-228600">
              <a:spcBef>
                <a:spcPct val="30000"/>
              </a:spcBef>
              <a:defRPr sz="1200">
                <a:solidFill>
                  <a:schemeClr val="tx1"/>
                </a:solidFill>
                <a:latin typeface="Arial" pitchFamily="34" charset="0"/>
                <a:ea typeface="MS PGothic" pitchFamily="34" charset="-128"/>
              </a:defRPr>
            </a:lvl4pPr>
            <a:lvl5pPr marL="2057400" indent="-22860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16E598DF-A96F-4BB9-9EF0-C79AC92036D9}" type="slidenum">
              <a:rPr kumimoji="1" lang="en-US" altLang="zh-TW" smtClean="0">
                <a:latin typeface="Times New Roman" pitchFamily="18" charset="0"/>
                <a:ea typeface="新細明體" pitchFamily="18" charset="-120"/>
              </a:rPr>
              <a:pPr eaLnBrk="1" hangingPunct="1">
                <a:spcBef>
                  <a:spcPct val="0"/>
                </a:spcBef>
              </a:pPr>
              <a:t>61</a:t>
            </a:fld>
            <a:endParaRPr kumimoji="1" lang="en-US" altLang="zh-TW" smtClean="0">
              <a:latin typeface="Times New Roman" pitchFamily="18" charset="0"/>
              <a:ea typeface="新細明體" pitchFamily="18" charset="-12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zh-TW" altLang="zh-TW"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69CF4F7B-6DBD-4B9A-BEC4-D41E8824E5FC}" type="slidenum">
              <a:rPr lang="zh-TW" altLang="en-US" smtClean="0"/>
              <a:t>14</a:t>
            </a:fld>
            <a:endParaRPr lang="zh-TW" altLang="en-US"/>
          </a:p>
        </p:txBody>
      </p:sp>
    </p:spTree>
    <p:extLst>
      <p:ext uri="{BB962C8B-B14F-4D97-AF65-F5344CB8AC3E}">
        <p14:creationId xmlns:p14="http://schemas.microsoft.com/office/powerpoint/2010/main" val="3818514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itchFamily="34" charset="0"/>
                <a:ea typeface="MS PGothic" pitchFamily="34" charset="-128"/>
              </a:defRPr>
            </a:lvl1pPr>
            <a:lvl2pPr marL="742950" indent="-285750">
              <a:spcBef>
                <a:spcPct val="30000"/>
              </a:spcBef>
              <a:defRPr sz="1200">
                <a:solidFill>
                  <a:schemeClr val="tx1"/>
                </a:solidFill>
                <a:latin typeface="Arial" pitchFamily="34" charset="0"/>
                <a:ea typeface="MS PGothic" pitchFamily="34" charset="-128"/>
              </a:defRPr>
            </a:lvl2pPr>
            <a:lvl3pPr marL="1143000" indent="-228600">
              <a:spcBef>
                <a:spcPct val="30000"/>
              </a:spcBef>
              <a:defRPr sz="1200">
                <a:solidFill>
                  <a:schemeClr val="tx1"/>
                </a:solidFill>
                <a:latin typeface="Arial" pitchFamily="34" charset="0"/>
                <a:ea typeface="MS PGothic" pitchFamily="34" charset="-128"/>
              </a:defRPr>
            </a:lvl3pPr>
            <a:lvl4pPr marL="1600200" indent="-228600">
              <a:spcBef>
                <a:spcPct val="30000"/>
              </a:spcBef>
              <a:defRPr sz="1200">
                <a:solidFill>
                  <a:schemeClr val="tx1"/>
                </a:solidFill>
                <a:latin typeface="Arial" pitchFamily="34" charset="0"/>
                <a:ea typeface="MS PGothic" pitchFamily="34" charset="-128"/>
              </a:defRPr>
            </a:lvl4pPr>
            <a:lvl5pPr marL="2057400" indent="-22860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4663C3C3-D4E3-43ED-BF00-0A7548D7F2B5}" type="slidenum">
              <a:rPr kumimoji="1" lang="en-US" altLang="zh-TW" smtClean="0">
                <a:latin typeface="Times New Roman" pitchFamily="18" charset="0"/>
                <a:ea typeface="新細明體" pitchFamily="18" charset="-120"/>
              </a:rPr>
              <a:pPr eaLnBrk="1" hangingPunct="1">
                <a:spcBef>
                  <a:spcPct val="0"/>
                </a:spcBef>
              </a:pPr>
              <a:t>62</a:t>
            </a:fld>
            <a:endParaRPr kumimoji="1" lang="en-US" altLang="zh-TW" smtClean="0">
              <a:latin typeface="Times New Roman" pitchFamily="18" charset="0"/>
              <a:ea typeface="新細明體" pitchFamily="18" charset="-12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zh-TW" altLang="zh-TW"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itchFamily="34" charset="0"/>
                <a:ea typeface="MS PGothic" pitchFamily="34" charset="-128"/>
              </a:defRPr>
            </a:lvl1pPr>
            <a:lvl2pPr marL="742950" indent="-285750">
              <a:spcBef>
                <a:spcPct val="30000"/>
              </a:spcBef>
              <a:defRPr sz="1200">
                <a:solidFill>
                  <a:schemeClr val="tx1"/>
                </a:solidFill>
                <a:latin typeface="Arial" pitchFamily="34" charset="0"/>
                <a:ea typeface="MS PGothic" pitchFamily="34" charset="-128"/>
              </a:defRPr>
            </a:lvl2pPr>
            <a:lvl3pPr marL="1143000" indent="-228600">
              <a:spcBef>
                <a:spcPct val="30000"/>
              </a:spcBef>
              <a:defRPr sz="1200">
                <a:solidFill>
                  <a:schemeClr val="tx1"/>
                </a:solidFill>
                <a:latin typeface="Arial" pitchFamily="34" charset="0"/>
                <a:ea typeface="MS PGothic" pitchFamily="34" charset="-128"/>
              </a:defRPr>
            </a:lvl3pPr>
            <a:lvl4pPr marL="1600200" indent="-228600">
              <a:spcBef>
                <a:spcPct val="30000"/>
              </a:spcBef>
              <a:defRPr sz="1200">
                <a:solidFill>
                  <a:schemeClr val="tx1"/>
                </a:solidFill>
                <a:latin typeface="Arial" pitchFamily="34" charset="0"/>
                <a:ea typeface="MS PGothic" pitchFamily="34" charset="-128"/>
              </a:defRPr>
            </a:lvl4pPr>
            <a:lvl5pPr marL="2057400" indent="-22860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D95F09BF-11F9-40FB-A85D-AD49CEFCE6D8}" type="slidenum">
              <a:rPr kumimoji="1" lang="en-US" altLang="zh-TW" smtClean="0">
                <a:latin typeface="Times New Roman" pitchFamily="18" charset="0"/>
                <a:ea typeface="新細明體" pitchFamily="18" charset="-120"/>
              </a:rPr>
              <a:pPr eaLnBrk="1" hangingPunct="1">
                <a:spcBef>
                  <a:spcPct val="0"/>
                </a:spcBef>
              </a:pPr>
              <a:t>63</a:t>
            </a:fld>
            <a:endParaRPr kumimoji="1" lang="en-US" altLang="zh-TW" smtClean="0">
              <a:latin typeface="Times New Roman" pitchFamily="18" charset="0"/>
              <a:ea typeface="新細明體" pitchFamily="18" charset="-12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endParaRPr lang="zh-TW" altLang="zh-TW"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itchFamily="34" charset="0"/>
                <a:ea typeface="MS PGothic" pitchFamily="34" charset="-128"/>
              </a:defRPr>
            </a:lvl1pPr>
            <a:lvl2pPr marL="742950" indent="-285750">
              <a:spcBef>
                <a:spcPct val="30000"/>
              </a:spcBef>
              <a:defRPr sz="1200">
                <a:solidFill>
                  <a:schemeClr val="tx1"/>
                </a:solidFill>
                <a:latin typeface="Arial" pitchFamily="34" charset="0"/>
                <a:ea typeface="MS PGothic" pitchFamily="34" charset="-128"/>
              </a:defRPr>
            </a:lvl2pPr>
            <a:lvl3pPr marL="1143000" indent="-228600">
              <a:spcBef>
                <a:spcPct val="30000"/>
              </a:spcBef>
              <a:defRPr sz="1200">
                <a:solidFill>
                  <a:schemeClr val="tx1"/>
                </a:solidFill>
                <a:latin typeface="Arial" pitchFamily="34" charset="0"/>
                <a:ea typeface="MS PGothic" pitchFamily="34" charset="-128"/>
              </a:defRPr>
            </a:lvl3pPr>
            <a:lvl4pPr marL="1600200" indent="-228600">
              <a:spcBef>
                <a:spcPct val="30000"/>
              </a:spcBef>
              <a:defRPr sz="1200">
                <a:solidFill>
                  <a:schemeClr val="tx1"/>
                </a:solidFill>
                <a:latin typeface="Arial" pitchFamily="34" charset="0"/>
                <a:ea typeface="MS PGothic" pitchFamily="34" charset="-128"/>
              </a:defRPr>
            </a:lvl4pPr>
            <a:lvl5pPr marL="2057400" indent="-22860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C76B3555-DD10-4137-A557-77174596E8B6}" type="slidenum">
              <a:rPr kumimoji="1" lang="en-US" altLang="zh-TW" smtClean="0">
                <a:latin typeface="Times New Roman" pitchFamily="18" charset="0"/>
                <a:ea typeface="新細明體" pitchFamily="18" charset="-120"/>
              </a:rPr>
              <a:pPr eaLnBrk="1" hangingPunct="1">
                <a:spcBef>
                  <a:spcPct val="0"/>
                </a:spcBef>
              </a:pPr>
              <a:t>64</a:t>
            </a:fld>
            <a:endParaRPr kumimoji="1" lang="en-US" altLang="zh-TW" smtClean="0">
              <a:latin typeface="Times New Roman" pitchFamily="18" charset="0"/>
              <a:ea typeface="新細明體" pitchFamily="18" charset="-12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endParaRPr lang="zh-TW" altLang="zh-TW"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itchFamily="34" charset="0"/>
                <a:ea typeface="MS PGothic" pitchFamily="34" charset="-128"/>
              </a:defRPr>
            </a:lvl1pPr>
            <a:lvl2pPr marL="742950" indent="-285750">
              <a:spcBef>
                <a:spcPct val="30000"/>
              </a:spcBef>
              <a:defRPr sz="1200">
                <a:solidFill>
                  <a:schemeClr val="tx1"/>
                </a:solidFill>
                <a:latin typeface="Arial" pitchFamily="34" charset="0"/>
                <a:ea typeface="MS PGothic" pitchFamily="34" charset="-128"/>
              </a:defRPr>
            </a:lvl2pPr>
            <a:lvl3pPr marL="1143000" indent="-228600">
              <a:spcBef>
                <a:spcPct val="30000"/>
              </a:spcBef>
              <a:defRPr sz="1200">
                <a:solidFill>
                  <a:schemeClr val="tx1"/>
                </a:solidFill>
                <a:latin typeface="Arial" pitchFamily="34" charset="0"/>
                <a:ea typeface="MS PGothic" pitchFamily="34" charset="-128"/>
              </a:defRPr>
            </a:lvl3pPr>
            <a:lvl4pPr marL="1600200" indent="-228600">
              <a:spcBef>
                <a:spcPct val="30000"/>
              </a:spcBef>
              <a:defRPr sz="1200">
                <a:solidFill>
                  <a:schemeClr val="tx1"/>
                </a:solidFill>
                <a:latin typeface="Arial" pitchFamily="34" charset="0"/>
                <a:ea typeface="MS PGothic" pitchFamily="34" charset="-128"/>
              </a:defRPr>
            </a:lvl4pPr>
            <a:lvl5pPr marL="2057400" indent="-22860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D142AA22-E824-4BB6-91F0-D2A6D3145A77}" type="slidenum">
              <a:rPr kumimoji="1" lang="en-US" altLang="zh-TW" smtClean="0">
                <a:latin typeface="Times New Roman" pitchFamily="18" charset="0"/>
                <a:ea typeface="新細明體" pitchFamily="18" charset="-120"/>
              </a:rPr>
              <a:pPr eaLnBrk="1" hangingPunct="1">
                <a:spcBef>
                  <a:spcPct val="0"/>
                </a:spcBef>
              </a:pPr>
              <a:t>65</a:t>
            </a:fld>
            <a:endParaRPr kumimoji="1" lang="en-US" altLang="zh-TW" smtClean="0">
              <a:latin typeface="Times New Roman" pitchFamily="18" charset="0"/>
              <a:ea typeface="新細明體" pitchFamily="18" charset="-12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endParaRPr lang="zh-TW" altLang="zh-TW"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itchFamily="34" charset="0"/>
                <a:ea typeface="MS PGothic" pitchFamily="34" charset="-128"/>
              </a:defRPr>
            </a:lvl1pPr>
            <a:lvl2pPr marL="742950" indent="-285750">
              <a:spcBef>
                <a:spcPct val="30000"/>
              </a:spcBef>
              <a:defRPr sz="1200">
                <a:solidFill>
                  <a:schemeClr val="tx1"/>
                </a:solidFill>
                <a:latin typeface="Arial" pitchFamily="34" charset="0"/>
                <a:ea typeface="MS PGothic" pitchFamily="34" charset="-128"/>
              </a:defRPr>
            </a:lvl2pPr>
            <a:lvl3pPr marL="1143000" indent="-228600">
              <a:spcBef>
                <a:spcPct val="30000"/>
              </a:spcBef>
              <a:defRPr sz="1200">
                <a:solidFill>
                  <a:schemeClr val="tx1"/>
                </a:solidFill>
                <a:latin typeface="Arial" pitchFamily="34" charset="0"/>
                <a:ea typeface="MS PGothic" pitchFamily="34" charset="-128"/>
              </a:defRPr>
            </a:lvl3pPr>
            <a:lvl4pPr marL="1600200" indent="-228600">
              <a:spcBef>
                <a:spcPct val="30000"/>
              </a:spcBef>
              <a:defRPr sz="1200">
                <a:solidFill>
                  <a:schemeClr val="tx1"/>
                </a:solidFill>
                <a:latin typeface="Arial" pitchFamily="34" charset="0"/>
                <a:ea typeface="MS PGothic" pitchFamily="34" charset="-128"/>
              </a:defRPr>
            </a:lvl4pPr>
            <a:lvl5pPr marL="2057400" indent="-22860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eaLnBrk="1" hangingPunct="1">
              <a:spcBef>
                <a:spcPct val="0"/>
              </a:spcBef>
            </a:pPr>
            <a:fld id="{BC3984EF-14E3-4ABA-A1EB-71C9835F4703}" type="slidenum">
              <a:rPr kumimoji="1" lang="en-US" altLang="zh-TW" smtClean="0">
                <a:latin typeface="Times New Roman" pitchFamily="18" charset="0"/>
                <a:ea typeface="新細明體" pitchFamily="18" charset="-120"/>
              </a:rPr>
              <a:pPr eaLnBrk="1" hangingPunct="1">
                <a:spcBef>
                  <a:spcPct val="0"/>
                </a:spcBef>
              </a:pPr>
              <a:t>66</a:t>
            </a:fld>
            <a:endParaRPr kumimoji="1" lang="en-US" altLang="zh-TW" smtClean="0">
              <a:latin typeface="Times New Roman" pitchFamily="18" charset="0"/>
              <a:ea typeface="新細明體" pitchFamily="18" charset="-12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endParaRPr lang="zh-TW" altLang="zh-TW"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69CF4F7B-6DBD-4B9A-BEC4-D41E8824E5FC}" type="slidenum">
              <a:rPr lang="zh-TW" altLang="en-US" smtClean="0"/>
              <a:t>15</a:t>
            </a:fld>
            <a:endParaRPr lang="zh-TW" altLang="en-US"/>
          </a:p>
        </p:txBody>
      </p:sp>
    </p:spTree>
    <p:extLst>
      <p:ext uri="{BB962C8B-B14F-4D97-AF65-F5344CB8AC3E}">
        <p14:creationId xmlns:p14="http://schemas.microsoft.com/office/powerpoint/2010/main" val="1219457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69CF4F7B-6DBD-4B9A-BEC4-D41E8824E5FC}" type="slidenum">
              <a:rPr lang="zh-TW" altLang="en-US" smtClean="0"/>
              <a:t>22</a:t>
            </a:fld>
            <a:endParaRPr lang="zh-TW" altLang="en-US"/>
          </a:p>
        </p:txBody>
      </p:sp>
    </p:spTree>
    <p:extLst>
      <p:ext uri="{BB962C8B-B14F-4D97-AF65-F5344CB8AC3E}">
        <p14:creationId xmlns:p14="http://schemas.microsoft.com/office/powerpoint/2010/main" val="1219457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69CF4F7B-6DBD-4B9A-BEC4-D41E8824E5FC}" type="slidenum">
              <a:rPr lang="zh-TW" altLang="en-US" smtClean="0"/>
              <a:t>23</a:t>
            </a:fld>
            <a:endParaRPr lang="zh-TW" altLang="en-US"/>
          </a:p>
        </p:txBody>
      </p:sp>
    </p:spTree>
    <p:extLst>
      <p:ext uri="{BB962C8B-B14F-4D97-AF65-F5344CB8AC3E}">
        <p14:creationId xmlns:p14="http://schemas.microsoft.com/office/powerpoint/2010/main" val="1219457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69CF4F7B-6DBD-4B9A-BEC4-D41E8824E5FC}" type="slidenum">
              <a:rPr lang="zh-TW" altLang="en-US" smtClean="0"/>
              <a:t>24</a:t>
            </a:fld>
            <a:endParaRPr lang="zh-TW" altLang="en-US"/>
          </a:p>
        </p:txBody>
      </p:sp>
    </p:spTree>
    <p:extLst>
      <p:ext uri="{BB962C8B-B14F-4D97-AF65-F5344CB8AC3E}">
        <p14:creationId xmlns:p14="http://schemas.microsoft.com/office/powerpoint/2010/main" val="1219457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69CF4F7B-6DBD-4B9A-BEC4-D41E8824E5FC}" type="slidenum">
              <a:rPr lang="zh-TW" altLang="en-US" smtClean="0"/>
              <a:t>27</a:t>
            </a:fld>
            <a:endParaRPr lang="zh-TW" altLang="en-US"/>
          </a:p>
        </p:txBody>
      </p:sp>
    </p:spTree>
    <p:extLst>
      <p:ext uri="{BB962C8B-B14F-4D97-AF65-F5344CB8AC3E}">
        <p14:creationId xmlns:p14="http://schemas.microsoft.com/office/powerpoint/2010/main" val="3828619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kern="1200" dirty="0" smtClean="0">
                <a:solidFill>
                  <a:schemeClr val="tx1"/>
                </a:solidFill>
                <a:effectLst/>
                <a:latin typeface="+mn-lt"/>
                <a:ea typeface="+mn-ea"/>
                <a:cs typeface="+mn-cs"/>
              </a:rPr>
              <a:t> </a:t>
            </a:r>
            <a:endParaRPr lang="zh-TW" altLang="zh-TW" sz="1200" kern="1200" dirty="0" smtClean="0">
              <a:solidFill>
                <a:schemeClr val="tx1"/>
              </a:solidFill>
              <a:effectLst/>
              <a:latin typeface="+mn-lt"/>
              <a:ea typeface="+mn-ea"/>
              <a:cs typeface="+mn-cs"/>
            </a:endParaRPr>
          </a:p>
          <a:p>
            <a:r>
              <a:rPr lang="zh-TW" altLang="zh-TW" sz="1200" kern="1200" dirty="0" smtClean="0">
                <a:solidFill>
                  <a:schemeClr val="tx1"/>
                </a:solidFill>
                <a:effectLst/>
                <a:latin typeface="+mn-lt"/>
                <a:ea typeface="+mn-ea"/>
                <a:cs typeface="+mn-cs"/>
              </a:rPr>
              <a:t>　　以色列人將分別為聖，專門為他服務，並致力於通過其反映在其所有的關係表彰他的性格。在新約中，耶穌被確認為神惡魔聖者誰是威脅他的權力和純潔性。作為信徒，我們被要求以反映基督的品格，成為聖潔，甚至因為他是聖潔的。</a:t>
            </a:r>
          </a:p>
          <a:p>
            <a:r>
              <a:rPr lang="en-US" altLang="zh-TW" sz="1200" kern="1200" dirty="0" smtClean="0">
                <a:solidFill>
                  <a:schemeClr val="tx1"/>
                </a:solidFill>
                <a:effectLst/>
                <a:latin typeface="+mn-lt"/>
                <a:ea typeface="+mn-ea"/>
                <a:cs typeface="+mn-cs"/>
              </a:rPr>
              <a:t/>
            </a:r>
            <a:br>
              <a:rPr lang="en-US" altLang="zh-TW" sz="1200" kern="1200" dirty="0" smtClean="0">
                <a:solidFill>
                  <a:schemeClr val="tx1"/>
                </a:solidFill>
                <a:effectLst/>
                <a:latin typeface="+mn-lt"/>
                <a:ea typeface="+mn-ea"/>
                <a:cs typeface="+mn-cs"/>
              </a:rPr>
            </a:br>
            <a:r>
              <a:rPr lang="en-US" altLang="zh-TW" sz="1200" kern="1200" dirty="0" smtClean="0">
                <a:solidFill>
                  <a:schemeClr val="tx1"/>
                </a:solidFill>
                <a:effectLst/>
                <a:latin typeface="+mn-lt"/>
                <a:ea typeface="+mn-ea"/>
                <a:cs typeface="+mn-cs"/>
              </a:rPr>
              <a:t>  </a:t>
            </a:r>
            <a:r>
              <a:rPr lang="zh-TW" altLang="zh-TW" sz="1200" kern="1200" dirty="0" smtClean="0">
                <a:solidFill>
                  <a:schemeClr val="tx1"/>
                </a:solidFill>
                <a:effectLst/>
                <a:latin typeface="+mn-lt"/>
                <a:ea typeface="+mn-ea"/>
                <a:cs typeface="+mn-cs"/>
              </a:rPr>
              <a:t>當你祈禱以色列的聖者，你窺探到其神聖潔不僅包括他的盲分離</a:t>
            </a:r>
            <a:r>
              <a:rPr lang="en-US" altLang="zh-TW" sz="1200" kern="1200" dirty="0" smtClean="0">
                <a:solidFill>
                  <a:schemeClr val="tx1"/>
                </a:solidFill>
                <a:effectLst/>
                <a:latin typeface="+mn-lt"/>
                <a:ea typeface="+mn-ea"/>
                <a:cs typeface="+mn-cs"/>
              </a:rPr>
              <a:t>Blind</a:t>
            </a:r>
            <a:r>
              <a:rPr lang="zh-TW" altLang="zh-TW" sz="1200" kern="1200" dirty="0" smtClean="0">
                <a:solidFill>
                  <a:schemeClr val="tx1"/>
                </a:solidFill>
                <a:effectLst/>
                <a:latin typeface="+mn-lt"/>
                <a:ea typeface="+mn-ea"/>
                <a:cs typeface="+mn-cs"/>
              </a:rPr>
              <a:t>從惡，但他的能力，知識，正義，仁慈，善良，有愛心。</a:t>
            </a:r>
          </a:p>
          <a:p>
            <a:endParaRPr lang="zh-TW" altLang="en-US" dirty="0"/>
          </a:p>
        </p:txBody>
      </p:sp>
      <p:sp>
        <p:nvSpPr>
          <p:cNvPr id="4" name="投影片編號版面配置區 3"/>
          <p:cNvSpPr>
            <a:spLocks noGrp="1"/>
          </p:cNvSpPr>
          <p:nvPr>
            <p:ph type="sldNum" sz="quarter" idx="10"/>
          </p:nvPr>
        </p:nvSpPr>
        <p:spPr/>
        <p:txBody>
          <a:bodyPr/>
          <a:lstStyle/>
          <a:p>
            <a:fld id="{69CF4F7B-6DBD-4B9A-BEC4-D41E8824E5FC}" type="slidenum">
              <a:rPr lang="zh-TW" altLang="en-US" smtClean="0"/>
              <a:t>30</a:t>
            </a:fld>
            <a:endParaRPr lang="zh-TW" altLang="en-US"/>
          </a:p>
        </p:txBody>
      </p:sp>
    </p:spTree>
    <p:extLst>
      <p:ext uri="{BB962C8B-B14F-4D97-AF65-F5344CB8AC3E}">
        <p14:creationId xmlns:p14="http://schemas.microsoft.com/office/powerpoint/2010/main" val="1168014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defRPr sz="2800">
                <a:solidFill>
                  <a:schemeClr val="tx1"/>
                </a:solidFill>
                <a:latin typeface="Arial" pitchFamily="34" charset="0"/>
                <a:ea typeface="MS PGothic" pitchFamily="34" charset="-128"/>
              </a:defRPr>
            </a:lvl1pPr>
            <a:lvl2pPr marL="742950" indent="-285750">
              <a:defRPr sz="2800">
                <a:solidFill>
                  <a:schemeClr val="tx1"/>
                </a:solidFill>
                <a:latin typeface="Arial" pitchFamily="34" charset="0"/>
                <a:ea typeface="MS PGothic" pitchFamily="34" charset="-128"/>
              </a:defRPr>
            </a:lvl2pPr>
            <a:lvl3pPr marL="1143000" indent="-228600">
              <a:defRPr sz="2800">
                <a:solidFill>
                  <a:schemeClr val="tx1"/>
                </a:solidFill>
                <a:latin typeface="Arial" pitchFamily="34" charset="0"/>
                <a:ea typeface="MS PGothic" pitchFamily="34" charset="-128"/>
              </a:defRPr>
            </a:lvl3pPr>
            <a:lvl4pPr marL="1600200" indent="-228600">
              <a:defRPr sz="2800">
                <a:solidFill>
                  <a:schemeClr val="tx1"/>
                </a:solidFill>
                <a:latin typeface="Arial" pitchFamily="34" charset="0"/>
                <a:ea typeface="MS PGothic" pitchFamily="34" charset="-128"/>
              </a:defRPr>
            </a:lvl4pPr>
            <a:lvl5pPr marL="2057400" indent="-228600">
              <a:defRPr sz="28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Arial" pitchFamily="34" charset="0"/>
                <a:ea typeface="MS PGothic" pitchFamily="34" charset="-128"/>
              </a:defRPr>
            </a:lvl9pPr>
          </a:lstStyle>
          <a:p>
            <a:fld id="{24BC4798-BE10-491F-A108-ED88A2671AB8}" type="slidenum">
              <a:rPr lang="en-US" altLang="zh-TW" sz="1200" smtClean="0"/>
              <a:pPr/>
              <a:t>46</a:t>
            </a:fld>
            <a:endParaRPr lang="en-US" altLang="zh-TW" sz="1200"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endParaRPr lang="zh-TW" altLang="zh-TW"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grpSp>
        <p:nvGrpSpPr>
          <p:cNvPr id="7" name="Group 16"/>
          <p:cNvGrpSpPr/>
          <p:nvPr/>
        </p:nvGrpSpPr>
        <p:grpSpPr>
          <a:xfrm>
            <a:off x="0" y="3268345"/>
            <a:ext cx="9144000" cy="146304"/>
            <a:chOff x="0" y="3268345"/>
            <a:chExt cx="9144000" cy="146304"/>
          </a:xfrm>
        </p:grpSpPr>
        <p:sp>
          <p:nvSpPr>
            <p:cNvPr id="13" name="Rectangle 12"/>
            <p:cNvSpPr/>
            <p:nvPr userDrawn="1"/>
          </p:nvSpPr>
          <p:spPr>
            <a:xfrm>
              <a:off x="0" y="3268345"/>
              <a:ext cx="9144000" cy="14630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5181600" y="3268345"/>
              <a:ext cx="1097280" cy="146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6278880" y="3268345"/>
              <a:ext cx="1097280" cy="146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7376160" y="3268345"/>
              <a:ext cx="1097280"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p:nvPr>
        </p:nvSpPr>
        <p:spPr>
          <a:xfrm>
            <a:off x="609600" y="1752600"/>
            <a:ext cx="7924800" cy="1470025"/>
          </a:xfrm>
          <a:prstGeom prst="rect">
            <a:avLst/>
          </a:prstGeom>
        </p:spPr>
        <p:txBody>
          <a:bodyPr anchor="b"/>
          <a:lstStyle>
            <a:lvl1pPr algn="ctr">
              <a:defRPr/>
            </a:lvl1pPr>
          </a:lstStyle>
          <a:p>
            <a:r>
              <a:rPr lang="zh-TW" altLang="en-US" smtClean="0"/>
              <a:t>按一下以編輯母片標題樣式</a:t>
            </a:r>
            <a:endParaRPr lang="en-US"/>
          </a:p>
        </p:txBody>
      </p:sp>
      <p:sp>
        <p:nvSpPr>
          <p:cNvPr id="3" name="Subtitle 2"/>
          <p:cNvSpPr>
            <a:spLocks noGrp="1"/>
          </p:cNvSpPr>
          <p:nvPr>
            <p:ph type="subTitle" idx="1"/>
          </p:nvPr>
        </p:nvSpPr>
        <p:spPr>
          <a:xfrm>
            <a:off x="1371600" y="3505200"/>
            <a:ext cx="6400800" cy="1752600"/>
          </a:xfrm>
        </p:spPr>
        <p:txBody>
          <a:bodyPr>
            <a:normAutofit/>
          </a:bodyPr>
          <a:lstStyle>
            <a:lvl1pPr marL="0" indent="0" algn="ctr">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a:p>
        </p:txBody>
      </p:sp>
      <p:sp>
        <p:nvSpPr>
          <p:cNvPr id="4" name="Date Placeholder 3"/>
          <p:cNvSpPr>
            <a:spLocks noGrp="1"/>
          </p:cNvSpPr>
          <p:nvPr>
            <p:ph type="dt" sz="half" idx="10"/>
          </p:nvPr>
        </p:nvSpPr>
        <p:spPr/>
        <p:txBody>
          <a:bodyPr/>
          <a:lstStyle/>
          <a:p>
            <a:fld id="{0B249ECB-1F89-4F1C-87C4-FB6EDBD7430F}" type="datetimeFigureOut">
              <a:rPr lang="zh-TW" altLang="en-US" smtClean="0"/>
              <a:t>2016/8/7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35E71004-014E-403A-BF7B-196A27D63688}" type="slidenum">
              <a:rPr lang="zh-TW" altLang="en-US" smtClean="0"/>
              <a:t>‹#›</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標題及直排文字">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0B249ECB-1F89-4F1C-87C4-FB6EDBD7430F}" type="datetimeFigureOut">
              <a:rPr lang="zh-TW" altLang="en-US" smtClean="0"/>
              <a:t>2016/8/7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35E71004-014E-403A-BF7B-196A27D63688}" type="slidenum">
              <a:rPr lang="zh-TW" altLang="en-US" smtClean="0"/>
              <a:t>‹#›</a:t>
            </a:fld>
            <a:endParaRPr lang="zh-TW" altLang="en-US"/>
          </a:p>
        </p:txBody>
      </p:sp>
      <p:sp>
        <p:nvSpPr>
          <p:cNvPr id="7" name="Title 6"/>
          <p:cNvSpPr>
            <a:spLocks noGrp="1"/>
          </p:cNvSpPr>
          <p:nvPr>
            <p:ph type="title"/>
          </p:nvPr>
        </p:nvSpPr>
        <p:spPr/>
        <p:txBody>
          <a:bodyPr/>
          <a:lstStyle/>
          <a:p>
            <a:r>
              <a:rPr lang="zh-TW" altLang="en-US" smtClean="0"/>
              <a:t>按一下以編輯母片標題樣式</a:t>
            </a:r>
            <a:endParaRPr lang="en-US"/>
          </a:p>
        </p:txBody>
      </p:sp>
      <p:grpSp>
        <p:nvGrpSpPr>
          <p:cNvPr id="2" name="Group 7"/>
          <p:cNvGrpSpPr/>
          <p:nvPr/>
        </p:nvGrpSpPr>
        <p:grpSpPr>
          <a:xfrm flipH="1">
            <a:off x="0" y="1371600"/>
            <a:ext cx="9144000" cy="73152"/>
            <a:chOff x="0" y="3268345"/>
            <a:chExt cx="9144000" cy="146304"/>
          </a:xfrm>
        </p:grpSpPr>
        <p:sp>
          <p:nvSpPr>
            <p:cNvPr id="9" name="Rectangle 8"/>
            <p:cNvSpPr/>
            <p:nvPr userDrawn="1"/>
          </p:nvSpPr>
          <p:spPr>
            <a:xfrm>
              <a:off x="0" y="3268345"/>
              <a:ext cx="9144000" cy="14630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5181600" y="3268345"/>
              <a:ext cx="1097280" cy="146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6278880" y="3268345"/>
              <a:ext cx="1097280" cy="146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7376160" y="3268345"/>
              <a:ext cx="1097280"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8"/>
            <a:ext cx="1828800" cy="5851525"/>
          </a:xfrm>
          <a:prstGeom prst="rect">
            <a:avLst/>
          </a:prstGeo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457200" y="274638"/>
            <a:ext cx="61722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a:xfrm>
            <a:off x="6839712" y="6356350"/>
            <a:ext cx="1868424" cy="365125"/>
          </a:xfrm>
        </p:spPr>
        <p:txBody>
          <a:bodyPr/>
          <a:lstStyle/>
          <a:p>
            <a:fld id="{0B249ECB-1F89-4F1C-87C4-FB6EDBD7430F}" type="datetimeFigureOut">
              <a:rPr lang="zh-TW" altLang="en-US" smtClean="0"/>
              <a:t>2016/8/7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35E71004-014E-403A-BF7B-196A27D63688}" type="slidenum">
              <a:rPr lang="zh-TW" altLang="en-US" smtClean="0"/>
              <a:t>‹#›</a:t>
            </a:fld>
            <a:endParaRPr lang="zh-TW" altLang="en-US"/>
          </a:p>
        </p:txBody>
      </p:sp>
      <p:grpSp>
        <p:nvGrpSpPr>
          <p:cNvPr id="7" name="Group 6"/>
          <p:cNvGrpSpPr/>
          <p:nvPr/>
        </p:nvGrpSpPr>
        <p:grpSpPr>
          <a:xfrm rot="5400000" flipH="1">
            <a:off x="3332988" y="3384804"/>
            <a:ext cx="6867144" cy="73152"/>
            <a:chOff x="0" y="3268345"/>
            <a:chExt cx="9144000" cy="146304"/>
          </a:xfrm>
        </p:grpSpPr>
        <p:sp>
          <p:nvSpPr>
            <p:cNvPr id="8" name="Rectangle 7"/>
            <p:cNvSpPr/>
            <p:nvPr userDrawn="1"/>
          </p:nvSpPr>
          <p:spPr>
            <a:xfrm>
              <a:off x="0" y="3268345"/>
              <a:ext cx="9144000" cy="14630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5181600" y="3268345"/>
              <a:ext cx="1097280" cy="146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6278880" y="3268345"/>
              <a:ext cx="1097280" cy="146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7376160" y="3268345"/>
              <a:ext cx="1097280"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標題及物件">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99616"/>
            <a:ext cx="8229600" cy="4626547"/>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0B249ECB-1F89-4F1C-87C4-FB6EDBD7430F}" type="datetimeFigureOut">
              <a:rPr lang="zh-TW" altLang="en-US" smtClean="0"/>
              <a:t>2016/8/7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35E71004-014E-403A-BF7B-196A27D63688}" type="slidenum">
              <a:rPr lang="zh-TW" altLang="en-US" smtClean="0"/>
              <a:t>‹#›</a:t>
            </a:fld>
            <a:endParaRPr lang="zh-TW" altLang="en-US"/>
          </a:p>
        </p:txBody>
      </p:sp>
      <p:grpSp>
        <p:nvGrpSpPr>
          <p:cNvPr id="2" name="Group 13"/>
          <p:cNvGrpSpPr/>
          <p:nvPr/>
        </p:nvGrpSpPr>
        <p:grpSpPr>
          <a:xfrm>
            <a:off x="0" y="1371600"/>
            <a:ext cx="9144000" cy="73152"/>
            <a:chOff x="0" y="3268345"/>
            <a:chExt cx="9144000" cy="146304"/>
          </a:xfrm>
        </p:grpSpPr>
        <p:sp>
          <p:nvSpPr>
            <p:cNvPr id="15" name="Rectangle 14"/>
            <p:cNvSpPr/>
            <p:nvPr userDrawn="1"/>
          </p:nvSpPr>
          <p:spPr>
            <a:xfrm>
              <a:off x="0" y="3268345"/>
              <a:ext cx="9144000" cy="14630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181600" y="3268345"/>
              <a:ext cx="1097280" cy="146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278880" y="3268345"/>
              <a:ext cx="1097280" cy="146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7376160" y="3268345"/>
              <a:ext cx="1097280"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itle 18"/>
          <p:cNvSpPr>
            <a:spLocks noGrp="1"/>
          </p:cNvSpPr>
          <p:nvPr>
            <p:ph type="title"/>
          </p:nvPr>
        </p:nvSpPr>
        <p:spPr/>
        <p:txBody>
          <a:bodyPr/>
          <a:lstStyle/>
          <a:p>
            <a:r>
              <a:rPr lang="zh-TW" altLang="en-US" smtClean="0"/>
              <a:t>按一下以編輯母片標題樣式</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67512" y="4406900"/>
            <a:ext cx="7827201" cy="1362075"/>
          </a:xfrm>
          <a:prstGeom prst="rect">
            <a:avLst/>
          </a:prstGeom>
        </p:spPr>
        <p:txBody>
          <a:bodyPr anchor="t"/>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667512" y="2667000"/>
            <a:ext cx="7827201"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0B249ECB-1F89-4F1C-87C4-FB6EDBD7430F}" type="datetimeFigureOut">
              <a:rPr lang="zh-TW" altLang="en-US" smtClean="0"/>
              <a:t>2016/8/7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35E71004-014E-403A-BF7B-196A27D63688}" type="slidenum">
              <a:rPr lang="zh-TW" altLang="en-US" smtClean="0"/>
              <a:t>‹#›</a:t>
            </a:fld>
            <a:endParaRPr lang="zh-TW" altLang="en-US"/>
          </a:p>
        </p:txBody>
      </p:sp>
      <p:grpSp>
        <p:nvGrpSpPr>
          <p:cNvPr id="7" name="Group 12"/>
          <p:cNvGrpSpPr/>
          <p:nvPr/>
        </p:nvGrpSpPr>
        <p:grpSpPr>
          <a:xfrm flipH="1">
            <a:off x="0" y="4228465"/>
            <a:ext cx="9144000" cy="146304"/>
            <a:chOff x="0" y="3268345"/>
            <a:chExt cx="9144000" cy="146304"/>
          </a:xfrm>
        </p:grpSpPr>
        <p:sp>
          <p:nvSpPr>
            <p:cNvPr id="14" name="Rectangle 13"/>
            <p:cNvSpPr/>
            <p:nvPr userDrawn="1"/>
          </p:nvSpPr>
          <p:spPr>
            <a:xfrm>
              <a:off x="0" y="3268345"/>
              <a:ext cx="9144000" cy="14630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5181600" y="3268345"/>
              <a:ext cx="1097280" cy="146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6278880" y="3268345"/>
              <a:ext cx="1097280" cy="146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7376160" y="3268345"/>
              <a:ext cx="1097280"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兩項物件">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Date Placeholder 4"/>
          <p:cNvSpPr>
            <a:spLocks noGrp="1"/>
          </p:cNvSpPr>
          <p:nvPr>
            <p:ph type="dt" sz="half" idx="10"/>
          </p:nvPr>
        </p:nvSpPr>
        <p:spPr/>
        <p:txBody>
          <a:bodyPr/>
          <a:lstStyle/>
          <a:p>
            <a:fld id="{0B249ECB-1F89-4F1C-87C4-FB6EDBD7430F}" type="datetimeFigureOut">
              <a:rPr lang="zh-TW" altLang="en-US" smtClean="0"/>
              <a:t>2016/8/7</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35E71004-014E-403A-BF7B-196A27D63688}" type="slidenum">
              <a:rPr lang="zh-TW" altLang="en-US" smtClean="0"/>
              <a:t>‹#›</a:t>
            </a:fld>
            <a:endParaRPr lang="zh-TW" altLang="en-US"/>
          </a:p>
        </p:txBody>
      </p:sp>
      <p:sp>
        <p:nvSpPr>
          <p:cNvPr id="14" name="Title 13"/>
          <p:cNvSpPr>
            <a:spLocks noGrp="1"/>
          </p:cNvSpPr>
          <p:nvPr>
            <p:ph type="title"/>
          </p:nvPr>
        </p:nvSpPr>
        <p:spPr/>
        <p:txBody>
          <a:bodyPr/>
          <a:lstStyle/>
          <a:p>
            <a:r>
              <a:rPr lang="zh-TW" altLang="en-US" smtClean="0"/>
              <a:t>按一下以編輯母片標題樣式</a:t>
            </a:r>
            <a:endParaRPr lang="en-US"/>
          </a:p>
        </p:txBody>
      </p:sp>
      <p:grpSp>
        <p:nvGrpSpPr>
          <p:cNvPr id="2" name="Group 14"/>
          <p:cNvGrpSpPr/>
          <p:nvPr/>
        </p:nvGrpSpPr>
        <p:grpSpPr>
          <a:xfrm>
            <a:off x="0" y="1371600"/>
            <a:ext cx="9144000" cy="73152"/>
            <a:chOff x="0" y="3268345"/>
            <a:chExt cx="9144000" cy="146304"/>
          </a:xfrm>
        </p:grpSpPr>
        <p:sp>
          <p:nvSpPr>
            <p:cNvPr id="16" name="Rectangle 15"/>
            <p:cNvSpPr/>
            <p:nvPr userDrawn="1"/>
          </p:nvSpPr>
          <p:spPr>
            <a:xfrm>
              <a:off x="0" y="3268345"/>
              <a:ext cx="9144000" cy="14630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5181600" y="3268345"/>
              <a:ext cx="1097280" cy="146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6278880" y="3268345"/>
              <a:ext cx="1097280" cy="146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7376160" y="3268345"/>
              <a:ext cx="1097280"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對">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457200" y="22971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4645025" y="16002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4645025" y="22971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Date Placeholder 6"/>
          <p:cNvSpPr>
            <a:spLocks noGrp="1"/>
          </p:cNvSpPr>
          <p:nvPr>
            <p:ph type="dt" sz="half" idx="10"/>
          </p:nvPr>
        </p:nvSpPr>
        <p:spPr/>
        <p:txBody>
          <a:bodyPr/>
          <a:lstStyle/>
          <a:p>
            <a:fld id="{0B249ECB-1F89-4F1C-87C4-FB6EDBD7430F}" type="datetimeFigureOut">
              <a:rPr lang="zh-TW" altLang="en-US" smtClean="0"/>
              <a:t>2016/8/7</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35E71004-014E-403A-BF7B-196A27D63688}" type="slidenum">
              <a:rPr lang="zh-TW" altLang="en-US" smtClean="0"/>
              <a:t>‹#›</a:t>
            </a:fld>
            <a:endParaRPr lang="zh-TW" altLang="en-US"/>
          </a:p>
        </p:txBody>
      </p:sp>
      <p:sp>
        <p:nvSpPr>
          <p:cNvPr id="16" name="Title 15"/>
          <p:cNvSpPr>
            <a:spLocks noGrp="1"/>
          </p:cNvSpPr>
          <p:nvPr>
            <p:ph type="title"/>
          </p:nvPr>
        </p:nvSpPr>
        <p:spPr/>
        <p:txBody>
          <a:bodyPr/>
          <a:lstStyle/>
          <a:p>
            <a:r>
              <a:rPr lang="zh-TW" altLang="en-US" smtClean="0"/>
              <a:t>按一下以編輯母片標題樣式</a:t>
            </a:r>
            <a:endParaRPr lang="en-US"/>
          </a:p>
        </p:txBody>
      </p:sp>
      <p:grpSp>
        <p:nvGrpSpPr>
          <p:cNvPr id="2" name="Group 16"/>
          <p:cNvGrpSpPr/>
          <p:nvPr/>
        </p:nvGrpSpPr>
        <p:grpSpPr>
          <a:xfrm>
            <a:off x="0" y="1371600"/>
            <a:ext cx="9144000" cy="73152"/>
            <a:chOff x="0" y="3268345"/>
            <a:chExt cx="9144000" cy="146304"/>
          </a:xfrm>
        </p:grpSpPr>
        <p:sp>
          <p:nvSpPr>
            <p:cNvPr id="18" name="Rectangle 17"/>
            <p:cNvSpPr/>
            <p:nvPr userDrawn="1"/>
          </p:nvSpPr>
          <p:spPr>
            <a:xfrm>
              <a:off x="0" y="3268345"/>
              <a:ext cx="9144000" cy="14630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5181600" y="3268345"/>
              <a:ext cx="1097280" cy="146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6278880" y="3268345"/>
              <a:ext cx="1097280" cy="146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7376160" y="3268345"/>
              <a:ext cx="1097280"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只有標題">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B249ECB-1F89-4F1C-87C4-FB6EDBD7430F}" type="datetimeFigureOut">
              <a:rPr lang="zh-TW" altLang="en-US" smtClean="0"/>
              <a:t>2016/8/7</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35E71004-014E-403A-BF7B-196A27D63688}" type="slidenum">
              <a:rPr lang="zh-TW" altLang="en-US" smtClean="0"/>
              <a:t>‹#›</a:t>
            </a:fld>
            <a:endParaRPr lang="zh-TW" altLang="en-US"/>
          </a:p>
        </p:txBody>
      </p:sp>
      <p:sp>
        <p:nvSpPr>
          <p:cNvPr id="12" name="Title 11"/>
          <p:cNvSpPr>
            <a:spLocks noGrp="1"/>
          </p:cNvSpPr>
          <p:nvPr>
            <p:ph type="title"/>
          </p:nvPr>
        </p:nvSpPr>
        <p:spPr/>
        <p:txBody>
          <a:bodyPr/>
          <a:lstStyle/>
          <a:p>
            <a:r>
              <a:rPr lang="zh-TW" altLang="en-US" smtClean="0"/>
              <a:t>按一下以編輯母片標題樣式</a:t>
            </a:r>
            <a:endParaRPr lang="en-US"/>
          </a:p>
        </p:txBody>
      </p:sp>
      <p:grpSp>
        <p:nvGrpSpPr>
          <p:cNvPr id="2" name="Group 12"/>
          <p:cNvGrpSpPr/>
          <p:nvPr/>
        </p:nvGrpSpPr>
        <p:grpSpPr>
          <a:xfrm flipH="1">
            <a:off x="0" y="1371600"/>
            <a:ext cx="9144000" cy="73152"/>
            <a:chOff x="0" y="3268345"/>
            <a:chExt cx="9144000" cy="146304"/>
          </a:xfrm>
        </p:grpSpPr>
        <p:sp>
          <p:nvSpPr>
            <p:cNvPr id="14" name="Rectangle 13"/>
            <p:cNvSpPr/>
            <p:nvPr userDrawn="1"/>
          </p:nvSpPr>
          <p:spPr>
            <a:xfrm>
              <a:off x="0" y="3268345"/>
              <a:ext cx="9144000" cy="14630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5181600" y="3268345"/>
              <a:ext cx="1097280" cy="146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6278880" y="3268345"/>
              <a:ext cx="1097280" cy="146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7376160" y="3268345"/>
              <a:ext cx="1097280"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249ECB-1F89-4F1C-87C4-FB6EDBD7430F}" type="datetimeFigureOut">
              <a:rPr lang="zh-TW" altLang="en-US" smtClean="0"/>
              <a:t>2016/8/7</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35E71004-014E-403A-BF7B-196A27D63688}" type="slidenum">
              <a:rPr lang="zh-TW" altLang="en-US" smtClean="0"/>
              <a:t>‹#›</a:t>
            </a:fld>
            <a:endParaRPr lang="zh-TW" altLang="en-US"/>
          </a:p>
        </p:txBody>
      </p:sp>
      <p:grpSp>
        <p:nvGrpSpPr>
          <p:cNvPr id="5" name="Group 10"/>
          <p:cNvGrpSpPr/>
          <p:nvPr/>
        </p:nvGrpSpPr>
        <p:grpSpPr>
          <a:xfrm>
            <a:off x="-9144" y="-18288"/>
            <a:ext cx="9144000" cy="146304"/>
            <a:chOff x="0" y="3268345"/>
            <a:chExt cx="9144000" cy="146304"/>
          </a:xfrm>
        </p:grpSpPr>
        <p:sp>
          <p:nvSpPr>
            <p:cNvPr id="12" name="Rectangle 11"/>
            <p:cNvSpPr/>
            <p:nvPr userDrawn="1"/>
          </p:nvSpPr>
          <p:spPr>
            <a:xfrm>
              <a:off x="0" y="3268345"/>
              <a:ext cx="9144000" cy="14630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5495544" y="3268345"/>
              <a:ext cx="1097280" cy="146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592824" y="3268345"/>
              <a:ext cx="1097280" cy="146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7690104" y="3268345"/>
              <a:ext cx="1097280"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793750"/>
          </a:xfrm>
          <a:prstGeom prst="rect">
            <a:avLst/>
          </a:prstGeom>
        </p:spPr>
        <p:txBody>
          <a:bodyPr anchor="b">
            <a:normAutofit/>
          </a:bodyPr>
          <a:lstStyle>
            <a:lvl1pPr algn="l">
              <a:defRPr sz="2800" b="1"/>
            </a:lvl1pPr>
          </a:lstStyle>
          <a:p>
            <a:r>
              <a:rPr lang="zh-TW" altLang="en-US" smtClean="0"/>
              <a:t>按一下以編輯母片標題樣式</a:t>
            </a:r>
            <a:endParaRPr lang="en-US"/>
          </a:p>
        </p:txBody>
      </p:sp>
      <p:sp>
        <p:nvSpPr>
          <p:cNvPr id="3" name="Content Placeholder 2"/>
          <p:cNvSpPr>
            <a:spLocks noGrp="1"/>
          </p:cNvSpPr>
          <p:nvPr>
            <p:ph idx="1"/>
          </p:nvPr>
        </p:nvSpPr>
        <p:spPr>
          <a:xfrm>
            <a:off x="3575050" y="1371600"/>
            <a:ext cx="5111750" cy="47545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457200" y="1371600"/>
            <a:ext cx="3008313" cy="47545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0B249ECB-1F89-4F1C-87C4-FB6EDBD7430F}" type="datetimeFigureOut">
              <a:rPr lang="zh-TW" altLang="en-US" smtClean="0"/>
              <a:t>2016/8/7</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35E71004-014E-403A-BF7B-196A27D63688}" type="slidenum">
              <a:rPr lang="zh-TW" altLang="en-US" smtClean="0"/>
              <a:t>‹#›</a:t>
            </a:fld>
            <a:endParaRPr lang="zh-TW" altLang="en-US"/>
          </a:p>
        </p:txBody>
      </p:sp>
      <p:grpSp>
        <p:nvGrpSpPr>
          <p:cNvPr id="8" name="Group 13"/>
          <p:cNvGrpSpPr/>
          <p:nvPr/>
        </p:nvGrpSpPr>
        <p:grpSpPr>
          <a:xfrm flipH="1">
            <a:off x="0" y="1143000"/>
            <a:ext cx="9144000" cy="73152"/>
            <a:chOff x="0" y="3268345"/>
            <a:chExt cx="9144000" cy="146304"/>
          </a:xfrm>
        </p:grpSpPr>
        <p:sp>
          <p:nvSpPr>
            <p:cNvPr id="15" name="Rectangle 14"/>
            <p:cNvSpPr/>
            <p:nvPr userDrawn="1"/>
          </p:nvSpPr>
          <p:spPr>
            <a:xfrm>
              <a:off x="0" y="3268345"/>
              <a:ext cx="9144000" cy="14630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181600" y="3268345"/>
              <a:ext cx="1097280" cy="146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278880" y="3268345"/>
              <a:ext cx="1097280" cy="146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7376160" y="3268345"/>
              <a:ext cx="1097280"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含標題的圖片">
    <p:spTree>
      <p:nvGrpSpPr>
        <p:cNvPr id="1" name=""/>
        <p:cNvGrpSpPr/>
        <p:nvPr/>
      </p:nvGrpSpPr>
      <p:grpSpPr>
        <a:xfrm>
          <a:off x="0" y="0"/>
          <a:ext cx="0" cy="0"/>
          <a:chOff x="0" y="0"/>
          <a:chExt cx="0" cy="0"/>
        </a:xfrm>
      </p:grpSpPr>
      <p:sp>
        <p:nvSpPr>
          <p:cNvPr id="15" name="Picture Placeholder 14"/>
          <p:cNvSpPr>
            <a:spLocks noGrp="1"/>
          </p:cNvSpPr>
          <p:nvPr>
            <p:ph type="pic" sz="quarter" idx="13"/>
          </p:nvPr>
        </p:nvSpPr>
        <p:spPr>
          <a:xfrm>
            <a:off x="1801368" y="685800"/>
            <a:ext cx="5495544" cy="3886200"/>
          </a:xfrm>
          <a:solidFill>
            <a:schemeClr val="accent1"/>
          </a:solidFill>
          <a:effectLst>
            <a:reflection blurRad="6350" stA="52000" endA="300" endPos="35000" dir="5400000" sy="-100000" algn="bl" rotWithShape="0"/>
          </a:effectLst>
          <a:scene3d>
            <a:camera prst="orthographicFront"/>
            <a:lightRig rig="contrasting" dir="t"/>
          </a:scene3d>
          <a:sp3d contourW="12700" prstMaterial="softEdge">
            <a:bevelT prst="cross"/>
            <a:contourClr>
              <a:srgbClr val="FFFFFF"/>
            </a:contourClr>
          </a:sp3d>
        </p:spPr>
        <p:txBody>
          <a:bodyPr/>
          <a:lstStyle/>
          <a:p>
            <a:r>
              <a:rPr lang="zh-TW" altLang="en-US" smtClean="0"/>
              <a:t>按一下圖示以新增圖片</a:t>
            </a:r>
            <a:endParaRPr lang="en-US"/>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0B249ECB-1F89-4F1C-87C4-FB6EDBD7430F}" type="datetimeFigureOut">
              <a:rPr lang="zh-TW" altLang="en-US" smtClean="0"/>
              <a:t>2016/8/7</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35E71004-014E-403A-BF7B-196A27D63688}" type="slidenum">
              <a:rPr lang="zh-TW" altLang="en-US" smtClean="0"/>
              <a:t>‹#›</a:t>
            </a:fld>
            <a:endParaRPr lang="zh-TW" altLang="en-US"/>
          </a:p>
        </p:txBody>
      </p:sp>
      <p:grpSp>
        <p:nvGrpSpPr>
          <p:cNvPr id="3" name="Group 15"/>
          <p:cNvGrpSpPr/>
          <p:nvPr/>
        </p:nvGrpSpPr>
        <p:grpSpPr>
          <a:xfrm>
            <a:off x="-9144" y="-18288"/>
            <a:ext cx="9144000" cy="146304"/>
            <a:chOff x="0" y="3268345"/>
            <a:chExt cx="9144000" cy="146304"/>
          </a:xfrm>
        </p:grpSpPr>
        <p:sp>
          <p:nvSpPr>
            <p:cNvPr id="17" name="Rectangle 16"/>
            <p:cNvSpPr/>
            <p:nvPr userDrawn="1"/>
          </p:nvSpPr>
          <p:spPr>
            <a:xfrm>
              <a:off x="0" y="3268345"/>
              <a:ext cx="9144000" cy="14630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5495544" y="3268345"/>
              <a:ext cx="1097280" cy="146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592824" y="3268345"/>
              <a:ext cx="1097280" cy="146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7690104" y="3268345"/>
              <a:ext cx="1097280"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8000">
              <a:schemeClr val="accent3">
                <a:lumMod val="20000"/>
                <a:lumOff val="80000"/>
              </a:schemeClr>
            </a:gs>
            <a:gs pos="59000">
              <a:srgbClr val="FFFF99"/>
            </a:gs>
            <a:gs pos="83000">
              <a:schemeClr val="bg2">
                <a:lumMod val="40000"/>
                <a:lumOff val="60000"/>
              </a:schemeClr>
            </a:gs>
          </a:gsLst>
          <a:lin ang="16200000" scaled="1"/>
          <a:tileRect/>
        </a:gradFill>
        <a:effectLst/>
      </p:bgPr>
    </p:bg>
    <p:spTree>
      <p:nvGrpSpPr>
        <p:cNvPr id="1" name=""/>
        <p:cNvGrpSpPr/>
        <p:nvPr/>
      </p:nvGrpSpPr>
      <p:grpSpPr>
        <a:xfrm>
          <a:off x="0" y="0"/>
          <a:ext cx="0" cy="0"/>
          <a:chOff x="0" y="0"/>
          <a:chExt cx="0" cy="0"/>
        </a:xfrm>
      </p:grpSpPr>
      <p:sp>
        <p:nvSpPr>
          <p:cNvPr id="7" name="Rectangle 6"/>
          <p:cNvSpPr/>
          <p:nvPr/>
        </p:nvSpPr>
        <p:spPr>
          <a:xfrm>
            <a:off x="-6826" y="0"/>
            <a:ext cx="9144000" cy="6286520"/>
          </a:xfrm>
          <a:prstGeom prst="rect">
            <a:avLst/>
          </a:prstGeom>
          <a:gradFill flip="none" rotWithShape="1">
            <a:gsLst>
              <a:gs pos="1000">
                <a:schemeClr val="bg2">
                  <a:alpha val="0"/>
                </a:schemeClr>
              </a:gs>
              <a:gs pos="100000">
                <a:schemeClr val="bg1">
                  <a:alpha val="92000"/>
                </a:schemeClr>
              </a:gs>
            </a:gsLst>
            <a:lin ang="16200000" scaled="1"/>
            <a:tileRect/>
          </a:gradFill>
          <a:ln w="28575"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2"/>
          </p:nvPr>
        </p:nvSpPr>
        <p:spPr>
          <a:xfrm>
            <a:off x="6574536" y="6356350"/>
            <a:ext cx="2133600" cy="365125"/>
          </a:xfrm>
          <a:prstGeom prst="rect">
            <a:avLst/>
          </a:prstGeom>
        </p:spPr>
        <p:txBody>
          <a:bodyPr vert="horz" lIns="91440" tIns="45720" rIns="91440" bIns="45720" rtlCol="0" anchor="ctr"/>
          <a:lstStyle>
            <a:lvl1pPr algn="r">
              <a:defRPr sz="1200">
                <a:solidFill>
                  <a:sysClr val="windowText" lastClr="000000"/>
                </a:solidFill>
              </a:defRPr>
            </a:lvl1pPr>
          </a:lstStyle>
          <a:p>
            <a:fld id="{0B249ECB-1F89-4F1C-87C4-FB6EDBD7430F}" type="datetimeFigureOut">
              <a:rPr lang="zh-TW" altLang="en-US" smtClean="0"/>
              <a:t>2016/8/7</a:t>
            </a:fld>
            <a:endParaRPr lang="zh-TW"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ysClr val="windowText" lastClr="000000"/>
                </a:solidFill>
              </a:defRPr>
            </a:lvl1pPr>
          </a:lstStyle>
          <a:p>
            <a:endParaRPr lang="zh-TW" altLang="en-US"/>
          </a:p>
        </p:txBody>
      </p:sp>
      <p:sp>
        <p:nvSpPr>
          <p:cNvPr id="6" name="Slide Number Placeholder 5"/>
          <p:cNvSpPr>
            <a:spLocks noGrp="1"/>
          </p:cNvSpPr>
          <p:nvPr>
            <p:ph type="sldNum" sz="quarter" idx="4"/>
          </p:nvPr>
        </p:nvSpPr>
        <p:spPr>
          <a:xfrm>
            <a:off x="460248" y="6356350"/>
            <a:ext cx="2133600" cy="365125"/>
          </a:xfrm>
          <a:prstGeom prst="rect">
            <a:avLst/>
          </a:prstGeom>
        </p:spPr>
        <p:txBody>
          <a:bodyPr vert="horz" lIns="91440" tIns="45720" rIns="91440" bIns="45720" rtlCol="0" anchor="ctr"/>
          <a:lstStyle>
            <a:lvl1pPr algn="l">
              <a:defRPr sz="1200">
                <a:solidFill>
                  <a:sysClr val="windowText" lastClr="000000"/>
                </a:solidFill>
              </a:defRPr>
            </a:lvl1pPr>
          </a:lstStyle>
          <a:p>
            <a:fld id="{35E71004-014E-403A-BF7B-196A27D63688}" type="slidenum">
              <a:rPr lang="zh-TW" altLang="en-US" smtClean="0"/>
              <a:t>‹#›</a:t>
            </a:fld>
            <a:endParaRPr lang="zh-TW" altLang="en-US"/>
          </a:p>
        </p:txBody>
      </p:sp>
      <p:sp>
        <p:nvSpPr>
          <p:cNvPr id="8" name="Title Placeholder 7"/>
          <p:cNvSpPr>
            <a:spLocks noGrp="1"/>
          </p:cNvSpPr>
          <p:nvPr>
            <p:ph type="title"/>
          </p:nvPr>
        </p:nvSpPr>
        <p:spPr>
          <a:xfrm>
            <a:off x="457200" y="152400"/>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spcBef>
          <a:spcPct val="0"/>
        </a:spcBef>
        <a:buNone/>
        <a:defRPr sz="4400" kern="1200">
          <a:ln>
            <a:noFill/>
          </a:ln>
          <a:solidFill>
            <a:srgbClr val="FFFFFF"/>
          </a:solidFill>
          <a:effectLst>
            <a:glow rad="101600">
              <a:schemeClr val="tx2"/>
            </a:glo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spcBef>
          <a:spcPct val="20000"/>
        </a:spcBef>
        <a:buClr>
          <a:schemeClr val="tx2"/>
        </a:buClr>
        <a:buSzPct val="70000"/>
        <a:buFont typeface="Wingdings 2" pitchFamily="18"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chemeClr val="accent4"/>
        </a:buClr>
        <a:buSzPct val="60000"/>
        <a:buFont typeface="Wingdings 2" pitchFamily="18"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accent5"/>
        </a:buClr>
        <a:buSzPct val="57000"/>
        <a:buFont typeface="Wingdings 2" pitchFamily="18"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accent6"/>
        </a:buClr>
        <a:buSzPct val="55000"/>
        <a:buFont typeface="Wingdings 2" pitchFamily="18"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accent2"/>
        </a:buClr>
        <a:buSzPct val="50000"/>
        <a:buFont typeface="Wingdings 2" pitchFamily="18"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6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副標題 2"/>
          <p:cNvSpPr>
            <a:spLocks noGrp="1"/>
          </p:cNvSpPr>
          <p:nvPr>
            <p:ph idx="1"/>
          </p:nvPr>
        </p:nvSpPr>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endParaRPr lang="en-US" altLang="zh-TW" sz="6000" spc="600" dirty="0" smtClean="0">
              <a:gradFill>
                <a:gsLst>
                  <a:gs pos="0">
                    <a:srgbClr val="FC9FCB"/>
                  </a:gs>
                  <a:gs pos="13000">
                    <a:srgbClr val="F8B049"/>
                  </a:gs>
                  <a:gs pos="21001">
                    <a:srgbClr val="F8B049"/>
                  </a:gs>
                  <a:gs pos="99000">
                    <a:srgbClr val="FEE7F2"/>
                  </a:gs>
                  <a:gs pos="90000">
                    <a:srgbClr val="F952A0"/>
                  </a:gs>
                  <a:gs pos="88000">
                    <a:srgbClr val="FF99FF"/>
                  </a:gs>
                  <a:gs pos="98000">
                    <a:srgbClr val="B43E85"/>
                  </a:gs>
                  <a:gs pos="100000">
                    <a:srgbClr val="F8B049"/>
                  </a:gs>
                </a:gsLst>
                <a:lin ang="5400000" scaled="0"/>
              </a:gradFill>
              <a:effectLst>
                <a:glow rad="101600">
                  <a:schemeClr val="tx2"/>
                </a:glow>
              </a:effectLst>
              <a:latin typeface="華康雅宋體" pitchFamily="49" charset="-120"/>
              <a:ea typeface="華康雅宋體" pitchFamily="49" charset="-120"/>
              <a:cs typeface="+mj-cs"/>
            </a:endParaRPr>
          </a:p>
          <a:p>
            <a:endParaRPr lang="zh-TW" altLang="en-US"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華康酒桶體" panose="020B0A09000000000000" pitchFamily="49" charset="-120"/>
              <a:ea typeface="華康酒桶體" panose="020B0A09000000000000" pitchFamily="49" charset="-120"/>
            </a:endParaRPr>
          </a:p>
        </p:txBody>
      </p:sp>
      <p:sp>
        <p:nvSpPr>
          <p:cNvPr id="4" name="標題 3"/>
          <p:cNvSpPr>
            <a:spLocks noGrp="1"/>
          </p:cNvSpPr>
          <p:nvPr>
            <p:ph type="title"/>
          </p:nvPr>
        </p:nvSpPr>
        <p:spPr>
          <a:xfrm>
            <a:off x="611560" y="980728"/>
            <a:ext cx="8229600" cy="1143000"/>
          </a:xfrm>
        </p:spPr>
        <p:txBody>
          <a:bodyPr>
            <a:normAutofit fontScale="90000"/>
          </a:bodyPr>
          <a:lstStyle/>
          <a:p>
            <a:r>
              <a:rPr lang="zh-TW" altLang="en-US" dirty="0">
                <a:solidFill>
                  <a:srgbClr val="FFFF00"/>
                </a:solidFill>
              </a:rPr>
              <a:t>第十四屆生命教育種籽講師培訓</a:t>
            </a:r>
            <a:r>
              <a:rPr lang="zh-TW" altLang="en-US" dirty="0" smtClean="0">
                <a:solidFill>
                  <a:srgbClr val="FFFF00"/>
                </a:solidFill>
              </a:rPr>
              <a:t>營</a:t>
            </a:r>
            <a:endParaRPr lang="zh-TW" altLang="en-US" dirty="0">
              <a:solidFill>
                <a:srgbClr val="FFFF00"/>
              </a:solidFill>
            </a:endParaRPr>
          </a:p>
        </p:txBody>
      </p:sp>
      <p:sp>
        <p:nvSpPr>
          <p:cNvPr id="2" name="矩形 1"/>
          <p:cNvSpPr/>
          <p:nvPr/>
        </p:nvSpPr>
        <p:spPr>
          <a:xfrm>
            <a:off x="539552" y="2564904"/>
            <a:ext cx="8136904" cy="2123658"/>
          </a:xfrm>
          <a:prstGeom prst="rect">
            <a:avLst/>
          </a:prstGeom>
        </p:spPr>
        <p:txBody>
          <a:bodyPr wrap="square">
            <a:spAutoFit/>
          </a:bodyPr>
          <a:lstStyle/>
          <a:p>
            <a:pPr algn="ctr"/>
            <a:r>
              <a:rPr lang="zh-TW" altLang="en-US" sz="6000" dirty="0" smtClean="0"/>
              <a:t>兒童</a:t>
            </a:r>
            <a:r>
              <a:rPr lang="zh-TW" altLang="en-US" sz="6000" dirty="0"/>
              <a:t>與青少年生命</a:t>
            </a:r>
            <a:r>
              <a:rPr lang="zh-TW" altLang="en-US" sz="6000" dirty="0" smtClean="0"/>
              <a:t>教育</a:t>
            </a:r>
          </a:p>
          <a:p>
            <a:pPr algn="ctr"/>
            <a:r>
              <a:rPr lang="zh-TW" altLang="en-US" sz="7200" dirty="0" smtClean="0">
                <a:ln w="18415" cmpd="sng">
                  <a:solidFill>
                    <a:srgbClr val="FFFFFF"/>
                  </a:solidFill>
                  <a:prstDash val="solid"/>
                </a:ln>
                <a:solidFill>
                  <a:srgbClr val="FFFFFF"/>
                </a:solidFill>
                <a:latin typeface="華康酒桶體" panose="020B0A09000000000000" pitchFamily="49" charset="-120"/>
                <a:ea typeface="華康酒桶體" panose="020B0A09000000000000" pitchFamily="49" charset="-120"/>
              </a:rPr>
              <a:t>出基督的榮耀</a:t>
            </a:r>
            <a:endParaRPr lang="en-US" altLang="zh-TW" sz="7200" dirty="0" smtClean="0">
              <a:ln w="18415" cmpd="sng">
                <a:solidFill>
                  <a:srgbClr val="FFFFFF"/>
                </a:solidFill>
                <a:prstDash val="solid"/>
              </a:ln>
              <a:solidFill>
                <a:srgbClr val="FFFFFF"/>
              </a:solidFill>
              <a:latin typeface="華康酒桶體" panose="020B0A09000000000000" pitchFamily="49" charset="-120"/>
              <a:ea typeface="華康酒桶體" panose="020B0A09000000000000" pitchFamily="49" charset="-12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7302" y="4005064"/>
            <a:ext cx="2592288"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66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395536" y="1700808"/>
            <a:ext cx="8229600" cy="4626547"/>
          </a:xfrm>
        </p:spPr>
        <p:txBody>
          <a:bodyPr>
            <a:normAutofit fontScale="77500" lnSpcReduction="20000"/>
          </a:bodyPr>
          <a:lstStyle/>
          <a:p>
            <a:r>
              <a:rPr lang="zh-TW" altLang="zh-TW" dirty="0"/>
              <a:t>欣賞生命</a:t>
            </a:r>
            <a:r>
              <a:rPr lang="zh-TW" altLang="zh-TW" dirty="0" smtClean="0"/>
              <a:t>；</a:t>
            </a:r>
            <a:endParaRPr lang="en-US" altLang="zh-TW" dirty="0" smtClean="0"/>
          </a:p>
          <a:p>
            <a:r>
              <a:rPr lang="zh-TW" altLang="zh-TW" dirty="0" smtClean="0"/>
              <a:t>做</a:t>
            </a:r>
            <a:r>
              <a:rPr lang="zh-TW" altLang="zh-TW" dirty="0"/>
              <a:t>我真好</a:t>
            </a:r>
            <a:r>
              <a:rPr lang="zh-TW" altLang="zh-TW" dirty="0" smtClean="0"/>
              <a:t>；</a:t>
            </a:r>
            <a:endParaRPr lang="en-US" altLang="zh-TW" dirty="0" smtClean="0"/>
          </a:p>
          <a:p>
            <a:r>
              <a:rPr lang="zh-TW" altLang="zh-TW" dirty="0" smtClean="0"/>
              <a:t>生</a:t>
            </a:r>
            <a:r>
              <a:rPr lang="zh-TW" altLang="zh-TW" dirty="0"/>
              <a:t>於憂患</a:t>
            </a:r>
            <a:r>
              <a:rPr lang="zh-TW" altLang="zh-TW" dirty="0" smtClean="0"/>
              <a:t>；</a:t>
            </a:r>
            <a:endParaRPr lang="en-US" altLang="zh-TW" dirty="0" smtClean="0"/>
          </a:p>
          <a:p>
            <a:r>
              <a:rPr lang="zh-TW" altLang="zh-TW" dirty="0" smtClean="0"/>
              <a:t>應變</a:t>
            </a:r>
            <a:r>
              <a:rPr lang="zh-TW" altLang="zh-TW" dirty="0"/>
              <a:t>與生存</a:t>
            </a:r>
            <a:r>
              <a:rPr lang="zh-TW" altLang="zh-TW" dirty="0" smtClean="0"/>
              <a:t>；</a:t>
            </a:r>
            <a:endParaRPr lang="en-US" altLang="zh-TW" dirty="0" smtClean="0"/>
          </a:p>
          <a:p>
            <a:r>
              <a:rPr lang="zh-TW" altLang="zh-TW" dirty="0" smtClean="0"/>
              <a:t>敬業</a:t>
            </a:r>
            <a:r>
              <a:rPr lang="zh-TW" altLang="zh-TW" dirty="0"/>
              <a:t>樂業； </a:t>
            </a:r>
            <a:endParaRPr lang="en-US" altLang="zh-TW" dirty="0" smtClean="0"/>
          </a:p>
          <a:p>
            <a:r>
              <a:rPr lang="zh-TW" altLang="zh-TW" dirty="0" smtClean="0"/>
              <a:t>宗教</a:t>
            </a:r>
            <a:r>
              <a:rPr lang="zh-TW" altLang="zh-TW" dirty="0"/>
              <a:t>信仰與人生</a:t>
            </a:r>
            <a:r>
              <a:rPr lang="zh-TW" altLang="zh-TW" dirty="0" smtClean="0"/>
              <a:t>；</a:t>
            </a:r>
            <a:endParaRPr lang="en-US" altLang="zh-TW" dirty="0" smtClean="0"/>
          </a:p>
          <a:p>
            <a:r>
              <a:rPr lang="zh-TW" altLang="zh-TW" dirty="0" smtClean="0"/>
              <a:t>良性</a:t>
            </a:r>
            <a:r>
              <a:rPr lang="zh-TW" altLang="zh-TW" dirty="0"/>
              <a:t>的培養</a:t>
            </a:r>
            <a:r>
              <a:rPr lang="zh-TW" altLang="zh-TW" dirty="0" smtClean="0"/>
              <a:t>；</a:t>
            </a:r>
            <a:endParaRPr lang="en-US" altLang="zh-TW" dirty="0" smtClean="0"/>
          </a:p>
          <a:p>
            <a:r>
              <a:rPr lang="zh-TW" altLang="zh-TW" dirty="0" smtClean="0"/>
              <a:t>人</a:t>
            </a:r>
            <a:r>
              <a:rPr lang="zh-TW" altLang="zh-TW" dirty="0"/>
              <a:t>活在關係中</a:t>
            </a:r>
            <a:r>
              <a:rPr lang="zh-TW" altLang="zh-TW" dirty="0" smtClean="0"/>
              <a:t>；</a:t>
            </a:r>
            <a:endParaRPr lang="en-US" altLang="zh-TW" dirty="0" smtClean="0"/>
          </a:p>
          <a:p>
            <a:r>
              <a:rPr lang="zh-TW" altLang="zh-TW" dirty="0" smtClean="0"/>
              <a:t>思考</a:t>
            </a:r>
            <a:r>
              <a:rPr lang="zh-TW" altLang="zh-TW" dirty="0"/>
              <a:t>是智慧的開端</a:t>
            </a:r>
            <a:r>
              <a:rPr lang="zh-TW" altLang="zh-TW" dirty="0" smtClean="0"/>
              <a:t>；</a:t>
            </a:r>
            <a:endParaRPr lang="en-US" altLang="zh-TW" dirty="0" smtClean="0"/>
          </a:p>
          <a:p>
            <a:r>
              <a:rPr lang="zh-TW" altLang="zh-TW" dirty="0" smtClean="0"/>
              <a:t>生死</a:t>
            </a:r>
            <a:r>
              <a:rPr lang="zh-TW" altLang="zh-TW" dirty="0"/>
              <a:t>尊嚴</a:t>
            </a:r>
            <a:r>
              <a:rPr lang="zh-TW" altLang="zh-TW" dirty="0" smtClean="0"/>
              <a:t>；</a:t>
            </a:r>
            <a:endParaRPr lang="en-US" altLang="zh-TW" dirty="0" smtClean="0"/>
          </a:p>
          <a:p>
            <a:r>
              <a:rPr lang="zh-TW" altLang="zh-TW" dirty="0" smtClean="0"/>
              <a:t>社會</a:t>
            </a:r>
            <a:r>
              <a:rPr lang="zh-TW" altLang="zh-TW" dirty="0"/>
              <a:t>關懷與社會正義</a:t>
            </a:r>
            <a:r>
              <a:rPr lang="zh-TW" altLang="zh-TW" dirty="0" smtClean="0"/>
              <a:t>；</a:t>
            </a:r>
            <a:endParaRPr lang="en-US" altLang="zh-TW" dirty="0" smtClean="0"/>
          </a:p>
          <a:p>
            <a:r>
              <a:rPr lang="zh-TW" altLang="zh-TW" dirty="0" smtClean="0"/>
              <a:t>全球</a:t>
            </a:r>
            <a:r>
              <a:rPr lang="zh-TW" altLang="zh-TW" dirty="0"/>
              <a:t>倫理與宗教。</a:t>
            </a:r>
          </a:p>
          <a:p>
            <a:endParaRPr lang="zh-TW" altLang="en-US" dirty="0"/>
          </a:p>
        </p:txBody>
      </p:sp>
      <p:sp>
        <p:nvSpPr>
          <p:cNvPr id="3" name="標題 2"/>
          <p:cNvSpPr>
            <a:spLocks noGrp="1"/>
          </p:cNvSpPr>
          <p:nvPr>
            <p:ph type="title"/>
          </p:nvPr>
        </p:nvSpPr>
        <p:spPr/>
        <p:txBody>
          <a:bodyPr>
            <a:normAutofit/>
          </a:bodyPr>
          <a:lstStyle/>
          <a:p>
            <a:pPr algn="ctr"/>
            <a:r>
              <a:rPr lang="zh-TW" altLang="en-US" sz="6600" dirty="0" smtClean="0"/>
              <a:t>天主教曉明女中</a:t>
            </a:r>
            <a:endParaRPr lang="zh-TW" altLang="en-US" sz="6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2276872"/>
            <a:ext cx="4774200" cy="3576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6828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a:p>
        </p:txBody>
      </p:sp>
      <p:sp>
        <p:nvSpPr>
          <p:cNvPr id="3" name="標題 2"/>
          <p:cNvSpPr>
            <a:spLocks noGrp="1"/>
          </p:cNvSpPr>
          <p:nvPr>
            <p:ph type="title"/>
          </p:nvPr>
        </p:nvSpPr>
        <p:spPr/>
        <p:txBody>
          <a:bodyPr/>
          <a:lstStyle/>
          <a:p>
            <a:endParaRPr lang="zh-TW" altLang="en-US"/>
          </a:p>
        </p:txBody>
      </p:sp>
      <p:pic>
        <p:nvPicPr>
          <p:cNvPr id="1026" name="Picture 2" descr="C:\Users\user\Pictures\Desktop\擷取.PNG"/>
          <p:cNvPicPr>
            <a:picLocks noChangeAspect="1" noChangeArrowheads="1"/>
          </p:cNvPicPr>
          <p:nvPr/>
        </p:nvPicPr>
        <p:blipFill rotWithShape="1">
          <a:blip r:embed="rId2">
            <a:extLst>
              <a:ext uri="{28A0092B-C50C-407E-A947-70E740481C1C}">
                <a14:useLocalDpi xmlns:a14="http://schemas.microsoft.com/office/drawing/2010/main" val="0"/>
              </a:ext>
            </a:extLst>
          </a:blip>
          <a:srcRect t="10159"/>
          <a:stretch/>
        </p:blipFill>
        <p:spPr bwMode="auto">
          <a:xfrm>
            <a:off x="-22076" y="0"/>
            <a:ext cx="916607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13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內容版面配置區 1"/>
          <p:cNvSpPr>
            <a:spLocks noGrp="1"/>
          </p:cNvSpPr>
          <p:nvPr>
            <p:ph idx="1"/>
          </p:nvPr>
        </p:nvSpPr>
        <p:spPr>
          <a:xfrm>
            <a:off x="395536" y="2060848"/>
            <a:ext cx="8229600" cy="4626547"/>
          </a:xfrm>
        </p:spPr>
        <p:txBody>
          <a:bodyPr>
            <a:normAutofit lnSpcReduction="10000"/>
          </a:bodyPr>
          <a:lstStyle/>
          <a:p>
            <a:pPr marL="0" indent="0">
              <a:buNone/>
            </a:pPr>
            <a:r>
              <a:rPr lang="en-US" altLang="zh-TW" dirty="0" smtClean="0"/>
              <a:t>1.</a:t>
            </a:r>
            <a:r>
              <a:rPr lang="zh-TW" altLang="en-US" dirty="0" smtClean="0"/>
              <a:t>旅向自我</a:t>
            </a:r>
            <a:endParaRPr lang="en-US" altLang="zh-TW" dirty="0" smtClean="0"/>
          </a:p>
          <a:p>
            <a:pPr marL="0" indent="0">
              <a:buNone/>
            </a:pPr>
            <a:r>
              <a:rPr lang="en-US" altLang="zh-TW" dirty="0" smtClean="0"/>
              <a:t>2.</a:t>
            </a:r>
            <a:r>
              <a:rPr lang="zh-TW" altLang="en-US" dirty="0" smtClean="0"/>
              <a:t>構築心橋</a:t>
            </a:r>
            <a:endParaRPr lang="en-US" altLang="zh-TW" dirty="0" smtClean="0"/>
          </a:p>
          <a:p>
            <a:pPr marL="0" indent="0">
              <a:buNone/>
            </a:pPr>
            <a:r>
              <a:rPr lang="en-US" altLang="zh-TW" dirty="0" smtClean="0"/>
              <a:t>3.</a:t>
            </a:r>
            <a:r>
              <a:rPr lang="zh-TW" altLang="en-US" dirty="0" smtClean="0"/>
              <a:t>生生不息</a:t>
            </a:r>
            <a:endParaRPr lang="en-US" altLang="zh-TW" dirty="0" smtClean="0"/>
          </a:p>
          <a:p>
            <a:pPr marL="0" indent="0">
              <a:buNone/>
            </a:pPr>
            <a:r>
              <a:rPr lang="en-US" altLang="zh-TW" dirty="0" smtClean="0"/>
              <a:t>4.</a:t>
            </a:r>
            <a:r>
              <a:rPr lang="zh-TW" altLang="en-US" dirty="0" smtClean="0"/>
              <a:t>社會巨輪</a:t>
            </a:r>
            <a:endParaRPr lang="en-US" altLang="zh-TW" dirty="0" smtClean="0"/>
          </a:p>
          <a:p>
            <a:pPr marL="0" indent="0">
              <a:buNone/>
            </a:pPr>
            <a:r>
              <a:rPr lang="en-US" altLang="zh-TW" dirty="0" smtClean="0"/>
              <a:t>5.</a:t>
            </a:r>
            <a:r>
              <a:rPr lang="zh-TW" altLang="en-US" dirty="0" smtClean="0"/>
              <a:t>超越平凡</a:t>
            </a:r>
            <a:endParaRPr lang="en-US" altLang="zh-TW" dirty="0" smtClean="0"/>
          </a:p>
          <a:p>
            <a:pPr marL="0" indent="0">
              <a:buNone/>
            </a:pPr>
            <a:r>
              <a:rPr lang="en-US" altLang="zh-TW" dirty="0" smtClean="0"/>
              <a:t>6.</a:t>
            </a:r>
            <a:r>
              <a:rPr lang="zh-TW" altLang="en-US" dirty="0" smtClean="0"/>
              <a:t>推陳出新</a:t>
            </a:r>
            <a:endParaRPr lang="en-US" altLang="zh-TW" dirty="0" smtClean="0"/>
          </a:p>
          <a:p>
            <a:pPr marL="0" indent="0">
              <a:buNone/>
            </a:pPr>
            <a:endParaRPr lang="en-US" altLang="zh-TW" dirty="0"/>
          </a:p>
          <a:p>
            <a:pPr marL="0" indent="0">
              <a:buNone/>
            </a:pPr>
            <a:r>
              <a:rPr lang="zh-TW" altLang="en-US" dirty="0" smtClean="0"/>
              <a:t>（共</a:t>
            </a:r>
            <a:r>
              <a:rPr lang="en-US" altLang="zh-TW" dirty="0" smtClean="0"/>
              <a:t>58</a:t>
            </a:r>
            <a:r>
              <a:rPr lang="zh-TW" altLang="en-US" dirty="0" smtClean="0"/>
              <a:t>課）</a:t>
            </a:r>
            <a:endParaRPr lang="zh-TW" altLang="en-US" dirty="0"/>
          </a:p>
        </p:txBody>
      </p:sp>
      <p:sp>
        <p:nvSpPr>
          <p:cNvPr id="3" name="標題 2"/>
          <p:cNvSpPr>
            <a:spLocks noGrp="1"/>
          </p:cNvSpPr>
          <p:nvPr>
            <p:ph type="title"/>
          </p:nvPr>
        </p:nvSpPr>
        <p:spPr>
          <a:xfrm>
            <a:off x="467544" y="332656"/>
            <a:ext cx="8229600" cy="1143000"/>
          </a:xfrm>
        </p:spPr>
        <p:txBody>
          <a:bodyPr>
            <a:normAutofit fontScale="90000"/>
          </a:bodyPr>
          <a:lstStyle/>
          <a:p>
            <a:pPr algn="ctr"/>
            <a:r>
              <a:rPr lang="zh-TW" altLang="en-US" sz="6000" dirty="0" smtClean="0">
                <a:solidFill>
                  <a:srgbClr val="FFFF00"/>
                </a:solidFill>
              </a:rPr>
              <a:t>台灣基督</a:t>
            </a:r>
            <a:r>
              <a:rPr lang="en-US" altLang="zh-TW" sz="6000" dirty="0" smtClean="0">
                <a:solidFill>
                  <a:srgbClr val="FFFF00"/>
                </a:solidFill>
              </a:rPr>
              <a:t/>
            </a:r>
            <a:br>
              <a:rPr lang="en-US" altLang="zh-TW" sz="6000" dirty="0" smtClean="0">
                <a:solidFill>
                  <a:srgbClr val="FFFF00"/>
                </a:solidFill>
              </a:rPr>
            </a:br>
            <a:r>
              <a:rPr lang="zh-TW" altLang="en-US" sz="6000" dirty="0" smtClean="0">
                <a:solidFill>
                  <a:srgbClr val="FFFF00"/>
                </a:solidFill>
              </a:rPr>
              <a:t>長老教會人生哲學系列</a:t>
            </a:r>
            <a:endParaRPr lang="zh-TW" altLang="en-US" sz="6000" dirty="0">
              <a:solidFill>
                <a:srgbClr val="FFFF0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2276872"/>
            <a:ext cx="5664752" cy="424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771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529"/>
            <a:ext cx="9144000" cy="6931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內容版面配置區 8"/>
          <p:cNvSpPr>
            <a:spLocks noGrp="1"/>
          </p:cNvSpPr>
          <p:nvPr>
            <p:ph idx="1"/>
          </p:nvPr>
        </p:nvSpPr>
        <p:spPr>
          <a:xfrm>
            <a:off x="179512" y="3933056"/>
            <a:ext cx="6480720" cy="4626547"/>
          </a:xfrm>
        </p:spPr>
        <p:txBody>
          <a:bodyPr>
            <a:noAutofit/>
          </a:bodyPr>
          <a:lstStyle/>
          <a:p>
            <a:pPr marL="0" indent="0">
              <a:buNone/>
            </a:pPr>
            <a:r>
              <a:rPr lang="zh-TW" altLang="zh-TW" sz="5400" dirty="0">
                <a:solidFill>
                  <a:schemeClr val="bg1"/>
                </a:solidFill>
                <a:effectLst>
                  <a:outerShdw blurRad="38100" dist="38100" dir="2700000" algn="tl">
                    <a:srgbClr val="000000">
                      <a:alpha val="43137"/>
                    </a:srgbClr>
                  </a:outerShdw>
                </a:effectLst>
              </a:rPr>
              <a:t>巴別塔</a:t>
            </a:r>
            <a:r>
              <a:rPr lang="zh-TW" altLang="zh-TW" sz="5400" dirty="0" smtClean="0">
                <a:solidFill>
                  <a:schemeClr val="bg1"/>
                </a:solidFill>
                <a:effectLst>
                  <a:outerShdw blurRad="38100" dist="38100" dir="2700000" algn="tl">
                    <a:srgbClr val="000000">
                      <a:alpha val="43137"/>
                    </a:srgbClr>
                  </a:outerShdw>
                </a:effectLst>
              </a:rPr>
              <a:t>事件</a:t>
            </a:r>
            <a:endParaRPr lang="en-US" altLang="zh-TW" sz="5400" dirty="0" smtClean="0">
              <a:solidFill>
                <a:schemeClr val="bg1"/>
              </a:solidFill>
              <a:effectLst>
                <a:outerShdw blurRad="38100" dist="38100" dir="2700000" algn="tl">
                  <a:srgbClr val="000000">
                    <a:alpha val="43137"/>
                  </a:srgbClr>
                </a:outerShdw>
              </a:effectLst>
            </a:endParaRPr>
          </a:p>
          <a:p>
            <a:pPr marL="0" indent="0">
              <a:buNone/>
            </a:pPr>
            <a:endParaRPr lang="en-US" altLang="zh-TW" sz="5400" dirty="0">
              <a:solidFill>
                <a:srgbClr val="0000FF"/>
              </a:solidFill>
            </a:endParaRPr>
          </a:p>
        </p:txBody>
      </p:sp>
      <p:sp>
        <p:nvSpPr>
          <p:cNvPr id="2" name="標題 1"/>
          <p:cNvSpPr>
            <a:spLocks noGrp="1"/>
          </p:cNvSpPr>
          <p:nvPr>
            <p:ph type="title"/>
          </p:nvPr>
        </p:nvSpPr>
        <p:spPr/>
        <p:txBody>
          <a:bodyPr>
            <a:noAutofit/>
          </a:bodyPr>
          <a:lstStyle/>
          <a:p>
            <a:pPr algn="ctr"/>
            <a:r>
              <a:rPr lang="zh-TW" altLang="en-US" sz="8000" spc="600" dirty="0" smtClean="0">
                <a:solidFill>
                  <a:srgbClr val="FFFF00"/>
                </a:solidFill>
                <a:latin typeface="華康酒桶體" panose="020B0A09000000000000" pitchFamily="49" charset="-120"/>
                <a:ea typeface="華康酒桶體" panose="020B0A09000000000000" pitchFamily="49" charset="-120"/>
              </a:rPr>
              <a:t>人本主義的</a:t>
            </a:r>
            <a:r>
              <a:rPr lang="zh-TW" altLang="en-US" sz="8000" spc="600" dirty="0">
                <a:solidFill>
                  <a:srgbClr val="FFFF00"/>
                </a:solidFill>
                <a:latin typeface="華康酒桶體" panose="020B0A09000000000000" pitchFamily="49" charset="-120"/>
                <a:ea typeface="華康酒桶體" panose="020B0A09000000000000" pitchFamily="49" charset="-120"/>
              </a:rPr>
              <a:t>危機</a:t>
            </a:r>
          </a:p>
        </p:txBody>
      </p:sp>
    </p:spTree>
    <p:extLst>
      <p:ext uri="{BB962C8B-B14F-4D97-AF65-F5344CB8AC3E}">
        <p14:creationId xmlns:p14="http://schemas.microsoft.com/office/powerpoint/2010/main" val="442466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2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2500" fill="hold"/>
                                        <p:tgtEl>
                                          <p:spTgt spid="2"/>
                                        </p:tgtEl>
                                        <p:attrNameLst>
                                          <p:attrName>ppt_y</p:attrName>
                                        </p:attrNameLst>
                                      </p:cBhvr>
                                      <p:tavLst>
                                        <p:tav tm="0">
                                          <p:val>
                                            <p:strVal val="#ppt_y"/>
                                          </p:val>
                                        </p:tav>
                                        <p:tav tm="100000">
                                          <p:val>
                                            <p:strVal val="#ppt_y"/>
                                          </p:val>
                                        </p:tav>
                                      </p:tavLst>
                                    </p:anim>
                                    <p:anim calcmode="lin" valueType="num">
                                      <p:cBhvr>
                                        <p:cTn id="9" dur="2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2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5796136" y="2420888"/>
            <a:ext cx="3203772" cy="2818656"/>
          </a:xfrm>
        </p:spPr>
        <p:style>
          <a:lnRef idx="2">
            <a:schemeClr val="accent6"/>
          </a:lnRef>
          <a:fillRef idx="1">
            <a:schemeClr val="lt1"/>
          </a:fillRef>
          <a:effectRef idx="0">
            <a:schemeClr val="accent6"/>
          </a:effectRef>
          <a:fontRef idx="minor">
            <a:schemeClr val="dk1"/>
          </a:fontRef>
        </p:style>
        <p:txBody>
          <a:bodyPr>
            <a:noAutofit/>
          </a:bodyPr>
          <a:lstStyle/>
          <a:p>
            <a:pPr marL="0" indent="0">
              <a:buNone/>
            </a:pPr>
            <a:r>
              <a:rPr lang="zh-TW" altLang="zh-TW" sz="2800" dirty="0"/>
              <a:t>詩篇</a:t>
            </a:r>
            <a:r>
              <a:rPr lang="en-US" altLang="zh-TW" sz="2800" dirty="0"/>
              <a:t>14</a:t>
            </a:r>
            <a:r>
              <a:rPr lang="zh-TW" altLang="zh-TW" sz="2800" dirty="0"/>
              <a:t>：</a:t>
            </a:r>
            <a:r>
              <a:rPr lang="en-US" altLang="zh-TW" sz="2800" dirty="0" smtClean="0"/>
              <a:t>1</a:t>
            </a:r>
            <a:r>
              <a:rPr lang="zh-TW" altLang="en-US" sz="2800" dirty="0" smtClean="0"/>
              <a:t> </a:t>
            </a:r>
            <a:endParaRPr lang="en-US" altLang="zh-TW" sz="2800" dirty="0"/>
          </a:p>
          <a:p>
            <a:pPr marL="0" indent="0">
              <a:buNone/>
            </a:pPr>
            <a:r>
              <a:rPr lang="zh-TW" altLang="zh-TW" sz="2800" dirty="0" smtClean="0"/>
              <a:t>「</a:t>
            </a:r>
            <a:r>
              <a:rPr lang="zh-TW" altLang="zh-TW" sz="2800" dirty="0">
                <a:solidFill>
                  <a:srgbClr val="C00000"/>
                </a:solidFill>
                <a:effectLst>
                  <a:outerShdw blurRad="38100" dist="38100" dir="2700000" algn="tl">
                    <a:srgbClr val="000000">
                      <a:alpha val="43137"/>
                    </a:srgbClr>
                  </a:outerShdw>
                </a:effectLst>
              </a:rPr>
              <a:t>愚頑人心裏說：沒有上帝。</a:t>
            </a:r>
            <a:r>
              <a:rPr lang="zh-TW" altLang="zh-TW" sz="2800" dirty="0"/>
              <a:t>他們都是邪惡，行了可憎惡的事； 沒有一個人行善。」</a:t>
            </a:r>
            <a:endParaRPr lang="zh-TW" altLang="zh-TW" sz="2800" dirty="0">
              <a:solidFill>
                <a:schemeClr val="tx1">
                  <a:lumMod val="95000"/>
                  <a:lumOff val="5000"/>
                </a:schemeClr>
              </a:solidFill>
            </a:endParaRPr>
          </a:p>
        </p:txBody>
      </p:sp>
      <p:sp>
        <p:nvSpPr>
          <p:cNvPr id="3" name="標題 2"/>
          <p:cNvSpPr>
            <a:spLocks noGrp="1"/>
          </p:cNvSpPr>
          <p:nvPr>
            <p:ph type="title"/>
          </p:nvPr>
        </p:nvSpPr>
        <p:spPr>
          <a:xfrm>
            <a:off x="-108520" y="116632"/>
            <a:ext cx="9252520" cy="1143000"/>
          </a:xfrm>
        </p:spPr>
        <p:txBody>
          <a:bodyPr vert="horz" lIns="91440" tIns="45720" rIns="91440" bIns="45720" rtlCol="0" anchor="ctr">
            <a:noAutofit/>
          </a:bodyPr>
          <a:lstStyle/>
          <a:p>
            <a:pPr algn="ctr"/>
            <a:r>
              <a:rPr lang="zh-TW" altLang="en-US" sz="7200" spc="600" dirty="0" smtClean="0">
                <a:gradFill>
                  <a:gsLst>
                    <a:gs pos="0">
                      <a:srgbClr val="FBE4AE"/>
                    </a:gs>
                    <a:gs pos="13000">
                      <a:srgbClr val="BD922A"/>
                    </a:gs>
                    <a:gs pos="21001">
                      <a:srgbClr val="FF66FF"/>
                    </a:gs>
                    <a:gs pos="63000">
                      <a:srgbClr val="FBE4AE"/>
                    </a:gs>
                    <a:gs pos="94000">
                      <a:srgbClr val="FFFF00"/>
                    </a:gs>
                    <a:gs pos="100000">
                      <a:srgbClr val="835E17"/>
                    </a:gs>
                    <a:gs pos="100000">
                      <a:srgbClr val="A28949"/>
                    </a:gs>
                    <a:gs pos="100000">
                      <a:srgbClr val="FAE3B7"/>
                    </a:gs>
                  </a:gsLst>
                  <a:lin ang="5400000" scaled="0"/>
                </a:gradFill>
                <a:latin typeface="華康平劇體W7" panose="040B0709000000000000" pitchFamily="81" charset="-120"/>
                <a:ea typeface="華康平劇體W7" panose="040B0709000000000000" pitchFamily="81" charset="-120"/>
              </a:rPr>
              <a:t>人本主義、人笨主義</a:t>
            </a:r>
            <a:endParaRPr lang="zh-TW" altLang="en-US" sz="8000" spc="600" dirty="0">
              <a:gradFill>
                <a:gsLst>
                  <a:gs pos="0">
                    <a:srgbClr val="FBE4AE"/>
                  </a:gs>
                  <a:gs pos="13000">
                    <a:srgbClr val="BD922A"/>
                  </a:gs>
                  <a:gs pos="21001">
                    <a:srgbClr val="FF66FF"/>
                  </a:gs>
                  <a:gs pos="63000">
                    <a:srgbClr val="FBE4AE"/>
                  </a:gs>
                  <a:gs pos="94000">
                    <a:srgbClr val="FFFF00"/>
                  </a:gs>
                  <a:gs pos="100000">
                    <a:srgbClr val="835E17"/>
                  </a:gs>
                  <a:gs pos="100000">
                    <a:srgbClr val="A28949"/>
                  </a:gs>
                  <a:gs pos="100000">
                    <a:srgbClr val="FAE3B7"/>
                  </a:gs>
                </a:gsLst>
                <a:lin ang="5400000" scaled="0"/>
              </a:gradFill>
              <a:latin typeface="華康平劇體W7" panose="040B0709000000000000" pitchFamily="81" charset="-120"/>
              <a:ea typeface="華康平劇體W7" panose="040B0709000000000000" pitchFamily="81" charset="-120"/>
            </a:endParaRPr>
          </a:p>
        </p:txBody>
      </p:sp>
      <p:pic>
        <p:nvPicPr>
          <p:cNvPr id="3084"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42" y="2132856"/>
            <a:ext cx="5544616"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725522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84"/>
                                        </p:tgtEl>
                                        <p:attrNameLst>
                                          <p:attrName>style.visibility</p:attrName>
                                        </p:attrNameLst>
                                      </p:cBhvr>
                                      <p:to>
                                        <p:strVal val="visible"/>
                                      </p:to>
                                    </p:set>
                                    <p:animEffect transition="in" filter="fade">
                                      <p:cBhvr>
                                        <p:cTn id="7" dur="1000"/>
                                        <p:tgtEl>
                                          <p:spTgt spid="3084"/>
                                        </p:tgtEl>
                                      </p:cBhvr>
                                    </p:animEffect>
                                    <p:anim calcmode="lin" valueType="num">
                                      <p:cBhvr>
                                        <p:cTn id="8" dur="1000" fill="hold"/>
                                        <p:tgtEl>
                                          <p:spTgt spid="3084"/>
                                        </p:tgtEl>
                                        <p:attrNameLst>
                                          <p:attrName>ppt_x</p:attrName>
                                        </p:attrNameLst>
                                      </p:cBhvr>
                                      <p:tavLst>
                                        <p:tav tm="0">
                                          <p:val>
                                            <p:strVal val="#ppt_x"/>
                                          </p:val>
                                        </p:tav>
                                        <p:tav tm="100000">
                                          <p:val>
                                            <p:strVal val="#ppt_x"/>
                                          </p:val>
                                        </p:tav>
                                      </p:tavLst>
                                    </p:anim>
                                    <p:anim calcmode="lin" valueType="num">
                                      <p:cBhvr>
                                        <p:cTn id="9" dur="1000" fill="hold"/>
                                        <p:tgtEl>
                                          <p:spTgt spid="308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fade">
                                      <p:cBhvr>
                                        <p:cTn id="14" dur="1000"/>
                                        <p:tgtEl>
                                          <p:spTgt spid="2">
                                            <p:bg/>
                                          </p:spTgt>
                                        </p:tgtEl>
                                      </p:cBhvr>
                                    </p:animEffect>
                                    <p:anim calcmode="lin" valueType="num">
                                      <p:cBhvr>
                                        <p:cTn id="15" dur="1000" fill="hold"/>
                                        <p:tgtEl>
                                          <p:spTgt spid="2">
                                            <p:bg/>
                                          </p:spTgt>
                                        </p:tgtEl>
                                        <p:attrNameLst>
                                          <p:attrName>ppt_x</p:attrName>
                                        </p:attrNameLst>
                                      </p:cBhvr>
                                      <p:tavLst>
                                        <p:tav tm="0">
                                          <p:val>
                                            <p:strVal val="#ppt_x"/>
                                          </p:val>
                                        </p:tav>
                                        <p:tav tm="100000">
                                          <p:val>
                                            <p:strVal val="#ppt_x"/>
                                          </p:val>
                                        </p:tav>
                                      </p:tavLst>
                                    </p:anim>
                                    <p:anim calcmode="lin" valueType="num">
                                      <p:cBhvr>
                                        <p:cTn id="16" dur="1000" fill="hold"/>
                                        <p:tgtEl>
                                          <p:spTgt spid="2">
                                            <p:bg/>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1000"/>
                                        <p:tgtEl>
                                          <p:spTgt spid="2">
                                            <p:txEl>
                                              <p:pRg st="0" end="0"/>
                                            </p:txEl>
                                          </p:spTgt>
                                        </p:tgtEl>
                                      </p:cBhvr>
                                    </p:animEffect>
                                    <p:anim calcmode="lin" valueType="num">
                                      <p:cBhvr>
                                        <p:cTn id="20"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fade">
                                      <p:cBhvr>
                                        <p:cTn id="24" dur="1000"/>
                                        <p:tgtEl>
                                          <p:spTgt spid="2">
                                            <p:txEl>
                                              <p:pRg st="1" end="1"/>
                                            </p:txEl>
                                          </p:spTgt>
                                        </p:tgtEl>
                                      </p:cBhvr>
                                    </p:animEffect>
                                    <p:anim calcmode="lin" valueType="num">
                                      <p:cBhvr>
                                        <p:cTn id="2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251520" y="188640"/>
            <a:ext cx="8229600" cy="1143000"/>
          </a:xfrm>
        </p:spPr>
        <p:txBody>
          <a:bodyPr>
            <a:noAutofit/>
          </a:bodyPr>
          <a:lstStyle/>
          <a:p>
            <a:pPr algn="ctr"/>
            <a:r>
              <a:rPr lang="en-US" altLang="zh-TW" sz="7200" dirty="0">
                <a:gradFill>
                  <a:gsLst>
                    <a:gs pos="0">
                      <a:srgbClr val="3399FF"/>
                    </a:gs>
                    <a:gs pos="16000">
                      <a:srgbClr val="00CCCC"/>
                    </a:gs>
                    <a:gs pos="47000">
                      <a:srgbClr val="FFFF99"/>
                    </a:gs>
                    <a:gs pos="60001">
                      <a:srgbClr val="FFC000"/>
                    </a:gs>
                    <a:gs pos="71001">
                      <a:srgbClr val="CCFF66"/>
                    </a:gs>
                    <a:gs pos="81000">
                      <a:srgbClr val="1170FF"/>
                    </a:gs>
                    <a:gs pos="100000">
                      <a:srgbClr val="006699"/>
                    </a:gs>
                  </a:gsLst>
                  <a:lin ang="16200000" scaled="0"/>
                </a:gradFill>
                <a:latin typeface="華康娃娃體W7" pitchFamily="81" charset="-120"/>
                <a:ea typeface="華康娃娃體W7" pitchFamily="81" charset="-120"/>
              </a:rPr>
              <a:t> </a:t>
            </a:r>
            <a:r>
              <a:rPr lang="zh-TW" altLang="en-US" sz="7200" dirty="0" smtClean="0">
                <a:gradFill>
                  <a:gsLst>
                    <a:gs pos="0">
                      <a:srgbClr val="3399FF"/>
                    </a:gs>
                    <a:gs pos="16000">
                      <a:srgbClr val="00CCCC"/>
                    </a:gs>
                    <a:gs pos="47000">
                      <a:srgbClr val="FFFF99"/>
                    </a:gs>
                    <a:gs pos="60001">
                      <a:srgbClr val="FFC000"/>
                    </a:gs>
                    <a:gs pos="71001">
                      <a:srgbClr val="CCFF66"/>
                    </a:gs>
                    <a:gs pos="81000">
                      <a:srgbClr val="1170FF"/>
                    </a:gs>
                    <a:gs pos="100000">
                      <a:srgbClr val="006699"/>
                    </a:gs>
                  </a:gsLst>
                  <a:lin ang="16200000" scaled="0"/>
                </a:gradFill>
                <a:latin typeface="華康娃娃體W7" pitchFamily="81" charset="-120"/>
                <a:ea typeface="華康娃娃體W7" pitchFamily="81" charset="-120"/>
              </a:rPr>
              <a:t>人定勝天的謊言</a:t>
            </a:r>
            <a:endParaRPr lang="zh-TW" altLang="en-US" sz="7200" dirty="0">
              <a:gradFill>
                <a:gsLst>
                  <a:gs pos="0">
                    <a:srgbClr val="3399FF"/>
                  </a:gs>
                  <a:gs pos="16000">
                    <a:srgbClr val="00CCCC"/>
                  </a:gs>
                  <a:gs pos="47000">
                    <a:srgbClr val="FFFF99"/>
                  </a:gs>
                  <a:gs pos="60001">
                    <a:srgbClr val="FFC000"/>
                  </a:gs>
                  <a:gs pos="71001">
                    <a:srgbClr val="CCFF66"/>
                  </a:gs>
                  <a:gs pos="81000">
                    <a:srgbClr val="1170FF"/>
                  </a:gs>
                  <a:gs pos="100000">
                    <a:srgbClr val="006699"/>
                  </a:gs>
                </a:gsLst>
                <a:lin ang="16200000" scaled="0"/>
              </a:gradFill>
              <a:latin typeface="華康娃娃體W7" pitchFamily="81" charset="-120"/>
              <a:ea typeface="華康娃娃體W7" pitchFamily="81" charset="-120"/>
            </a:endParaRPr>
          </a:p>
        </p:txBody>
      </p:sp>
      <p:pic>
        <p:nvPicPr>
          <p:cNvPr id="1026" name="Picture 2" descr="http://lh4.ggpht.com/-AQv7SL021Dw/SGuoAG3UDYI/AAAAAAAAISU/I4s0k5Ktz-I/DSC_6115.JPG"/>
          <p:cNvPicPr>
            <a:picLocks noChangeAspect="1" noChangeArrowheads="1"/>
          </p:cNvPicPr>
          <p:nvPr/>
        </p:nvPicPr>
        <p:blipFill rotWithShape="1">
          <a:blip r:embed="rId3">
            <a:extLst>
              <a:ext uri="{28A0092B-C50C-407E-A947-70E740481C1C}">
                <a14:useLocalDpi xmlns:a14="http://schemas.microsoft.com/office/drawing/2010/main" val="0"/>
              </a:ext>
            </a:extLst>
          </a:blip>
          <a:srcRect b="3426"/>
          <a:stretch/>
        </p:blipFill>
        <p:spPr bwMode="auto">
          <a:xfrm>
            <a:off x="5387038" y="1302493"/>
            <a:ext cx="3779912" cy="54136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24" y="2492896"/>
            <a:ext cx="5317514"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51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827584" y="1772816"/>
            <a:ext cx="7848872" cy="3906467"/>
          </a:xfrm>
        </p:spPr>
        <p:txBody>
          <a:bodyPr>
            <a:noAutofit/>
          </a:bodyPr>
          <a:lstStyle/>
          <a:p>
            <a:pPr marL="0" indent="0" algn="ctr">
              <a:buNone/>
            </a:pPr>
            <a:r>
              <a:rPr lang="zh-TW" altLang="zh-TW" sz="4800" dirty="0">
                <a:solidFill>
                  <a:srgbClr val="C00000"/>
                </a:solidFill>
                <a:latin typeface="+mj-ea"/>
                <a:ea typeface="+mj-ea"/>
              </a:rPr>
              <a:t>Holistic（整全）的</a:t>
            </a:r>
            <a:r>
              <a:rPr lang="zh-TW" altLang="zh-TW" sz="4800" dirty="0" smtClean="0">
                <a:solidFill>
                  <a:srgbClr val="C00000"/>
                </a:solidFill>
                <a:latin typeface="+mj-ea"/>
                <a:ea typeface="+mj-ea"/>
              </a:rPr>
              <a:t>教育</a:t>
            </a:r>
            <a:endParaRPr lang="en-US" altLang="zh-TW" sz="4800" dirty="0" smtClean="0">
              <a:solidFill>
                <a:srgbClr val="C00000"/>
              </a:solidFill>
              <a:latin typeface="+mj-ea"/>
              <a:ea typeface="+mj-ea"/>
            </a:endParaRPr>
          </a:p>
          <a:p>
            <a:pPr marL="0" indent="0">
              <a:buNone/>
            </a:pPr>
            <a:endParaRPr lang="en-US" altLang="zh-TW" dirty="0">
              <a:solidFill>
                <a:srgbClr val="C00000"/>
              </a:solidFill>
            </a:endParaRPr>
          </a:p>
        </p:txBody>
      </p:sp>
      <p:sp>
        <p:nvSpPr>
          <p:cNvPr id="3" name="標題 2"/>
          <p:cNvSpPr>
            <a:spLocks noGrp="1"/>
          </p:cNvSpPr>
          <p:nvPr>
            <p:ph type="title"/>
          </p:nvPr>
        </p:nvSpPr>
        <p:spPr/>
        <p:txBody>
          <a:bodyPr>
            <a:noAutofit/>
          </a:bodyPr>
          <a:lstStyle/>
          <a:p>
            <a:pPr algn="ctr"/>
            <a:r>
              <a:rPr lang="zh-TW" altLang="en-US" sz="7200" dirty="0" smtClean="0">
                <a:gradFill>
                  <a:gsLst>
                    <a:gs pos="0">
                      <a:srgbClr val="FBE4AE"/>
                    </a:gs>
                    <a:gs pos="13000">
                      <a:srgbClr val="BD922A"/>
                    </a:gs>
                    <a:gs pos="21001">
                      <a:srgbClr val="FF66FF"/>
                    </a:gs>
                    <a:gs pos="63000">
                      <a:srgbClr val="FBE4AE"/>
                    </a:gs>
                    <a:gs pos="94000">
                      <a:srgbClr val="FFFF00"/>
                    </a:gs>
                    <a:gs pos="100000">
                      <a:srgbClr val="835E17"/>
                    </a:gs>
                    <a:gs pos="100000">
                      <a:srgbClr val="A28949"/>
                    </a:gs>
                    <a:gs pos="100000">
                      <a:srgbClr val="FAE3B7"/>
                    </a:gs>
                  </a:gsLst>
                  <a:lin ang="5400000" scaled="0"/>
                </a:gradFill>
                <a:latin typeface="華康硬黑體W7" panose="020B0709000000000000" pitchFamily="49" charset="-120"/>
                <a:ea typeface="華康硬黑體W7" panose="020B0709000000000000" pitchFamily="49" charset="-120"/>
              </a:rPr>
              <a:t>回歸於人</a:t>
            </a:r>
            <a:r>
              <a:rPr lang="zh-TW" altLang="en-US" sz="7200" dirty="0">
                <a:gradFill>
                  <a:gsLst>
                    <a:gs pos="0">
                      <a:srgbClr val="FBE4AE"/>
                    </a:gs>
                    <a:gs pos="13000">
                      <a:srgbClr val="BD922A"/>
                    </a:gs>
                    <a:gs pos="21001">
                      <a:srgbClr val="FF66FF"/>
                    </a:gs>
                    <a:gs pos="63000">
                      <a:srgbClr val="FBE4AE"/>
                    </a:gs>
                    <a:gs pos="94000">
                      <a:srgbClr val="FFFF00"/>
                    </a:gs>
                    <a:gs pos="100000">
                      <a:srgbClr val="835E17"/>
                    </a:gs>
                    <a:gs pos="100000">
                      <a:srgbClr val="A28949"/>
                    </a:gs>
                    <a:gs pos="100000">
                      <a:srgbClr val="FAE3B7"/>
                    </a:gs>
                  </a:gsLst>
                  <a:lin ang="5400000" scaled="0"/>
                </a:gradFill>
                <a:latin typeface="華康硬黑體W7" panose="020B0709000000000000" pitchFamily="49" charset="-120"/>
                <a:ea typeface="華康硬黑體W7" panose="020B0709000000000000" pitchFamily="49" charset="-120"/>
              </a:rPr>
              <a:t>的整全</a:t>
            </a:r>
            <a:r>
              <a:rPr lang="zh-TW" altLang="en-US" sz="7200" dirty="0" smtClean="0">
                <a:gradFill>
                  <a:gsLst>
                    <a:gs pos="0">
                      <a:srgbClr val="FBE4AE"/>
                    </a:gs>
                    <a:gs pos="13000">
                      <a:srgbClr val="BD922A"/>
                    </a:gs>
                    <a:gs pos="21001">
                      <a:srgbClr val="FF66FF"/>
                    </a:gs>
                    <a:gs pos="63000">
                      <a:srgbClr val="FBE4AE"/>
                    </a:gs>
                    <a:gs pos="94000">
                      <a:srgbClr val="FFFF00"/>
                    </a:gs>
                    <a:gs pos="100000">
                      <a:srgbClr val="835E17"/>
                    </a:gs>
                    <a:gs pos="100000">
                      <a:srgbClr val="A28949"/>
                    </a:gs>
                    <a:gs pos="100000">
                      <a:srgbClr val="FAE3B7"/>
                    </a:gs>
                  </a:gsLst>
                  <a:lin ang="5400000" scaled="0"/>
                </a:gradFill>
                <a:latin typeface="華康硬黑體W7" panose="020B0709000000000000" pitchFamily="49" charset="-120"/>
                <a:ea typeface="華康硬黑體W7" panose="020B0709000000000000" pitchFamily="49" charset="-120"/>
              </a:rPr>
              <a:t>性</a:t>
            </a:r>
            <a:endParaRPr lang="zh-TW" altLang="en-US" sz="7200" dirty="0">
              <a:gradFill>
                <a:gsLst>
                  <a:gs pos="0">
                    <a:srgbClr val="FFF200"/>
                  </a:gs>
                  <a:gs pos="77000">
                    <a:srgbClr val="FF7A00"/>
                  </a:gs>
                  <a:gs pos="100000">
                    <a:srgbClr val="FF0300"/>
                  </a:gs>
                  <a:gs pos="100000">
                    <a:srgbClr val="4D0808"/>
                  </a:gs>
                </a:gsLst>
                <a:lin ang="5400000" scaled="0"/>
              </a:gradFill>
              <a:latin typeface="華康儷粗宋" panose="02020709000000000000" pitchFamily="49" charset="-120"/>
              <a:ea typeface="華康儷粗宋" panose="02020709000000000000" pitchFamily="49" charset="-120"/>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2636912"/>
            <a:ext cx="4104456"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959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Scale>
                                      <p:cBhvr>
                                        <p:cTn id="7" dur="1000" decel="50000" fill="hold">
                                          <p:stCondLst>
                                            <p:cond delay="0"/>
                                          </p:stCondLst>
                                        </p:cTn>
                                        <p:tgtEl>
                                          <p:spTgt spid="2">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xEl>
                                              <p:pRg st="0" end="0"/>
                                            </p:txEl>
                                          </p:spTgt>
                                        </p:tgtEl>
                                        <p:attrNameLst>
                                          <p:attrName>ppt_x</p:attrName>
                                          <p:attrName>ppt_y</p:attrName>
                                        </p:attrNameLst>
                                      </p:cBhvr>
                                    </p:animMotion>
                                    <p:animEffect transition="in" filter="fade">
                                      <p:cBhvr>
                                        <p:cTn id="9"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5914" y="2420888"/>
            <a:ext cx="6696744" cy="42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332656"/>
            <a:ext cx="7586634"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1329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0"/>
            <a:ext cx="8305562" cy="5517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695889" y="5733256"/>
            <a:ext cx="7704856" cy="646331"/>
          </a:xfrm>
          <a:prstGeom prst="rect">
            <a:avLst/>
          </a:prstGeom>
        </p:spPr>
        <p:txBody>
          <a:bodyPr wrap="square">
            <a:spAutoFit/>
          </a:bodyPr>
          <a:lstStyle/>
          <a:p>
            <a:pPr>
              <a:spcAft>
                <a:spcPts val="0"/>
              </a:spcAft>
            </a:pPr>
            <a:r>
              <a:rPr lang="zh-TW" altLang="zh-TW" sz="3600" b="1" kern="100" dirty="0">
                <a:solidFill>
                  <a:srgbClr val="C00000"/>
                </a:solidFill>
                <a:latin typeface="Calibri"/>
                <a:ea typeface="華康儷粗宋"/>
                <a:cs typeface="Times New Roman"/>
              </a:rPr>
              <a:t>造字本義：</a:t>
            </a:r>
            <a:r>
              <a:rPr lang="zh-TW" altLang="zh-TW" sz="3600" b="1" u="sng" kern="100" dirty="0">
                <a:solidFill>
                  <a:srgbClr val="C00000"/>
                </a:solidFill>
                <a:latin typeface="Calibri"/>
                <a:ea typeface="華康儷粗宋"/>
                <a:cs typeface="Times New Roman"/>
              </a:rPr>
              <a:t>人的頭頂上方的無邊蒼穹</a:t>
            </a:r>
            <a:r>
              <a:rPr lang="zh-TW" altLang="zh-TW" sz="2800" kern="100" dirty="0">
                <a:solidFill>
                  <a:srgbClr val="C00000"/>
                </a:solidFill>
                <a:latin typeface="Calibri"/>
                <a:ea typeface="華康儷粗宋"/>
                <a:cs typeface="Times New Roman"/>
              </a:rPr>
              <a:t>。</a:t>
            </a:r>
            <a:endParaRPr lang="zh-TW" altLang="zh-TW" kern="100" dirty="0">
              <a:effectLst/>
              <a:latin typeface="Calibri"/>
              <a:ea typeface="新細明體"/>
              <a:cs typeface="Times New Roman"/>
            </a:endParaRPr>
          </a:p>
        </p:txBody>
      </p:sp>
    </p:spTree>
    <p:extLst>
      <p:ext uri="{BB962C8B-B14F-4D97-AF65-F5344CB8AC3E}">
        <p14:creationId xmlns:p14="http://schemas.microsoft.com/office/powerpoint/2010/main" val="1662666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226368" y="3140968"/>
            <a:ext cx="8892480" cy="4176464"/>
          </a:xfrm>
        </p:spPr>
        <p:txBody>
          <a:bodyPr>
            <a:normAutofit/>
          </a:bodyPr>
          <a:lstStyle/>
          <a:p>
            <a:pPr marL="0" indent="0">
              <a:buNone/>
            </a:pPr>
            <a:endParaRPr lang="en-US" altLang="zh-TW" sz="4000" dirty="0" smtClean="0"/>
          </a:p>
          <a:p>
            <a:r>
              <a:rPr lang="en-US" altLang="zh-TW" dirty="0"/>
              <a:t>1</a:t>
            </a:r>
            <a:r>
              <a:rPr lang="zh-TW" altLang="zh-TW" dirty="0"/>
              <a:t>、身（</a:t>
            </a:r>
            <a:r>
              <a:rPr lang="en-US" altLang="zh-TW" dirty="0"/>
              <a:t>body</a:t>
            </a:r>
            <a:r>
              <a:rPr lang="zh-TW" altLang="zh-TW" dirty="0"/>
              <a:t>）</a:t>
            </a:r>
            <a:r>
              <a:rPr lang="en-US" altLang="zh-TW" dirty="0"/>
              <a:t>---</a:t>
            </a:r>
            <a:r>
              <a:rPr lang="zh-TW" altLang="zh-TW" dirty="0"/>
              <a:t>紅塵中的人或軟弱的</a:t>
            </a:r>
            <a:r>
              <a:rPr lang="zh-TW" altLang="zh-TW" dirty="0" smtClean="0"/>
              <a:t>人、肉身。</a:t>
            </a:r>
            <a:endParaRPr lang="zh-TW" altLang="zh-TW" dirty="0"/>
          </a:p>
          <a:p>
            <a:r>
              <a:rPr lang="en-US" altLang="zh-TW" dirty="0"/>
              <a:t>2</a:t>
            </a:r>
            <a:r>
              <a:rPr lang="zh-TW" altLang="zh-TW" dirty="0"/>
              <a:t>、心（</a:t>
            </a:r>
            <a:r>
              <a:rPr lang="en-US" altLang="zh-TW" dirty="0"/>
              <a:t>mind</a:t>
            </a:r>
            <a:r>
              <a:rPr lang="zh-TW" altLang="zh-TW" dirty="0"/>
              <a:t>）</a:t>
            </a:r>
            <a:r>
              <a:rPr lang="en-US" altLang="zh-TW" dirty="0"/>
              <a:t>---</a:t>
            </a:r>
            <a:r>
              <a:rPr lang="zh-TW" altLang="zh-TW" dirty="0"/>
              <a:t>以知、情、意為中心的</a:t>
            </a:r>
            <a:r>
              <a:rPr lang="zh-TW" altLang="zh-TW" dirty="0" smtClean="0"/>
              <a:t>人。</a:t>
            </a:r>
            <a:endParaRPr lang="zh-TW" altLang="zh-TW" dirty="0"/>
          </a:p>
          <a:p>
            <a:r>
              <a:rPr lang="en-US" altLang="zh-TW" dirty="0"/>
              <a:t>3</a:t>
            </a:r>
            <a:r>
              <a:rPr lang="zh-TW" altLang="zh-TW" dirty="0"/>
              <a:t>、 靈（靈魂</a:t>
            </a:r>
            <a:r>
              <a:rPr lang="en-US" altLang="zh-TW" dirty="0"/>
              <a:t>soul</a:t>
            </a:r>
            <a:r>
              <a:rPr lang="zh-TW" altLang="zh-TW" dirty="0"/>
              <a:t>）</a:t>
            </a:r>
            <a:r>
              <a:rPr lang="en-US" altLang="zh-TW" dirty="0"/>
              <a:t>---</a:t>
            </a:r>
            <a:r>
              <a:rPr lang="zh-TW" altLang="zh-TW" dirty="0"/>
              <a:t>有靈魂的活人（</a:t>
            </a:r>
            <a:r>
              <a:rPr lang="en-US" altLang="zh-TW" dirty="0"/>
              <a:t>nephesh</a:t>
            </a:r>
            <a:r>
              <a:rPr lang="zh-TW" altLang="zh-TW" dirty="0"/>
              <a:t>），靈魂的源頭是</a:t>
            </a:r>
            <a:r>
              <a:rPr lang="zh-TW" altLang="zh-TW" dirty="0" smtClean="0"/>
              <a:t>神靈</a:t>
            </a:r>
            <a:endParaRPr lang="zh-TW" altLang="zh-TW" dirty="0"/>
          </a:p>
          <a:p>
            <a:pPr marL="0" indent="0">
              <a:buNone/>
            </a:pPr>
            <a:endParaRPr lang="zh-TW" altLang="en-US" dirty="0"/>
          </a:p>
        </p:txBody>
      </p:sp>
      <p:sp>
        <p:nvSpPr>
          <p:cNvPr id="3" name="標題 2"/>
          <p:cNvSpPr>
            <a:spLocks noGrp="1"/>
          </p:cNvSpPr>
          <p:nvPr>
            <p:ph type="title"/>
          </p:nvPr>
        </p:nvSpPr>
        <p:spPr/>
        <p:txBody>
          <a:bodyPr>
            <a:noAutofit/>
          </a:bodyPr>
          <a:lstStyle/>
          <a:p>
            <a:pPr algn="ctr"/>
            <a:r>
              <a:rPr lang="zh-TW" altLang="en-US" sz="7200" dirty="0">
                <a:gradFill>
                  <a:gsLst>
                    <a:gs pos="0">
                      <a:srgbClr val="FFF200"/>
                    </a:gs>
                    <a:gs pos="77000">
                      <a:srgbClr val="FF7A00"/>
                    </a:gs>
                    <a:gs pos="100000">
                      <a:srgbClr val="FF0300"/>
                    </a:gs>
                    <a:gs pos="100000">
                      <a:srgbClr val="4D0808"/>
                    </a:gs>
                  </a:gsLst>
                  <a:lin ang="5400000" scaled="0"/>
                </a:gradFill>
                <a:latin typeface="華康儷粗宋" panose="02020709000000000000" pitchFamily="49" charset="-120"/>
                <a:ea typeface="華康儷粗宋" panose="02020709000000000000" pitchFamily="49" charset="-120"/>
              </a:rPr>
              <a:t>身</a:t>
            </a:r>
            <a:r>
              <a:rPr lang="zh-TW" altLang="en-US" sz="7200" dirty="0" smtClean="0">
                <a:gradFill>
                  <a:gsLst>
                    <a:gs pos="0">
                      <a:srgbClr val="FFF200"/>
                    </a:gs>
                    <a:gs pos="77000">
                      <a:srgbClr val="FF7A00"/>
                    </a:gs>
                    <a:gs pos="100000">
                      <a:srgbClr val="FF0300"/>
                    </a:gs>
                    <a:gs pos="100000">
                      <a:srgbClr val="4D0808"/>
                    </a:gs>
                  </a:gsLst>
                  <a:lin ang="5400000" scaled="0"/>
                </a:gradFill>
                <a:latin typeface="華康儷粗宋" panose="02020709000000000000" pitchFamily="49" charset="-120"/>
                <a:ea typeface="華康儷粗宋" panose="02020709000000000000" pitchFamily="49" charset="-120"/>
              </a:rPr>
              <a:t>心靈</a:t>
            </a:r>
            <a:r>
              <a:rPr lang="zh-TW" altLang="en-US" sz="7200" dirty="0">
                <a:gradFill>
                  <a:gsLst>
                    <a:gs pos="0">
                      <a:srgbClr val="FFF200"/>
                    </a:gs>
                    <a:gs pos="77000">
                      <a:srgbClr val="FF7A00"/>
                    </a:gs>
                    <a:gs pos="100000">
                      <a:srgbClr val="FF0300"/>
                    </a:gs>
                    <a:gs pos="100000">
                      <a:srgbClr val="4D0808"/>
                    </a:gs>
                  </a:gsLst>
                  <a:lin ang="5400000" scaled="0"/>
                </a:gradFill>
                <a:latin typeface="華康儷粗宋" panose="02020709000000000000" pitchFamily="49" charset="-120"/>
                <a:ea typeface="華康儷粗宋" panose="02020709000000000000" pitchFamily="49" charset="-120"/>
              </a:rPr>
              <a:t>三層面</a:t>
            </a:r>
            <a:endParaRPr lang="zh-TW" altLang="en-US" sz="7200" dirty="0">
              <a:gradFill>
                <a:gsLst>
                  <a:gs pos="0">
                    <a:srgbClr val="FBE4AE"/>
                  </a:gs>
                  <a:gs pos="13000">
                    <a:srgbClr val="BD922A"/>
                  </a:gs>
                  <a:gs pos="21001">
                    <a:srgbClr val="FF66FF"/>
                  </a:gs>
                  <a:gs pos="63000">
                    <a:srgbClr val="FBE4AE"/>
                  </a:gs>
                  <a:gs pos="94000">
                    <a:srgbClr val="FFFF00"/>
                  </a:gs>
                  <a:gs pos="100000">
                    <a:srgbClr val="835E17"/>
                  </a:gs>
                  <a:gs pos="100000">
                    <a:srgbClr val="A28949"/>
                  </a:gs>
                  <a:gs pos="100000">
                    <a:srgbClr val="FAE3B7"/>
                  </a:gs>
                </a:gsLst>
                <a:lin ang="5400000" scaled="0"/>
              </a:gradFill>
              <a:latin typeface="華康硬黑體W7" panose="020B0709000000000000" pitchFamily="49" charset="-120"/>
              <a:ea typeface="華康硬黑體W7" panose="020B0709000000000000" pitchFamily="49" charset="-120"/>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1700808"/>
            <a:ext cx="2262188" cy="206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0" y="1700808"/>
            <a:ext cx="4572000" cy="2062103"/>
          </a:xfrm>
          <a:prstGeom prst="rect">
            <a:avLst/>
          </a:prstGeom>
        </p:spPr>
        <p:txBody>
          <a:bodyPr>
            <a:spAutoFit/>
          </a:bodyPr>
          <a:lstStyle/>
          <a:p>
            <a:pPr lvl="0">
              <a:spcBef>
                <a:spcPct val="20000"/>
              </a:spcBef>
              <a:buClr>
                <a:srgbClr val="0536B3"/>
              </a:buClr>
              <a:buSzPct val="70000"/>
            </a:pPr>
            <a:r>
              <a:rPr lang="zh-TW" altLang="zh-TW" sz="3200" dirty="0">
                <a:solidFill>
                  <a:srgbClr val="000000"/>
                </a:solidFill>
              </a:rPr>
              <a:t>約翰三書</a:t>
            </a:r>
            <a:r>
              <a:rPr lang="en-US" altLang="zh-TW" sz="3200" b="1" dirty="0">
                <a:solidFill>
                  <a:srgbClr val="000000"/>
                </a:solidFill>
              </a:rPr>
              <a:t>1:2</a:t>
            </a:r>
            <a:r>
              <a:rPr lang="en-US" altLang="zh-TW" sz="3200" dirty="0">
                <a:solidFill>
                  <a:srgbClr val="000000"/>
                </a:solidFill>
              </a:rPr>
              <a:t> </a:t>
            </a:r>
            <a:r>
              <a:rPr lang="zh-TW" altLang="zh-TW" sz="3200" dirty="0">
                <a:solidFill>
                  <a:srgbClr val="000000"/>
                </a:solidFill>
              </a:rPr>
              <a:t>親愛的兄弟啊，我願你凡事興盛，身體健壯，正如你的靈魂興盛一樣。</a:t>
            </a:r>
            <a:endParaRPr lang="en-US" altLang="zh-TW" sz="3200" dirty="0">
              <a:solidFill>
                <a:srgbClr val="000000"/>
              </a:solidFill>
            </a:endParaRPr>
          </a:p>
        </p:txBody>
      </p:sp>
    </p:spTree>
    <p:extLst>
      <p:ext uri="{BB962C8B-B14F-4D97-AF65-F5344CB8AC3E}">
        <p14:creationId xmlns:p14="http://schemas.microsoft.com/office/powerpoint/2010/main" val="151528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0" y="1844824"/>
            <a:ext cx="4860032" cy="4626547"/>
          </a:xfrm>
        </p:spPr>
        <p:txBody>
          <a:bodyPr>
            <a:noAutofit/>
          </a:bodyPr>
          <a:lstStyle/>
          <a:p>
            <a:pPr marL="0" indent="0">
              <a:buNone/>
            </a:pPr>
            <a:endParaRPr lang="en-US" altLang="zh-TW" sz="2800" dirty="0" smtClean="0">
              <a:solidFill>
                <a:srgbClr val="006600"/>
              </a:solidFill>
            </a:endParaRPr>
          </a:p>
          <a:p>
            <a:pPr marL="0" indent="0">
              <a:buNone/>
            </a:pPr>
            <a:endParaRPr lang="zh-TW" altLang="zh-TW" sz="4400" dirty="0"/>
          </a:p>
          <a:p>
            <a:endParaRPr lang="zh-TW" altLang="en-US" sz="3600" dirty="0"/>
          </a:p>
        </p:txBody>
      </p:sp>
      <p:sp>
        <p:nvSpPr>
          <p:cNvPr id="2" name="標題 1"/>
          <p:cNvSpPr>
            <a:spLocks noGrp="1"/>
          </p:cNvSpPr>
          <p:nvPr>
            <p:ph type="title"/>
          </p:nvPr>
        </p:nvSpPr>
        <p:spPr>
          <a:xfrm>
            <a:off x="-180528" y="24165"/>
            <a:ext cx="9324528" cy="1143000"/>
          </a:xfrm>
        </p:spPr>
        <p:txBody>
          <a:bodyPr>
            <a:noAutofit/>
          </a:bodyPr>
          <a:lstStyle/>
          <a:p>
            <a:pPr algn="ctr"/>
            <a:r>
              <a:rPr lang="zh-TW" altLang="en-US" sz="7200" spc="600" dirty="0">
                <a:gradFill>
                  <a:gsLst>
                    <a:gs pos="32000">
                      <a:schemeClr val="accent6">
                        <a:lumMod val="60000"/>
                        <a:lumOff val="40000"/>
                      </a:schemeClr>
                    </a:gs>
                    <a:gs pos="81000">
                      <a:srgbClr val="FFFF00"/>
                    </a:gs>
                    <a:gs pos="100000">
                      <a:srgbClr val="A65528"/>
                    </a:gs>
                    <a:gs pos="100000">
                      <a:srgbClr val="663012"/>
                    </a:gs>
                  </a:gsLst>
                  <a:lin ang="5400000" scaled="0"/>
                </a:gradFill>
                <a:latin typeface="華康榜書體W8" pitchFamily="65" charset="-120"/>
                <a:ea typeface="華康榜書體W8" pitchFamily="65" charset="-120"/>
              </a:rPr>
              <a:t>流氓也不敢這樣</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6" y="1406642"/>
            <a:ext cx="9146126" cy="5551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9846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251520" y="1844824"/>
            <a:ext cx="5256584" cy="4626547"/>
          </a:xfrm>
        </p:spPr>
        <p:txBody>
          <a:bodyPr>
            <a:noAutofit/>
          </a:bodyPr>
          <a:lstStyle/>
          <a:p>
            <a:pPr marL="0" indent="0">
              <a:buNone/>
            </a:pPr>
            <a:r>
              <a:rPr lang="zh-TW" altLang="zh-TW" sz="3600" dirty="0"/>
              <a:t>以</a:t>
            </a:r>
            <a:r>
              <a:rPr lang="zh-TW" altLang="zh-TW" sz="3600" dirty="0">
                <a:solidFill>
                  <a:srgbClr val="C00000"/>
                </a:solidFill>
                <a:effectLst>
                  <a:outerShdw blurRad="38100" dist="38100" dir="2700000" algn="tl">
                    <a:srgbClr val="000000">
                      <a:alpha val="43137"/>
                    </a:srgbClr>
                  </a:outerShdw>
                </a:effectLst>
              </a:rPr>
              <a:t>靈性</a:t>
            </a:r>
            <a:r>
              <a:rPr lang="zh-TW" altLang="zh-TW" sz="3600" dirty="0"/>
              <a:t>為出發點，進而探討生命教育的定義，就能區格生命的教育的廣度與深度</a:t>
            </a:r>
            <a:r>
              <a:rPr lang="zh-TW" altLang="zh-TW" sz="3600" dirty="0" smtClean="0"/>
              <a:t>。</a:t>
            </a:r>
            <a:endParaRPr lang="en-US" altLang="zh-TW" sz="3600" dirty="0" smtClean="0"/>
          </a:p>
          <a:p>
            <a:pPr marL="0" indent="0">
              <a:buNone/>
            </a:pPr>
            <a:r>
              <a:rPr lang="zh-TW" altLang="zh-TW" sz="3600" dirty="0" smtClean="0">
                <a:solidFill>
                  <a:schemeClr val="tx1">
                    <a:lumMod val="95000"/>
                    <a:lumOff val="5000"/>
                  </a:schemeClr>
                </a:solidFill>
              </a:rPr>
              <a:t>生命</a:t>
            </a:r>
            <a:r>
              <a:rPr lang="zh-TW" altLang="zh-TW" sz="3600" dirty="0">
                <a:solidFill>
                  <a:schemeClr val="tx1">
                    <a:lumMod val="95000"/>
                    <a:lumOff val="5000"/>
                  </a:schemeClr>
                </a:solidFill>
              </a:rPr>
              <a:t>教育非</a:t>
            </a:r>
            <a:r>
              <a:rPr lang="zh-TW" altLang="zh-TW" sz="3600" dirty="0">
                <a:solidFill>
                  <a:srgbClr val="C00000"/>
                </a:solidFill>
                <a:effectLst>
                  <a:outerShdw blurRad="38100" dist="38100" dir="2700000" algn="tl">
                    <a:srgbClr val="000000">
                      <a:alpha val="43137"/>
                    </a:srgbClr>
                  </a:outerShdw>
                </a:effectLst>
              </a:rPr>
              <a:t>「品格教育或是品德教育</a:t>
            </a:r>
            <a:r>
              <a:rPr lang="zh-TW" altLang="zh-TW" sz="3600" dirty="0" smtClean="0">
                <a:solidFill>
                  <a:srgbClr val="C00000"/>
                </a:solidFill>
                <a:effectLst>
                  <a:outerShdw blurRad="38100" dist="38100" dir="2700000" algn="tl">
                    <a:srgbClr val="000000">
                      <a:alpha val="43137"/>
                    </a:srgbClr>
                  </a:outerShdw>
                </a:effectLst>
              </a:rPr>
              <a:t>」</a:t>
            </a:r>
            <a:r>
              <a:rPr lang="zh-TW" altLang="en-US" sz="3600" dirty="0" smtClean="0"/>
              <a:t>。</a:t>
            </a:r>
            <a:endParaRPr lang="en-US" altLang="zh-TW" sz="3600" dirty="0" smtClean="0"/>
          </a:p>
          <a:p>
            <a:pPr marL="0" indent="0">
              <a:buNone/>
            </a:pPr>
            <a:r>
              <a:rPr lang="zh-TW" altLang="zh-TW" sz="3600" dirty="0" smtClean="0"/>
              <a:t>生命</a:t>
            </a:r>
            <a:r>
              <a:rPr lang="zh-TW" altLang="zh-TW" sz="3600" dirty="0"/>
              <a:t>教育應該是</a:t>
            </a:r>
            <a:r>
              <a:rPr lang="zh-TW" altLang="zh-TW" sz="3600" dirty="0">
                <a:solidFill>
                  <a:srgbClr val="0000FF"/>
                </a:solidFill>
                <a:effectLst>
                  <a:outerShdw blurRad="38100" dist="38100" dir="2700000" algn="tl">
                    <a:srgbClr val="000000">
                      <a:alpha val="43137"/>
                    </a:srgbClr>
                  </a:outerShdw>
                </a:effectLst>
              </a:rPr>
              <a:t>「追求平安、永恆歸宿的一場學問」</a:t>
            </a:r>
            <a:endParaRPr lang="zh-TW" altLang="en-US" sz="3600" dirty="0">
              <a:solidFill>
                <a:srgbClr val="0000FF"/>
              </a:solidFill>
              <a:effectLst>
                <a:outerShdw blurRad="38100" dist="38100" dir="2700000" algn="tl">
                  <a:srgbClr val="000000">
                    <a:alpha val="43137"/>
                  </a:srgbClr>
                </a:outerShdw>
              </a:effectLst>
            </a:endParaRPr>
          </a:p>
        </p:txBody>
      </p:sp>
      <p:sp>
        <p:nvSpPr>
          <p:cNvPr id="3" name="標題 2"/>
          <p:cNvSpPr>
            <a:spLocks noGrp="1"/>
          </p:cNvSpPr>
          <p:nvPr>
            <p:ph type="title"/>
          </p:nvPr>
        </p:nvSpPr>
        <p:spPr/>
        <p:txBody>
          <a:bodyPr>
            <a:noAutofit/>
          </a:bodyPr>
          <a:lstStyle/>
          <a:p>
            <a:pPr algn="ctr"/>
            <a:r>
              <a:rPr lang="zh-TW" altLang="en-US" sz="8000" dirty="0" smtClean="0">
                <a:gradFill>
                  <a:gsLst>
                    <a:gs pos="51000">
                      <a:srgbClr val="F6F194"/>
                    </a:gs>
                    <a:gs pos="0">
                      <a:srgbClr val="5E9EFF"/>
                    </a:gs>
                    <a:gs pos="0">
                      <a:srgbClr val="85C2FF"/>
                    </a:gs>
                    <a:gs pos="100000">
                      <a:srgbClr val="C4D6EB"/>
                    </a:gs>
                    <a:gs pos="80000">
                      <a:srgbClr val="FFEBFA"/>
                    </a:gs>
                  </a:gsLst>
                  <a:lin ang="16200000" scaled="0"/>
                </a:gradFill>
                <a:latin typeface="華康娃娃體W7" panose="040B0709000000000000" pitchFamily="81" charset="-120"/>
                <a:ea typeface="華康娃娃體W7" panose="040B0709000000000000" pitchFamily="81" charset="-120"/>
              </a:rPr>
              <a:t>生命教育的定義</a:t>
            </a:r>
            <a:endParaRPr lang="zh-TW" altLang="en-US" sz="8000" dirty="0">
              <a:gradFill>
                <a:gsLst>
                  <a:gs pos="51000">
                    <a:srgbClr val="F6F194"/>
                  </a:gs>
                  <a:gs pos="0">
                    <a:srgbClr val="5E9EFF"/>
                  </a:gs>
                  <a:gs pos="0">
                    <a:srgbClr val="85C2FF"/>
                  </a:gs>
                  <a:gs pos="100000">
                    <a:srgbClr val="C4D6EB"/>
                  </a:gs>
                  <a:gs pos="80000">
                    <a:srgbClr val="FFEBFA"/>
                  </a:gs>
                </a:gsLst>
                <a:lin ang="16200000" scaled="0"/>
              </a:gradFill>
              <a:latin typeface="華康娃娃體W7" panose="040B0709000000000000" pitchFamily="81" charset="-120"/>
              <a:ea typeface="華康娃娃體W7" panose="040B0709000000000000" pitchFamily="81" charset="-12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8447" y="2276872"/>
            <a:ext cx="3548661" cy="3264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1003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2">
                                            <p:txEl>
                                              <p:pRg st="1" end="1"/>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p:cTn id="17"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5367194" y="2708920"/>
            <a:ext cx="3384376" cy="504056"/>
          </a:xfrm>
          <a:solidFill>
            <a:srgbClr val="FFFF00"/>
          </a:solidFill>
        </p:spPr>
        <p:style>
          <a:lnRef idx="2">
            <a:schemeClr val="accent6"/>
          </a:lnRef>
          <a:fillRef idx="1">
            <a:schemeClr val="lt1"/>
          </a:fillRef>
          <a:effectRef idx="0">
            <a:schemeClr val="accent6"/>
          </a:effectRef>
          <a:fontRef idx="minor">
            <a:schemeClr val="dk1"/>
          </a:fontRef>
        </p:style>
        <p:txBody>
          <a:bodyPr>
            <a:normAutofit fontScale="47500" lnSpcReduction="20000"/>
          </a:bodyPr>
          <a:lstStyle/>
          <a:p>
            <a:pPr marL="0" indent="0">
              <a:buNone/>
            </a:pPr>
            <a:r>
              <a:rPr lang="zh-TW" altLang="en-US" sz="4400" dirty="0" smtClean="0"/>
              <a:t>人與造物主</a:t>
            </a:r>
            <a:r>
              <a:rPr lang="en-US" altLang="zh-TW" sz="4400" dirty="0" smtClean="0"/>
              <a:t>(</a:t>
            </a:r>
            <a:r>
              <a:rPr lang="zh-TW" altLang="en-US" sz="4400" dirty="0" smtClean="0"/>
              <a:t>天、神、宇宙</a:t>
            </a:r>
            <a:r>
              <a:rPr lang="en-US" altLang="zh-TW" sz="4400" dirty="0" smtClean="0"/>
              <a:t>)</a:t>
            </a:r>
          </a:p>
        </p:txBody>
      </p:sp>
      <p:sp>
        <p:nvSpPr>
          <p:cNvPr id="3" name="標題 2"/>
          <p:cNvSpPr>
            <a:spLocks noGrp="1"/>
          </p:cNvSpPr>
          <p:nvPr>
            <p:ph type="title"/>
          </p:nvPr>
        </p:nvSpPr>
        <p:spPr/>
        <p:txBody>
          <a:bodyPr>
            <a:noAutofit/>
          </a:bodyPr>
          <a:lstStyle/>
          <a:p>
            <a:pPr algn="ctr"/>
            <a:r>
              <a:rPr lang="zh-TW" altLang="en-US" sz="6600" dirty="0" smtClean="0">
                <a:gradFill>
                  <a:gsLst>
                    <a:gs pos="0">
                      <a:srgbClr val="FBE4AE"/>
                    </a:gs>
                    <a:gs pos="13000">
                      <a:srgbClr val="BD922A"/>
                    </a:gs>
                    <a:gs pos="21001">
                      <a:srgbClr val="FFC000"/>
                    </a:gs>
                    <a:gs pos="63000">
                      <a:srgbClr val="FBE4AE"/>
                    </a:gs>
                    <a:gs pos="94000">
                      <a:srgbClr val="FFFF00"/>
                    </a:gs>
                    <a:gs pos="100000">
                      <a:srgbClr val="835E17"/>
                    </a:gs>
                    <a:gs pos="100000">
                      <a:srgbClr val="A28949"/>
                    </a:gs>
                    <a:gs pos="100000">
                      <a:srgbClr val="FAE3B7"/>
                    </a:gs>
                  </a:gsLst>
                  <a:lin ang="5400000" scaled="0"/>
                </a:gradFill>
                <a:latin typeface="華康唐風隸" panose="03000909000000000000" pitchFamily="65" charset="-120"/>
                <a:ea typeface="華康唐風隸" panose="03000909000000000000" pitchFamily="65" charset="-120"/>
              </a:rPr>
              <a:t>生命教育的正確面向</a:t>
            </a:r>
            <a:endParaRPr lang="zh-TW" altLang="en-US" sz="6600" dirty="0">
              <a:gradFill>
                <a:gsLst>
                  <a:gs pos="0">
                    <a:srgbClr val="FBE4AE"/>
                  </a:gs>
                  <a:gs pos="13000">
                    <a:srgbClr val="BD922A"/>
                  </a:gs>
                  <a:gs pos="21001">
                    <a:srgbClr val="FFC000"/>
                  </a:gs>
                  <a:gs pos="63000">
                    <a:srgbClr val="FBE4AE"/>
                  </a:gs>
                  <a:gs pos="94000">
                    <a:srgbClr val="FFFF00"/>
                  </a:gs>
                  <a:gs pos="100000">
                    <a:srgbClr val="835E17"/>
                  </a:gs>
                  <a:gs pos="100000">
                    <a:srgbClr val="A28949"/>
                  </a:gs>
                  <a:gs pos="100000">
                    <a:srgbClr val="FAE3B7"/>
                  </a:gs>
                </a:gsLst>
                <a:lin ang="5400000" scaled="0"/>
              </a:gradFill>
              <a:latin typeface="華康唐風隸" panose="03000909000000000000" pitchFamily="65" charset="-120"/>
              <a:ea typeface="華康唐風隸" panose="03000909000000000000" pitchFamily="65" charset="-12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0" y="1412776"/>
            <a:ext cx="5376644" cy="5445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0537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additive="base">
                                        <p:cTn id="7" dur="1750" fill="hold"/>
                                        <p:tgtEl>
                                          <p:spTgt spid="2">
                                            <p:bg/>
                                          </p:spTgt>
                                        </p:tgtEl>
                                        <p:attrNameLst>
                                          <p:attrName>ppt_x</p:attrName>
                                        </p:attrNameLst>
                                      </p:cBhvr>
                                      <p:tavLst>
                                        <p:tav tm="0">
                                          <p:val>
                                            <p:strVal val="1+#ppt_w/2"/>
                                          </p:val>
                                        </p:tav>
                                        <p:tav tm="100000">
                                          <p:val>
                                            <p:strVal val="#ppt_x"/>
                                          </p:val>
                                        </p:tav>
                                      </p:tavLst>
                                    </p:anim>
                                    <p:anim calcmode="lin" valueType="num">
                                      <p:cBhvr additive="base">
                                        <p:cTn id="8" dur="1750" fill="hold"/>
                                        <p:tgtEl>
                                          <p:spTgt spid="2">
                                            <p:bg/>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34156" y="1700808"/>
            <a:ext cx="5625066" cy="5400600"/>
          </a:xfrm>
        </p:spPr>
        <p:txBody>
          <a:bodyPr>
            <a:noAutofit/>
          </a:bodyPr>
          <a:lstStyle/>
          <a:p>
            <a:pPr marL="0" indent="0">
              <a:buNone/>
            </a:pPr>
            <a:r>
              <a:rPr lang="zh-TW" altLang="zh-TW" sz="4400" dirty="0"/>
              <a:t>孫效智</a:t>
            </a:r>
            <a:r>
              <a:rPr lang="zh-TW" altLang="zh-TW" sz="4400" dirty="0" smtClean="0"/>
              <a:t>教授</a:t>
            </a:r>
            <a:r>
              <a:rPr lang="zh-TW" altLang="en-US" sz="4400" dirty="0" smtClean="0"/>
              <a:t>於</a:t>
            </a:r>
            <a:r>
              <a:rPr lang="zh-TW" altLang="zh-TW" sz="4400" dirty="0" smtClean="0"/>
              <a:t>「</a:t>
            </a:r>
            <a:r>
              <a:rPr lang="zh-TW" altLang="zh-TW" sz="4400" dirty="0"/>
              <a:t>生命教育概論」科課程暫行綱要中，將生命教育精簡定義為：「</a:t>
            </a:r>
            <a:r>
              <a:rPr lang="zh-TW" altLang="zh-TW" sz="4400" dirty="0">
                <a:solidFill>
                  <a:srgbClr val="FF0000"/>
                </a:solidFill>
                <a:effectLst>
                  <a:outerShdw blurRad="38100" dist="38100" dir="2700000" algn="tl">
                    <a:srgbClr val="000000">
                      <a:alpha val="43137"/>
                    </a:srgbClr>
                  </a:outerShdw>
                </a:effectLst>
              </a:rPr>
              <a:t>探究生命中最核心議題並引領學生邁向知行合一的教育</a:t>
            </a:r>
            <a:r>
              <a:rPr lang="zh-TW" altLang="zh-TW" sz="4400" dirty="0"/>
              <a:t>」</a:t>
            </a:r>
            <a:r>
              <a:rPr lang="zh-TW" altLang="zh-TW" dirty="0" smtClean="0"/>
              <a:t>，</a:t>
            </a:r>
            <a:endParaRPr lang="zh-TW" altLang="zh-TW" dirty="0"/>
          </a:p>
          <a:p>
            <a:pPr marL="0" indent="0">
              <a:buNone/>
            </a:pPr>
            <a:r>
              <a:rPr lang="en-US" altLang="zh-TW" sz="2800" dirty="0"/>
              <a:t/>
            </a:r>
            <a:br>
              <a:rPr lang="en-US" altLang="zh-TW" sz="2800" dirty="0"/>
            </a:br>
            <a:r>
              <a:rPr lang="en-US" altLang="zh-TW" dirty="0"/>
              <a:t/>
            </a:r>
            <a:br>
              <a:rPr lang="en-US" altLang="zh-TW" dirty="0"/>
            </a:br>
            <a:endParaRPr lang="en-US" altLang="zh-TW" dirty="0" smtClean="0"/>
          </a:p>
        </p:txBody>
      </p:sp>
      <p:sp>
        <p:nvSpPr>
          <p:cNvPr id="3" name="標題 2"/>
          <p:cNvSpPr>
            <a:spLocks noGrp="1"/>
          </p:cNvSpPr>
          <p:nvPr>
            <p:ph type="title"/>
          </p:nvPr>
        </p:nvSpPr>
        <p:spPr>
          <a:xfrm>
            <a:off x="457200" y="152400"/>
            <a:ext cx="8686800" cy="1143000"/>
          </a:xfrm>
        </p:spPr>
        <p:txBody>
          <a:bodyPr>
            <a:noAutofit/>
          </a:bodyPr>
          <a:lstStyle/>
          <a:p>
            <a:pPr algn="ctr"/>
            <a:r>
              <a:rPr lang="zh-TW" altLang="en-US" sz="7200" dirty="0" smtClean="0">
                <a:gradFill>
                  <a:gsLst>
                    <a:gs pos="0">
                      <a:srgbClr val="5E9EFF"/>
                    </a:gs>
                    <a:gs pos="18000">
                      <a:srgbClr val="85C2FF"/>
                    </a:gs>
                    <a:gs pos="58000">
                      <a:srgbClr val="99FF99"/>
                    </a:gs>
                    <a:gs pos="100000">
                      <a:srgbClr val="FFEBFA"/>
                    </a:gs>
                  </a:gsLst>
                  <a:lin ang="16200000" scaled="0"/>
                </a:gradFill>
                <a:latin typeface="華康娃娃體W7" panose="040B0709000000000000" pitchFamily="81" charset="-120"/>
                <a:ea typeface="華康娃娃體W7" panose="040B0709000000000000" pitchFamily="81" charset="-120"/>
              </a:rPr>
              <a:t>邁向知行合一的教育</a:t>
            </a:r>
            <a:endParaRPr lang="zh-TW" altLang="en-US" sz="7200" dirty="0">
              <a:gradFill>
                <a:gsLst>
                  <a:gs pos="0">
                    <a:srgbClr val="5E9EFF"/>
                  </a:gs>
                  <a:gs pos="18000">
                    <a:srgbClr val="85C2FF"/>
                  </a:gs>
                  <a:gs pos="58000">
                    <a:srgbClr val="99FF99"/>
                  </a:gs>
                  <a:gs pos="100000">
                    <a:srgbClr val="FFEBFA"/>
                  </a:gs>
                </a:gsLst>
                <a:lin ang="16200000" scaled="0"/>
              </a:gradFill>
              <a:latin typeface="華康娃娃體W7" panose="040B0709000000000000" pitchFamily="81" charset="-120"/>
              <a:ea typeface="華康娃娃體W7" panose="040B0709000000000000" pitchFamily="81" charset="-12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5450" y="2010544"/>
            <a:ext cx="3403014" cy="3448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7073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79512" y="1700808"/>
            <a:ext cx="8229600" cy="4626547"/>
          </a:xfrm>
        </p:spPr>
        <p:txBody>
          <a:bodyPr>
            <a:noAutofit/>
          </a:bodyPr>
          <a:lstStyle/>
          <a:p>
            <a:r>
              <a:rPr lang="zh-TW" altLang="en-US" dirty="0"/>
              <a:t>其課程理念</a:t>
            </a:r>
            <a:r>
              <a:rPr lang="zh-TW" altLang="en-US" dirty="0" smtClean="0"/>
              <a:t>與實踐</a:t>
            </a:r>
            <a:r>
              <a:rPr lang="zh-TW" altLang="en-US" dirty="0"/>
              <a:t>形式，包括</a:t>
            </a:r>
            <a:r>
              <a:rPr lang="zh-TW" altLang="en-US" dirty="0">
                <a:solidFill>
                  <a:srgbClr val="0000FF"/>
                </a:solidFill>
              </a:rPr>
              <a:t>正式、非正式與潛在課程</a:t>
            </a:r>
            <a:r>
              <a:rPr lang="zh-TW" altLang="en-US" dirty="0"/>
              <a:t>的薰陶</a:t>
            </a:r>
            <a:r>
              <a:rPr lang="zh-TW" altLang="en-US" dirty="0" smtClean="0"/>
              <a:t>；課程</a:t>
            </a:r>
            <a:r>
              <a:rPr lang="zh-TW" altLang="en-US" dirty="0"/>
              <a:t>目標包括認知、情意、行為與價值等</a:t>
            </a:r>
            <a:r>
              <a:rPr lang="zh-TW" altLang="en-US" dirty="0" smtClean="0"/>
              <a:t>層面</a:t>
            </a:r>
            <a:endParaRPr lang="en-US" altLang="zh-TW" dirty="0" smtClean="0"/>
          </a:p>
          <a:p>
            <a:r>
              <a:rPr lang="zh-TW" altLang="en-US" dirty="0" smtClean="0"/>
              <a:t>生命</a:t>
            </a:r>
            <a:r>
              <a:rPr lang="zh-TW" altLang="en-US" dirty="0"/>
              <a:t>教育特別強調關懷的情操與實踐的行動，尤其是各種體驗活動與服務</a:t>
            </a:r>
            <a:r>
              <a:rPr lang="zh-TW" altLang="en-US" dirty="0" smtClean="0"/>
              <a:t>學習</a:t>
            </a:r>
            <a:r>
              <a:rPr lang="zh-TW" altLang="en-US" dirty="0"/>
              <a:t>，</a:t>
            </a:r>
            <a:r>
              <a:rPr lang="zh-TW" altLang="en-US" dirty="0">
                <a:solidFill>
                  <a:srgbClr val="C00000"/>
                </a:solidFill>
              </a:rPr>
              <a:t>期使生命感動生命、生命帶動生命；期使吾人的生命能達致全人的</a:t>
            </a:r>
            <a:r>
              <a:rPr lang="zh-TW" altLang="en-US" dirty="0" smtClean="0">
                <a:solidFill>
                  <a:srgbClr val="C00000"/>
                </a:solidFill>
              </a:rPr>
              <a:t>開展</a:t>
            </a:r>
            <a:r>
              <a:rPr lang="zh-TW" altLang="en-US" dirty="0">
                <a:solidFill>
                  <a:srgbClr val="C00000"/>
                </a:solidFill>
              </a:rPr>
              <a:t>、展現生命的意義與價值，進而希望整個生存的環境也是一個有機的</a:t>
            </a:r>
            <a:r>
              <a:rPr lang="zh-TW" altLang="en-US" dirty="0" smtClean="0">
                <a:solidFill>
                  <a:srgbClr val="C00000"/>
                </a:solidFill>
              </a:rPr>
              <a:t>、整體</a:t>
            </a:r>
            <a:r>
              <a:rPr lang="zh-TW" altLang="en-US" dirty="0">
                <a:solidFill>
                  <a:srgbClr val="C00000"/>
                </a:solidFill>
              </a:rPr>
              <a:t>生命觀的發展</a:t>
            </a:r>
            <a:r>
              <a:rPr lang="zh-TW" altLang="en-US" dirty="0" smtClean="0"/>
              <a:t>」</a:t>
            </a:r>
            <a:r>
              <a:rPr lang="en-US" altLang="zh-TW" dirty="0" smtClean="0"/>
              <a:t>(</a:t>
            </a:r>
            <a:r>
              <a:rPr lang="zh-TW" altLang="en-US" dirty="0" smtClean="0"/>
              <a:t>張淑美</a:t>
            </a:r>
            <a:r>
              <a:rPr lang="en-US" altLang="zh-TW" dirty="0" smtClean="0"/>
              <a:t>)</a:t>
            </a:r>
            <a:endParaRPr lang="zh-TW" altLang="en-US" dirty="0"/>
          </a:p>
        </p:txBody>
      </p:sp>
      <p:sp>
        <p:nvSpPr>
          <p:cNvPr id="3" name="標題 2"/>
          <p:cNvSpPr>
            <a:spLocks noGrp="1"/>
          </p:cNvSpPr>
          <p:nvPr>
            <p:ph type="title"/>
          </p:nvPr>
        </p:nvSpPr>
        <p:spPr>
          <a:xfrm>
            <a:off x="-252536" y="89756"/>
            <a:ext cx="8229600" cy="1143000"/>
          </a:xfrm>
        </p:spPr>
        <p:txBody>
          <a:bodyPr>
            <a:noAutofit/>
          </a:bodyPr>
          <a:lstStyle/>
          <a:p>
            <a:pPr algn="ctr"/>
            <a:r>
              <a:rPr lang="zh-TW" altLang="en-US" sz="8000" dirty="0">
                <a:gradFill>
                  <a:gsLst>
                    <a:gs pos="0">
                      <a:srgbClr val="3399FF"/>
                    </a:gs>
                    <a:gs pos="16000">
                      <a:srgbClr val="00CCCC"/>
                    </a:gs>
                    <a:gs pos="47000">
                      <a:srgbClr val="FFFF99"/>
                    </a:gs>
                    <a:gs pos="60001">
                      <a:srgbClr val="FFC000"/>
                    </a:gs>
                    <a:gs pos="71001">
                      <a:srgbClr val="CCFF66"/>
                    </a:gs>
                    <a:gs pos="81000">
                      <a:srgbClr val="1170FF"/>
                    </a:gs>
                    <a:gs pos="100000">
                      <a:srgbClr val="006699"/>
                    </a:gs>
                  </a:gsLst>
                  <a:lin ang="16200000" scaled="0"/>
                </a:gradFill>
                <a:latin typeface="華康娃娃體W7" pitchFamily="81" charset="-120"/>
                <a:ea typeface="華康娃娃體W7" pitchFamily="81" charset="-120"/>
              </a:rPr>
              <a:t>向上向善的教育</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312" y="260648"/>
            <a:ext cx="1677029" cy="972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695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32045" y="2004864"/>
            <a:ext cx="5688633" cy="4608512"/>
          </a:xfrm>
        </p:spPr>
        <p:txBody>
          <a:bodyPr>
            <a:noAutofit/>
          </a:bodyPr>
          <a:lstStyle/>
          <a:p>
            <a:pPr marL="0" indent="0">
              <a:buNone/>
            </a:pPr>
            <a:r>
              <a:rPr lang="zh-TW" altLang="zh-TW" sz="4000" dirty="0"/>
              <a:t>挪威社會學家</a:t>
            </a:r>
            <a:r>
              <a:rPr lang="en-US" altLang="zh-TW" sz="4000" u="sng" dirty="0"/>
              <a:t>Johan </a:t>
            </a:r>
            <a:r>
              <a:rPr lang="en-US" altLang="zh-TW" sz="4000" u="sng" dirty="0" err="1"/>
              <a:t>Galtung</a:t>
            </a:r>
            <a:r>
              <a:rPr lang="zh-TW" altLang="zh-TW" sz="4000" dirty="0"/>
              <a:t>犀利地批判當今教育的盲點</a:t>
            </a:r>
            <a:r>
              <a:rPr lang="zh-TW" altLang="zh-TW" sz="4000" dirty="0">
                <a:solidFill>
                  <a:srgbClr val="C00000"/>
                </a:solidFill>
              </a:rPr>
              <a:t>「</a:t>
            </a:r>
            <a:r>
              <a:rPr lang="zh-TW" altLang="zh-TW" sz="4000" dirty="0">
                <a:solidFill>
                  <a:srgbClr val="C00000"/>
                </a:solidFill>
                <a:effectLst>
                  <a:outerShdw blurRad="38100" dist="38100" dir="2700000" algn="tl">
                    <a:srgbClr val="000000">
                      <a:alpha val="43137"/>
                    </a:srgbClr>
                  </a:outerShdw>
                </a:effectLst>
              </a:rPr>
              <a:t>學校教育不是去教育，而是把人排序，學校教育是壓制和平的一個主要主因</a:t>
            </a:r>
            <a:r>
              <a:rPr lang="zh-TW" altLang="zh-TW" sz="4000" dirty="0">
                <a:solidFill>
                  <a:srgbClr val="C00000"/>
                </a:solidFill>
              </a:rPr>
              <a:t>」</a:t>
            </a:r>
            <a:r>
              <a:rPr lang="zh-TW" altLang="zh-TW" sz="4000" dirty="0"/>
              <a:t>。</a:t>
            </a:r>
            <a:endParaRPr lang="zh-TW" altLang="zh-TW" sz="4000" dirty="0">
              <a:solidFill>
                <a:srgbClr val="0000FF"/>
              </a:solidFill>
            </a:endParaRPr>
          </a:p>
          <a:p>
            <a:pPr marL="0" indent="0">
              <a:buNone/>
            </a:pPr>
            <a:endParaRPr lang="en-US" altLang="zh-TW" sz="4000" dirty="0" smtClean="0"/>
          </a:p>
        </p:txBody>
      </p:sp>
      <p:sp>
        <p:nvSpPr>
          <p:cNvPr id="3" name="標題 2"/>
          <p:cNvSpPr>
            <a:spLocks noGrp="1"/>
          </p:cNvSpPr>
          <p:nvPr>
            <p:ph type="title"/>
          </p:nvPr>
        </p:nvSpPr>
        <p:spPr>
          <a:xfrm>
            <a:off x="-252536" y="188640"/>
            <a:ext cx="8229600" cy="1143000"/>
          </a:xfrm>
        </p:spPr>
        <p:txBody>
          <a:bodyPr>
            <a:noAutofit/>
          </a:bodyPr>
          <a:lstStyle/>
          <a:p>
            <a:pPr algn="ctr"/>
            <a:r>
              <a:rPr lang="en-US" altLang="zh-TW" sz="7200" dirty="0">
                <a:gradFill>
                  <a:gsLst>
                    <a:gs pos="0">
                      <a:srgbClr val="3399FF"/>
                    </a:gs>
                    <a:gs pos="16000">
                      <a:srgbClr val="00CCCC"/>
                    </a:gs>
                    <a:gs pos="47000">
                      <a:srgbClr val="FFFF99"/>
                    </a:gs>
                    <a:gs pos="60001">
                      <a:srgbClr val="FFC000"/>
                    </a:gs>
                    <a:gs pos="71001">
                      <a:srgbClr val="CCFF66"/>
                    </a:gs>
                    <a:gs pos="81000">
                      <a:srgbClr val="1170FF"/>
                    </a:gs>
                    <a:gs pos="100000">
                      <a:srgbClr val="006699"/>
                    </a:gs>
                  </a:gsLst>
                  <a:lin ang="16200000" scaled="0"/>
                </a:gradFill>
                <a:latin typeface="華康娃娃體W7" pitchFamily="81" charset="-120"/>
                <a:ea typeface="華康娃娃體W7" pitchFamily="81" charset="-120"/>
              </a:rPr>
              <a:t> </a:t>
            </a:r>
            <a:r>
              <a:rPr lang="zh-TW" altLang="en-US" sz="8000" dirty="0">
                <a:gradFill>
                  <a:gsLst>
                    <a:gs pos="0">
                      <a:srgbClr val="3399FF"/>
                    </a:gs>
                    <a:gs pos="16000">
                      <a:srgbClr val="00CCCC"/>
                    </a:gs>
                    <a:gs pos="47000">
                      <a:srgbClr val="FFFF99"/>
                    </a:gs>
                    <a:gs pos="60001">
                      <a:srgbClr val="FFC000"/>
                    </a:gs>
                    <a:gs pos="71001">
                      <a:srgbClr val="CCFF66"/>
                    </a:gs>
                    <a:gs pos="81000">
                      <a:srgbClr val="1170FF"/>
                    </a:gs>
                    <a:gs pos="100000">
                      <a:srgbClr val="006699"/>
                    </a:gs>
                  </a:gsLst>
                  <a:lin ang="16200000" scaled="0"/>
                </a:gradFill>
                <a:latin typeface="華康娃娃體W7" pitchFamily="81" charset="-120"/>
                <a:ea typeface="華康娃娃體W7" pitchFamily="81" charset="-120"/>
              </a:rPr>
              <a:t>學校教育的盲點</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8350" y="1916832"/>
            <a:ext cx="3298456" cy="4118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2460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34285" y="2420888"/>
            <a:ext cx="5724128" cy="2664296"/>
          </a:xfrm>
        </p:spPr>
        <p:txBody>
          <a:bodyPr>
            <a:noAutofit/>
          </a:bodyPr>
          <a:lstStyle/>
          <a:p>
            <a:pPr marL="0" indent="0">
              <a:buNone/>
            </a:pPr>
            <a:r>
              <a:rPr lang="zh-TW" altLang="en-US" sz="5400" dirty="0" smtClean="0"/>
              <a:t>美國</a:t>
            </a:r>
            <a:r>
              <a:rPr lang="zh-TW" altLang="zh-TW" sz="5400" dirty="0" smtClean="0"/>
              <a:t>副總統</a:t>
            </a:r>
            <a:r>
              <a:rPr lang="zh-TW" altLang="zh-TW" sz="5400" dirty="0"/>
              <a:t>拜爾曾說世界上最大的戰場將不局限於外在，而是「</a:t>
            </a:r>
            <a:r>
              <a:rPr lang="zh-TW" altLang="zh-TW" sz="5400" dirty="0">
                <a:solidFill>
                  <a:srgbClr val="C00000"/>
                </a:solidFill>
                <a:effectLst>
                  <a:outerShdw blurRad="38100" dist="38100" dir="2700000" algn="tl">
                    <a:srgbClr val="000000">
                      <a:alpha val="43137"/>
                    </a:srgbClr>
                  </a:outerShdw>
                </a:effectLst>
              </a:rPr>
              <a:t>內心</a:t>
            </a:r>
            <a:r>
              <a:rPr lang="zh-TW" altLang="zh-TW" sz="5400" dirty="0" smtClean="0">
                <a:solidFill>
                  <a:srgbClr val="C00000"/>
                </a:solidFill>
                <a:effectLst>
                  <a:outerShdw blurRad="38100" dist="38100" dir="2700000" algn="tl">
                    <a:srgbClr val="000000">
                      <a:alpha val="43137"/>
                    </a:srgbClr>
                  </a:outerShdw>
                </a:effectLst>
              </a:rPr>
              <a:t>」</a:t>
            </a:r>
            <a:r>
              <a:rPr lang="zh-TW" altLang="en-US" sz="5400" dirty="0"/>
              <a:t>。</a:t>
            </a:r>
          </a:p>
        </p:txBody>
      </p:sp>
      <p:sp>
        <p:nvSpPr>
          <p:cNvPr id="3" name="標題 2"/>
          <p:cNvSpPr>
            <a:spLocks noGrp="1"/>
          </p:cNvSpPr>
          <p:nvPr>
            <p:ph type="title"/>
          </p:nvPr>
        </p:nvSpPr>
        <p:spPr>
          <a:xfrm>
            <a:off x="395536" y="260648"/>
            <a:ext cx="8229600" cy="1143000"/>
          </a:xfrm>
        </p:spPr>
        <p:txBody>
          <a:bodyPr>
            <a:noAutofit/>
          </a:bodyPr>
          <a:lstStyle/>
          <a:p>
            <a:pPr algn="ctr"/>
            <a:r>
              <a:rPr lang="zh-TW" altLang="en-US" sz="7200" spc="600" dirty="0">
                <a:gradFill>
                  <a:gsLst>
                    <a:gs pos="0">
                      <a:srgbClr val="FFF200"/>
                    </a:gs>
                    <a:gs pos="31000">
                      <a:srgbClr val="FFFF00"/>
                    </a:gs>
                    <a:gs pos="91000">
                      <a:srgbClr val="00FFFF"/>
                    </a:gs>
                    <a:gs pos="100000">
                      <a:srgbClr val="4D0808"/>
                    </a:gs>
                  </a:gsLst>
                  <a:lin ang="5400000" scaled="0"/>
                </a:gradFill>
                <a:latin typeface="華康硬黑體W7" panose="020B0709000000000000" pitchFamily="49" charset="-120"/>
                <a:ea typeface="華康硬黑體W7" panose="020B0709000000000000" pitchFamily="49" charset="-120"/>
              </a:rPr>
              <a:t>世界最大的戰場</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9068" y="2708920"/>
            <a:ext cx="3125464" cy="3902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48426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79512" y="1988840"/>
            <a:ext cx="8229600" cy="4626547"/>
          </a:xfrm>
        </p:spPr>
        <p:txBody>
          <a:bodyPr>
            <a:normAutofit/>
          </a:bodyPr>
          <a:lstStyle/>
          <a:p>
            <a:pPr>
              <a:lnSpc>
                <a:spcPct val="200000"/>
              </a:lnSpc>
            </a:pPr>
            <a:r>
              <a:rPr lang="zh-TW" altLang="zh-TW" sz="3600" dirty="0" smtClean="0"/>
              <a:t>第一</a:t>
            </a:r>
            <a:r>
              <a:rPr lang="zh-TW" altLang="zh-TW" sz="3600" dirty="0"/>
              <a:t>、什麼事使我感動</a:t>
            </a:r>
            <a:r>
              <a:rPr lang="zh-TW" altLang="zh-TW" sz="3600" dirty="0" smtClean="0"/>
              <a:t>？</a:t>
            </a:r>
            <a:endParaRPr lang="en-US" altLang="zh-TW" sz="3600" dirty="0" smtClean="0"/>
          </a:p>
          <a:p>
            <a:pPr>
              <a:lnSpc>
                <a:spcPct val="200000"/>
              </a:lnSpc>
            </a:pPr>
            <a:r>
              <a:rPr lang="zh-TW" altLang="zh-TW" sz="3600" dirty="0" smtClean="0"/>
              <a:t>第二</a:t>
            </a:r>
            <a:r>
              <a:rPr lang="zh-TW" altLang="zh-TW" sz="3600" dirty="0"/>
              <a:t>、什麼人是我羨慕</a:t>
            </a:r>
            <a:r>
              <a:rPr lang="zh-TW" altLang="zh-TW" sz="3600" dirty="0" smtClean="0"/>
              <a:t>？</a:t>
            </a:r>
            <a:endParaRPr lang="en-US" altLang="zh-TW" sz="3600" dirty="0" smtClean="0"/>
          </a:p>
          <a:p>
            <a:pPr>
              <a:lnSpc>
                <a:spcPct val="200000"/>
              </a:lnSpc>
            </a:pPr>
            <a:r>
              <a:rPr lang="zh-TW" altLang="en-US" sz="3600" dirty="0"/>
              <a:t>第</a:t>
            </a:r>
            <a:r>
              <a:rPr lang="zh-TW" altLang="zh-TW" sz="3600" dirty="0" smtClean="0"/>
              <a:t>三</a:t>
            </a:r>
            <a:r>
              <a:rPr lang="zh-TW" altLang="zh-TW" sz="3600" dirty="0"/>
              <a:t>、我對自己滿意嗎？</a:t>
            </a:r>
            <a:endParaRPr lang="zh-TW" altLang="en-US" sz="3600" dirty="0"/>
          </a:p>
        </p:txBody>
      </p:sp>
      <p:sp>
        <p:nvSpPr>
          <p:cNvPr id="3" name="標題 2"/>
          <p:cNvSpPr>
            <a:spLocks noGrp="1"/>
          </p:cNvSpPr>
          <p:nvPr>
            <p:ph type="title"/>
          </p:nvPr>
        </p:nvSpPr>
        <p:spPr/>
        <p:txBody>
          <a:bodyPr>
            <a:normAutofit/>
          </a:bodyPr>
          <a:lstStyle/>
          <a:p>
            <a:pPr algn="ctr"/>
            <a:r>
              <a:rPr lang="zh-TW" altLang="en-US" sz="6600" dirty="0" smtClean="0">
                <a:solidFill>
                  <a:srgbClr val="FFFF00"/>
                </a:solidFill>
              </a:rPr>
              <a:t>認識自我的三個問題</a:t>
            </a:r>
            <a:endParaRPr lang="zh-TW" altLang="en-US" sz="6600" dirty="0">
              <a:solidFill>
                <a:srgbClr val="FFFF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2127" y="2060848"/>
            <a:ext cx="3331873" cy="4448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6616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內容版面配置區 1"/>
          <p:cNvSpPr>
            <a:spLocks noGrp="1"/>
          </p:cNvSpPr>
          <p:nvPr>
            <p:ph idx="1"/>
          </p:nvPr>
        </p:nvSpPr>
        <p:spPr>
          <a:xfrm>
            <a:off x="251520" y="1988840"/>
            <a:ext cx="4104456" cy="4626547"/>
          </a:xfrm>
        </p:spPr>
        <p:txBody>
          <a:bodyPr>
            <a:noAutofit/>
          </a:bodyPr>
          <a:lstStyle/>
          <a:p>
            <a:pPr marL="0" indent="0">
              <a:buNone/>
            </a:pPr>
            <a:endParaRPr lang="zh-TW" altLang="zh-TW" sz="3600" dirty="0"/>
          </a:p>
          <a:p>
            <a:pPr marL="0" indent="0">
              <a:buNone/>
            </a:pPr>
            <a:endParaRPr lang="zh-TW" altLang="zh-TW" sz="3600" dirty="0"/>
          </a:p>
        </p:txBody>
      </p:sp>
      <p:sp>
        <p:nvSpPr>
          <p:cNvPr id="3" name="標題 2"/>
          <p:cNvSpPr>
            <a:spLocks noGrp="1"/>
          </p:cNvSpPr>
          <p:nvPr>
            <p:ph type="title"/>
          </p:nvPr>
        </p:nvSpPr>
        <p:spPr>
          <a:xfrm>
            <a:off x="632499" y="404664"/>
            <a:ext cx="8229600" cy="1143000"/>
          </a:xfrm>
        </p:spPr>
        <p:txBody>
          <a:bodyPr>
            <a:noAutofit/>
          </a:bodyPr>
          <a:lstStyle/>
          <a:p>
            <a:pPr algn="ctr"/>
            <a:r>
              <a:rPr lang="zh-TW" altLang="en-US" sz="6600" spc="600" dirty="0" smtClean="0">
                <a:gradFill>
                  <a:gsLst>
                    <a:gs pos="0">
                      <a:srgbClr val="CCCCFF"/>
                    </a:gs>
                    <a:gs pos="17999">
                      <a:srgbClr val="99CCFF"/>
                    </a:gs>
                    <a:gs pos="36000">
                      <a:srgbClr val="B0D68E"/>
                    </a:gs>
                    <a:gs pos="89000">
                      <a:srgbClr val="CC99FF"/>
                    </a:gs>
                    <a:gs pos="82001">
                      <a:srgbClr val="FFFF00"/>
                    </a:gs>
                    <a:gs pos="100000">
                      <a:srgbClr val="CCCCFF"/>
                    </a:gs>
                  </a:gsLst>
                  <a:lin ang="5400000" scaled="0"/>
                </a:gradFill>
                <a:latin typeface="華康酒桶體" panose="020B0A09000000000000" pitchFamily="49" charset="-120"/>
                <a:ea typeface="華康酒桶體" panose="020B0A09000000000000" pitchFamily="49" charset="-120"/>
              </a:rPr>
              <a:t>人生三問：</a:t>
            </a:r>
            <a:r>
              <a:rPr lang="en-US" altLang="zh-TW" sz="6600" spc="600" dirty="0" smtClean="0">
                <a:gradFill>
                  <a:gsLst>
                    <a:gs pos="0">
                      <a:srgbClr val="CCCCFF"/>
                    </a:gs>
                    <a:gs pos="17999">
                      <a:srgbClr val="99CCFF"/>
                    </a:gs>
                    <a:gs pos="36000">
                      <a:srgbClr val="B0D68E"/>
                    </a:gs>
                    <a:gs pos="89000">
                      <a:srgbClr val="CC99FF"/>
                    </a:gs>
                    <a:gs pos="82001">
                      <a:srgbClr val="FFFF00"/>
                    </a:gs>
                    <a:gs pos="100000">
                      <a:srgbClr val="CCCCFF"/>
                    </a:gs>
                  </a:gsLst>
                  <a:lin ang="5400000" scaled="0"/>
                </a:gradFill>
                <a:latin typeface="華康酒桶體" panose="020B0A09000000000000" pitchFamily="49" charset="-120"/>
                <a:ea typeface="華康酒桶體" panose="020B0A09000000000000" pitchFamily="49" charset="-120"/>
              </a:rPr>
              <a:t/>
            </a:r>
            <a:br>
              <a:rPr lang="en-US" altLang="zh-TW" sz="6600" spc="600" dirty="0" smtClean="0">
                <a:gradFill>
                  <a:gsLst>
                    <a:gs pos="0">
                      <a:srgbClr val="CCCCFF"/>
                    </a:gs>
                    <a:gs pos="17999">
                      <a:srgbClr val="99CCFF"/>
                    </a:gs>
                    <a:gs pos="36000">
                      <a:srgbClr val="B0D68E"/>
                    </a:gs>
                    <a:gs pos="89000">
                      <a:srgbClr val="CC99FF"/>
                    </a:gs>
                    <a:gs pos="82001">
                      <a:srgbClr val="FFFF00"/>
                    </a:gs>
                    <a:gs pos="100000">
                      <a:srgbClr val="CCCCFF"/>
                    </a:gs>
                  </a:gsLst>
                  <a:lin ang="5400000" scaled="0"/>
                </a:gradFill>
                <a:latin typeface="華康酒桶體" panose="020B0A09000000000000" pitchFamily="49" charset="-120"/>
                <a:ea typeface="華康酒桶體" panose="020B0A09000000000000" pitchFamily="49" charset="-120"/>
              </a:rPr>
            </a:br>
            <a:r>
              <a:rPr lang="zh-TW" altLang="en-US" sz="6600" spc="600" dirty="0" smtClean="0">
                <a:gradFill>
                  <a:gsLst>
                    <a:gs pos="0">
                      <a:srgbClr val="CCCCFF"/>
                    </a:gs>
                    <a:gs pos="17999">
                      <a:srgbClr val="99CCFF"/>
                    </a:gs>
                    <a:gs pos="36000">
                      <a:srgbClr val="B0D68E"/>
                    </a:gs>
                    <a:gs pos="89000">
                      <a:srgbClr val="CC99FF"/>
                    </a:gs>
                    <a:gs pos="82001">
                      <a:srgbClr val="FFFF00"/>
                    </a:gs>
                    <a:gs pos="100000">
                      <a:srgbClr val="CCCCFF"/>
                    </a:gs>
                  </a:gsLst>
                  <a:lin ang="5400000" scaled="0"/>
                </a:gradFill>
                <a:latin typeface="華康酒桶體" panose="020B0A09000000000000" pitchFamily="49" charset="-120"/>
                <a:ea typeface="華康酒桶體" panose="020B0A09000000000000" pitchFamily="49" charset="-120"/>
              </a:rPr>
              <a:t>生命為何而活？</a:t>
            </a:r>
            <a:endParaRPr lang="zh-TW" altLang="en-US" sz="6000" dirty="0">
              <a:solidFill>
                <a:srgbClr val="FFFF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2204862"/>
            <a:ext cx="6987857" cy="4650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02918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Autofit/>
          </a:bodyPr>
          <a:lstStyle/>
          <a:p>
            <a:pPr marL="0" indent="0">
              <a:buNone/>
            </a:pPr>
            <a:r>
              <a:rPr lang="en-US" altLang="zh-TW" sz="4400" dirty="0"/>
              <a:t> </a:t>
            </a:r>
            <a:r>
              <a:rPr lang="zh-TW" altLang="zh-TW" sz="4400" dirty="0"/>
              <a:t>「終極關懷與實踐」探索必死的人生究竟有何意義、又如何去開創其意義的人生哲學問題，也關心死亡的省思及相關的各種死亡教育課題，更包含了有關存在與超 越、永恆與神聖的世界觀或宗教教育課題。</a:t>
            </a:r>
            <a:endParaRPr lang="zh-TW" altLang="en-US" sz="4400" dirty="0"/>
          </a:p>
        </p:txBody>
      </p:sp>
      <p:sp>
        <p:nvSpPr>
          <p:cNvPr id="3" name="標題 2"/>
          <p:cNvSpPr>
            <a:spLocks noGrp="1"/>
          </p:cNvSpPr>
          <p:nvPr>
            <p:ph type="title"/>
          </p:nvPr>
        </p:nvSpPr>
        <p:spPr/>
        <p:txBody>
          <a:bodyPr>
            <a:noAutofit/>
          </a:bodyPr>
          <a:lstStyle/>
          <a:p>
            <a:pPr algn="ctr"/>
            <a:r>
              <a:rPr lang="en-US" altLang="zh-TW" sz="7200" dirty="0" smtClean="0">
                <a:solidFill>
                  <a:srgbClr val="FFFF00"/>
                </a:solidFill>
              </a:rPr>
              <a:t>1.</a:t>
            </a:r>
            <a:r>
              <a:rPr lang="zh-TW" altLang="en-US" sz="7200" dirty="0" smtClean="0">
                <a:solidFill>
                  <a:srgbClr val="FFFF00"/>
                </a:solidFill>
              </a:rPr>
              <a:t>人為何而活</a:t>
            </a:r>
            <a:r>
              <a:rPr lang="zh-TW" altLang="en-US" sz="7200" dirty="0">
                <a:solidFill>
                  <a:srgbClr val="FFFF00"/>
                </a:solidFill>
              </a:rPr>
              <a:t>？</a:t>
            </a:r>
          </a:p>
        </p:txBody>
      </p:sp>
    </p:spTree>
    <p:extLst>
      <p:ext uri="{BB962C8B-B14F-4D97-AF65-F5344CB8AC3E}">
        <p14:creationId xmlns:p14="http://schemas.microsoft.com/office/powerpoint/2010/main" val="604755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611560" y="1844824"/>
            <a:ext cx="7704856" cy="4626547"/>
          </a:xfrm>
        </p:spPr>
        <p:txBody>
          <a:bodyPr>
            <a:noAutofit/>
          </a:bodyPr>
          <a:lstStyle/>
          <a:p>
            <a:pPr marL="0" indent="0">
              <a:buNone/>
            </a:pPr>
            <a:r>
              <a:rPr lang="zh-TW" altLang="zh-TW" sz="4400" dirty="0">
                <a:solidFill>
                  <a:srgbClr val="C00000"/>
                </a:solidFill>
                <a:effectLst>
                  <a:outerShdw blurRad="38100" dist="38100" dir="2700000" algn="tl">
                    <a:srgbClr val="000000">
                      <a:alpha val="43137"/>
                    </a:srgbClr>
                  </a:outerShdw>
                </a:effectLst>
              </a:rPr>
              <a:t>「倫理思考與反省」</a:t>
            </a:r>
            <a:r>
              <a:rPr lang="zh-TW" altLang="zh-TW" sz="4400" dirty="0"/>
              <a:t>則包含基本倫理學與各種應用倫理學；前者透過理性思維與人性經驗來探索善惡的意義與特性，建構進行道德判斷及證成道德規範的方法理論，後者則是前者在各個實踐領域的應用</a:t>
            </a:r>
            <a:r>
              <a:rPr lang="zh-TW" altLang="zh-TW" sz="4400" dirty="0" smtClean="0"/>
              <a:t>。</a:t>
            </a:r>
            <a:endParaRPr lang="en-US" altLang="zh-TW" sz="4400" dirty="0" smtClean="0"/>
          </a:p>
        </p:txBody>
      </p:sp>
      <p:sp>
        <p:nvSpPr>
          <p:cNvPr id="3" name="標題 2"/>
          <p:cNvSpPr>
            <a:spLocks noGrp="1"/>
          </p:cNvSpPr>
          <p:nvPr>
            <p:ph type="title"/>
          </p:nvPr>
        </p:nvSpPr>
        <p:spPr/>
        <p:txBody>
          <a:bodyPr>
            <a:normAutofit/>
          </a:bodyPr>
          <a:lstStyle/>
          <a:p>
            <a:r>
              <a:rPr lang="zh-TW" altLang="en-US" sz="6600" dirty="0" smtClean="0">
                <a:solidFill>
                  <a:srgbClr val="FFFF00"/>
                </a:solidFill>
              </a:rPr>
              <a:t>２．應如何生活？</a:t>
            </a:r>
            <a:endParaRPr lang="zh-TW" altLang="en-US" sz="6600" dirty="0">
              <a:solidFill>
                <a:srgbClr val="FFFF00"/>
              </a:solidFill>
            </a:endParaRPr>
          </a:p>
        </p:txBody>
      </p:sp>
    </p:spTree>
    <p:extLst>
      <p:ext uri="{BB962C8B-B14F-4D97-AF65-F5344CB8AC3E}">
        <p14:creationId xmlns:p14="http://schemas.microsoft.com/office/powerpoint/2010/main" val="1221949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3" y="0"/>
            <a:ext cx="914199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標題 2"/>
          <p:cNvSpPr>
            <a:spLocks noGrp="1"/>
          </p:cNvSpPr>
          <p:nvPr>
            <p:ph type="title"/>
          </p:nvPr>
        </p:nvSpPr>
        <p:spPr>
          <a:xfrm>
            <a:off x="251520" y="764704"/>
            <a:ext cx="8229600" cy="1143000"/>
          </a:xfrm>
        </p:spPr>
        <p:txBody>
          <a:bodyPr>
            <a:noAutofit/>
          </a:bodyPr>
          <a:lstStyle/>
          <a:p>
            <a:pPr algn="ctr"/>
            <a:r>
              <a:rPr lang="zh-TW" altLang="en-US" sz="6600" dirty="0" smtClean="0"/>
              <a:t>台灣社會</a:t>
            </a:r>
            <a:r>
              <a:rPr lang="zh-TW" altLang="en-US" sz="6600" dirty="0"/>
              <a:t>最大的問題</a:t>
            </a:r>
            <a:r>
              <a:rPr lang="en-US" altLang="zh-TW" sz="6600" dirty="0" smtClean="0"/>
              <a:t/>
            </a:r>
            <a:br>
              <a:rPr lang="en-US" altLang="zh-TW" sz="6600" dirty="0" smtClean="0"/>
            </a:br>
            <a:endParaRPr lang="zh-TW" altLang="en-US" sz="66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925" y="1844824"/>
            <a:ext cx="7042150" cy="194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3765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80">
                                          <p:stCondLst>
                                            <p:cond delay="0"/>
                                          </p:stCondLst>
                                        </p:cTn>
                                        <p:tgtEl>
                                          <p:spTgt spid="3074"/>
                                        </p:tgtEl>
                                      </p:cBhvr>
                                    </p:animEffect>
                                    <p:anim calcmode="lin" valueType="num">
                                      <p:cBhvr>
                                        <p:cTn id="8"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3074"/>
                                        </p:tgtEl>
                                      </p:cBhvr>
                                      <p:to x="100000" y="60000"/>
                                    </p:animScale>
                                    <p:animScale>
                                      <p:cBhvr>
                                        <p:cTn id="14" dur="166" decel="50000">
                                          <p:stCondLst>
                                            <p:cond delay="676"/>
                                          </p:stCondLst>
                                        </p:cTn>
                                        <p:tgtEl>
                                          <p:spTgt spid="3074"/>
                                        </p:tgtEl>
                                      </p:cBhvr>
                                      <p:to x="100000" y="100000"/>
                                    </p:animScale>
                                    <p:animScale>
                                      <p:cBhvr>
                                        <p:cTn id="15" dur="26">
                                          <p:stCondLst>
                                            <p:cond delay="1312"/>
                                          </p:stCondLst>
                                        </p:cTn>
                                        <p:tgtEl>
                                          <p:spTgt spid="3074"/>
                                        </p:tgtEl>
                                      </p:cBhvr>
                                      <p:to x="100000" y="80000"/>
                                    </p:animScale>
                                    <p:animScale>
                                      <p:cBhvr>
                                        <p:cTn id="16" dur="166" decel="50000">
                                          <p:stCondLst>
                                            <p:cond delay="1338"/>
                                          </p:stCondLst>
                                        </p:cTn>
                                        <p:tgtEl>
                                          <p:spTgt spid="3074"/>
                                        </p:tgtEl>
                                      </p:cBhvr>
                                      <p:to x="100000" y="100000"/>
                                    </p:animScale>
                                    <p:animScale>
                                      <p:cBhvr>
                                        <p:cTn id="17" dur="26">
                                          <p:stCondLst>
                                            <p:cond delay="1642"/>
                                          </p:stCondLst>
                                        </p:cTn>
                                        <p:tgtEl>
                                          <p:spTgt spid="3074"/>
                                        </p:tgtEl>
                                      </p:cBhvr>
                                      <p:to x="100000" y="90000"/>
                                    </p:animScale>
                                    <p:animScale>
                                      <p:cBhvr>
                                        <p:cTn id="18" dur="166" decel="50000">
                                          <p:stCondLst>
                                            <p:cond delay="1668"/>
                                          </p:stCondLst>
                                        </p:cTn>
                                        <p:tgtEl>
                                          <p:spTgt spid="3074"/>
                                        </p:tgtEl>
                                      </p:cBhvr>
                                      <p:to x="100000" y="100000"/>
                                    </p:animScale>
                                    <p:animScale>
                                      <p:cBhvr>
                                        <p:cTn id="19" dur="26">
                                          <p:stCondLst>
                                            <p:cond delay="1808"/>
                                          </p:stCondLst>
                                        </p:cTn>
                                        <p:tgtEl>
                                          <p:spTgt spid="3074"/>
                                        </p:tgtEl>
                                      </p:cBhvr>
                                      <p:to x="100000" y="95000"/>
                                    </p:animScale>
                                    <p:animScale>
                                      <p:cBhvr>
                                        <p:cTn id="20" dur="166" decel="50000">
                                          <p:stCondLst>
                                            <p:cond delay="1834"/>
                                          </p:stCondLst>
                                        </p:cTn>
                                        <p:tgtEl>
                                          <p:spTgt spid="3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p:cNvSpPr>
            <a:spLocks noGrp="1"/>
          </p:cNvSpPr>
          <p:nvPr>
            <p:ph type="title"/>
          </p:nvPr>
        </p:nvSpPr>
        <p:spPr>
          <a:xfrm>
            <a:off x="216617" y="116632"/>
            <a:ext cx="8928992" cy="1143000"/>
          </a:xfrm>
        </p:spPr>
        <p:txBody>
          <a:bodyPr vert="horz" lIns="91440" tIns="45720" rIns="91440" bIns="45720" rtlCol="0" anchor="ctr">
            <a:noAutofit/>
          </a:bodyPr>
          <a:lstStyle/>
          <a:p>
            <a:pPr algn="ctr"/>
            <a:r>
              <a:rPr lang="zh-TW" altLang="en-US" sz="5400" spc="600" dirty="0" smtClean="0">
                <a:gradFill>
                  <a:gsLst>
                    <a:gs pos="37000">
                      <a:srgbClr val="FF00FF"/>
                    </a:gs>
                    <a:gs pos="67000">
                      <a:srgbClr val="FFFF00"/>
                    </a:gs>
                    <a:gs pos="100000">
                      <a:schemeClr val="accent1">
                        <a:tint val="23500"/>
                        <a:satMod val="160000"/>
                      </a:schemeClr>
                    </a:gs>
                  </a:gsLst>
                  <a:lin ang="5400000" scaled="0"/>
                </a:gradFill>
                <a:latin typeface="華康唐風隸" pitchFamily="65" charset="-120"/>
                <a:ea typeface="華康唐風隸" pitchFamily="65" charset="-120"/>
              </a:rPr>
              <a:t>你對於麥當勞事件的看法</a:t>
            </a:r>
            <a:r>
              <a:rPr lang="en-US" altLang="zh-TW" sz="5400" spc="600" dirty="0" smtClean="0">
                <a:gradFill>
                  <a:gsLst>
                    <a:gs pos="37000">
                      <a:srgbClr val="FF00FF"/>
                    </a:gs>
                    <a:gs pos="67000">
                      <a:srgbClr val="FFFF00"/>
                    </a:gs>
                    <a:gs pos="100000">
                      <a:schemeClr val="accent1">
                        <a:tint val="23500"/>
                        <a:satMod val="160000"/>
                      </a:schemeClr>
                    </a:gs>
                  </a:gsLst>
                  <a:lin ang="5400000" scaled="0"/>
                </a:gradFill>
                <a:latin typeface="華康唐風隸" pitchFamily="65" charset="-120"/>
                <a:ea typeface="華康唐風隸" pitchFamily="65" charset="-120"/>
              </a:rPr>
              <a:t>?</a:t>
            </a:r>
            <a:endParaRPr lang="zh-TW" altLang="en-US" sz="5400" spc="600" dirty="0">
              <a:gradFill>
                <a:gsLst>
                  <a:gs pos="37000">
                    <a:srgbClr val="FF00FF"/>
                  </a:gs>
                  <a:gs pos="67000">
                    <a:srgbClr val="FFFF00"/>
                  </a:gs>
                  <a:gs pos="100000">
                    <a:schemeClr val="accent1">
                      <a:tint val="23500"/>
                      <a:satMod val="160000"/>
                    </a:schemeClr>
                  </a:gs>
                </a:gsLst>
                <a:lin ang="5400000" scaled="0"/>
              </a:gradFill>
              <a:latin typeface="華康唐風隸" pitchFamily="65" charset="-120"/>
              <a:ea typeface="華康唐風隸" pitchFamily="65" charset="-12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59" y="2852936"/>
            <a:ext cx="9209859" cy="3194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939118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251520" y="1844824"/>
            <a:ext cx="8568952" cy="5184576"/>
          </a:xfrm>
        </p:spPr>
        <p:txBody>
          <a:bodyPr>
            <a:normAutofit fontScale="77500" lnSpcReduction="20000"/>
          </a:bodyPr>
          <a:lstStyle/>
          <a:p>
            <a:pPr marL="0" indent="0">
              <a:buNone/>
            </a:pPr>
            <a:r>
              <a:rPr lang="zh-TW" altLang="zh-TW" sz="7000" dirty="0">
                <a:solidFill>
                  <a:srgbClr val="0000FF"/>
                </a:solidFill>
                <a:effectLst>
                  <a:outerShdw blurRad="38100" dist="38100" dir="2700000" algn="tl">
                    <a:srgbClr val="000000">
                      <a:alpha val="43137"/>
                    </a:srgbClr>
                  </a:outerShdw>
                </a:effectLst>
              </a:rPr>
              <a:t>一、後果主義（最大利益</a:t>
            </a:r>
            <a:r>
              <a:rPr lang="zh-TW" altLang="zh-TW" sz="7000" dirty="0" smtClean="0">
                <a:solidFill>
                  <a:srgbClr val="0000FF"/>
                </a:solidFill>
                <a:effectLst>
                  <a:outerShdw blurRad="38100" dist="38100" dir="2700000" algn="tl">
                    <a:srgbClr val="000000">
                      <a:alpha val="43137"/>
                    </a:srgbClr>
                  </a:outerShdw>
                </a:effectLst>
              </a:rPr>
              <a:t>）</a:t>
            </a:r>
            <a:endParaRPr lang="en-US" altLang="zh-TW" sz="7000" dirty="0" smtClean="0">
              <a:solidFill>
                <a:srgbClr val="0000FF"/>
              </a:solidFill>
              <a:effectLst>
                <a:outerShdw blurRad="38100" dist="38100" dir="2700000" algn="tl">
                  <a:srgbClr val="000000">
                    <a:alpha val="43137"/>
                  </a:srgbClr>
                </a:outerShdw>
              </a:effectLst>
            </a:endParaRPr>
          </a:p>
          <a:p>
            <a:pPr marL="0" indent="0">
              <a:buNone/>
            </a:pPr>
            <a:endParaRPr lang="en-US" altLang="zh-TW" sz="4800" dirty="0" smtClean="0">
              <a:solidFill>
                <a:srgbClr val="0000FF"/>
              </a:solidFill>
              <a:effectLst>
                <a:outerShdw blurRad="38100" dist="38100" dir="2700000" algn="tl">
                  <a:srgbClr val="000000">
                    <a:alpha val="43137"/>
                  </a:srgbClr>
                </a:outerShdw>
              </a:effectLst>
            </a:endParaRPr>
          </a:p>
          <a:p>
            <a:pPr marL="0" indent="0">
              <a:buNone/>
            </a:pPr>
            <a:r>
              <a:rPr lang="zh-TW" altLang="en-US" sz="4300" dirty="0" smtClean="0"/>
              <a:t>     </a:t>
            </a:r>
            <a:r>
              <a:rPr lang="zh-TW" altLang="en-US" sz="5600" dirty="0"/>
              <a:t>以</a:t>
            </a:r>
            <a:r>
              <a:rPr lang="zh-TW" altLang="zh-TW" sz="5600" dirty="0" smtClean="0"/>
              <a:t>事件</a:t>
            </a:r>
            <a:r>
              <a:rPr lang="zh-TW" altLang="zh-TW" sz="5600" dirty="0"/>
              <a:t>的後果決定了行動的對錯。換句話說，當我們面對抉擇時，最好、最公平的決定就是符合最大多數人利益的決定</a:t>
            </a:r>
            <a:r>
              <a:rPr lang="zh-TW" altLang="zh-TW" sz="5600" dirty="0" smtClean="0"/>
              <a:t>。</a:t>
            </a:r>
            <a:endParaRPr lang="en-US" altLang="zh-TW" sz="5600" dirty="0" smtClean="0"/>
          </a:p>
          <a:p>
            <a:pPr marL="0" indent="0">
              <a:buNone/>
            </a:pPr>
            <a:r>
              <a:rPr lang="zh-TW" altLang="zh-TW" sz="4000" dirty="0"/>
              <a:t> </a:t>
            </a:r>
          </a:p>
          <a:p>
            <a:pPr marL="0" indent="0">
              <a:buNone/>
            </a:pPr>
            <a:r>
              <a:rPr lang="zh-TW" altLang="zh-TW" dirty="0"/>
              <a:t> </a:t>
            </a:r>
          </a:p>
          <a:p>
            <a:pPr marL="0" indent="0">
              <a:buNone/>
            </a:pPr>
            <a:endParaRPr lang="zh-TW" altLang="en-US" dirty="0"/>
          </a:p>
        </p:txBody>
      </p:sp>
      <p:sp>
        <p:nvSpPr>
          <p:cNvPr id="3" name="標題 2"/>
          <p:cNvSpPr>
            <a:spLocks noGrp="1"/>
          </p:cNvSpPr>
          <p:nvPr>
            <p:ph type="title"/>
          </p:nvPr>
        </p:nvSpPr>
        <p:spPr/>
        <p:txBody>
          <a:bodyPr>
            <a:noAutofit/>
          </a:bodyPr>
          <a:lstStyle/>
          <a:p>
            <a:pPr algn="ctr"/>
            <a:r>
              <a:rPr lang="zh-TW" altLang="en-US" sz="7200" dirty="0" smtClean="0">
                <a:solidFill>
                  <a:srgbClr val="FFFF00"/>
                </a:solidFill>
              </a:rPr>
              <a:t>道德兩難判斷原則</a:t>
            </a:r>
            <a:endParaRPr lang="zh-TW" altLang="en-US" sz="9600" dirty="0">
              <a:solidFill>
                <a:srgbClr val="FFFF00"/>
              </a:solidFill>
            </a:endParaRPr>
          </a:p>
        </p:txBody>
      </p:sp>
    </p:spTree>
    <p:extLst>
      <p:ext uri="{BB962C8B-B14F-4D97-AF65-F5344CB8AC3E}">
        <p14:creationId xmlns:p14="http://schemas.microsoft.com/office/powerpoint/2010/main" val="1062939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539552" y="692696"/>
            <a:ext cx="8229600" cy="4626547"/>
          </a:xfrm>
        </p:spPr>
        <p:txBody>
          <a:bodyPr>
            <a:noAutofit/>
          </a:bodyPr>
          <a:lstStyle/>
          <a:p>
            <a:pPr marL="0" lvl="0" indent="0">
              <a:buNone/>
            </a:pPr>
            <a:r>
              <a:rPr lang="en-US" altLang="zh-TW" sz="4000" dirty="0" smtClean="0">
                <a:solidFill>
                  <a:srgbClr val="0000FF"/>
                </a:solidFill>
                <a:effectLst>
                  <a:outerShdw blurRad="38100" dist="38100" dir="2700000" algn="tl">
                    <a:srgbClr val="000000">
                      <a:alpha val="43137"/>
                    </a:srgbClr>
                  </a:outerShdw>
                </a:effectLst>
              </a:rPr>
              <a:t>1</a:t>
            </a:r>
            <a:r>
              <a:rPr lang="zh-TW" altLang="en-US" sz="4000" dirty="0">
                <a:solidFill>
                  <a:srgbClr val="0000FF"/>
                </a:solidFill>
                <a:effectLst>
                  <a:outerShdw blurRad="38100" dist="38100" dir="2700000" algn="tl">
                    <a:srgbClr val="000000">
                      <a:alpha val="43137"/>
                    </a:srgbClr>
                  </a:outerShdw>
                </a:effectLst>
              </a:rPr>
              <a:t>、</a:t>
            </a:r>
            <a:r>
              <a:rPr lang="zh-TW" altLang="zh-TW" sz="4000" dirty="0" smtClean="0">
                <a:solidFill>
                  <a:srgbClr val="0000FF"/>
                </a:solidFill>
                <a:effectLst>
                  <a:outerShdw blurRad="38100" dist="38100" dir="2700000" algn="tl">
                    <a:srgbClr val="000000">
                      <a:alpha val="43137"/>
                    </a:srgbClr>
                  </a:outerShdw>
                </a:effectLst>
              </a:rPr>
              <a:t>目的</a:t>
            </a:r>
            <a:r>
              <a:rPr lang="zh-TW" altLang="zh-TW" sz="4000" dirty="0">
                <a:solidFill>
                  <a:srgbClr val="0000FF"/>
                </a:solidFill>
                <a:effectLst>
                  <a:outerShdw blurRad="38100" dist="38100" dir="2700000" algn="tl">
                    <a:srgbClr val="000000">
                      <a:alpha val="43137"/>
                    </a:srgbClr>
                  </a:outerShdw>
                </a:effectLst>
              </a:rPr>
              <a:t>論：</a:t>
            </a:r>
            <a:r>
              <a:rPr lang="zh-TW" altLang="zh-TW" sz="4000" dirty="0"/>
              <a:t>認為人類的倫理行為表現都是為了追求自身的利益與目的。</a:t>
            </a:r>
          </a:p>
          <a:p>
            <a:pPr marL="0" indent="0">
              <a:buNone/>
            </a:pPr>
            <a:r>
              <a:rPr lang="zh-TW" altLang="zh-TW" sz="4000" dirty="0"/>
              <a:t> </a:t>
            </a:r>
          </a:p>
          <a:p>
            <a:pPr marL="0" indent="0">
              <a:buNone/>
            </a:pPr>
            <a:r>
              <a:rPr lang="zh-TW" altLang="zh-TW" sz="4000" dirty="0">
                <a:solidFill>
                  <a:srgbClr val="0000FF"/>
                </a:solidFill>
                <a:effectLst>
                  <a:outerShdw blurRad="38100" dist="38100" dir="2700000" algn="tl">
                    <a:srgbClr val="000000">
                      <a:alpha val="43137"/>
                    </a:srgbClr>
                  </a:outerShdw>
                </a:effectLst>
              </a:rPr>
              <a:t>2</a:t>
            </a:r>
            <a:r>
              <a:rPr lang="zh-TW" altLang="zh-TW" sz="4000" dirty="0" smtClean="0">
                <a:solidFill>
                  <a:srgbClr val="0000FF"/>
                </a:solidFill>
                <a:effectLst>
                  <a:outerShdw blurRad="38100" dist="38100" dir="2700000" algn="tl">
                    <a:srgbClr val="000000">
                      <a:alpha val="43137"/>
                    </a:srgbClr>
                  </a:outerShdw>
                </a:effectLst>
              </a:rPr>
              <a:t>、效益</a:t>
            </a:r>
            <a:r>
              <a:rPr lang="zh-TW" altLang="zh-TW" sz="4000" dirty="0">
                <a:solidFill>
                  <a:srgbClr val="0000FF"/>
                </a:solidFill>
                <a:effectLst>
                  <a:outerShdw blurRad="38100" dist="38100" dir="2700000" algn="tl">
                    <a:srgbClr val="000000">
                      <a:alpha val="43137"/>
                    </a:srgbClr>
                  </a:outerShdw>
                </a:effectLst>
              </a:rPr>
              <a:t>論（功利主義）</a:t>
            </a:r>
            <a:r>
              <a:rPr lang="zh-TW" altLang="zh-TW" sz="4000" dirty="0"/>
              <a:t>：主張分辨一件事情的是非善惡對錯，必須審視是否達到最大效益，獲得最大效益－善，反之則為惡；</a:t>
            </a:r>
            <a:r>
              <a:rPr lang="zh-TW" altLang="zh-TW" sz="4000" dirty="0">
                <a:solidFill>
                  <a:srgbClr val="C00000"/>
                </a:solidFill>
                <a:effectLst>
                  <a:outerShdw blurRad="38100" dist="38100" dir="2700000" algn="tl">
                    <a:srgbClr val="000000">
                      <a:alpha val="43137"/>
                    </a:srgbClr>
                  </a:outerShdw>
                </a:effectLst>
              </a:rPr>
              <a:t>主張此理論人士認為倫理規範應建立在為大多數人帶來的最大利益之上。</a:t>
            </a:r>
          </a:p>
          <a:p>
            <a:endParaRPr lang="zh-TW" altLang="en-US" sz="3600" dirty="0"/>
          </a:p>
        </p:txBody>
      </p:sp>
    </p:spTree>
    <p:extLst>
      <p:ext uri="{BB962C8B-B14F-4D97-AF65-F5344CB8AC3E}">
        <p14:creationId xmlns:p14="http://schemas.microsoft.com/office/powerpoint/2010/main" val="1705165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251520" y="476672"/>
            <a:ext cx="8229600" cy="4626547"/>
          </a:xfrm>
        </p:spPr>
        <p:txBody>
          <a:bodyPr>
            <a:noAutofit/>
          </a:bodyPr>
          <a:lstStyle/>
          <a:p>
            <a:pPr marL="0" indent="0">
              <a:buNone/>
            </a:pPr>
            <a:r>
              <a:rPr lang="zh-TW" altLang="zh-TW" sz="5400" dirty="0">
                <a:solidFill>
                  <a:srgbClr val="C00000"/>
                </a:solidFill>
                <a:effectLst>
                  <a:outerShdw blurRad="38100" dist="38100" dir="2700000" algn="tl">
                    <a:srgbClr val="000000">
                      <a:alpha val="43137"/>
                    </a:srgbClr>
                  </a:outerShdw>
                </a:effectLst>
              </a:rPr>
              <a:t>二、</a:t>
            </a:r>
            <a:r>
              <a:rPr lang="zh-TW" altLang="zh-TW" sz="4400" dirty="0">
                <a:solidFill>
                  <a:srgbClr val="C00000"/>
                </a:solidFill>
                <a:effectLst>
                  <a:outerShdw blurRad="38100" dist="38100" dir="2700000" algn="tl">
                    <a:srgbClr val="000000">
                      <a:alpha val="43137"/>
                    </a:srgbClr>
                  </a:outerShdw>
                </a:effectLst>
              </a:rPr>
              <a:t>非後果主義</a:t>
            </a:r>
            <a:r>
              <a:rPr lang="zh-TW" altLang="zh-TW" sz="4800" dirty="0">
                <a:solidFill>
                  <a:srgbClr val="C00000"/>
                </a:solidFill>
                <a:effectLst>
                  <a:outerShdw blurRad="38100" dist="38100" dir="2700000" algn="tl">
                    <a:srgbClr val="000000">
                      <a:alpha val="43137"/>
                    </a:srgbClr>
                  </a:outerShdw>
                </a:effectLst>
              </a:rPr>
              <a:t>（尊重他人）</a:t>
            </a:r>
            <a:r>
              <a:rPr lang="zh-TW" altLang="zh-TW" sz="4800" dirty="0"/>
              <a:t>：以倫理道德守則及相互尊重作為思考解決問題的唯一指標</a:t>
            </a:r>
            <a:r>
              <a:rPr lang="zh-TW" altLang="zh-TW" sz="4800" dirty="0" smtClean="0"/>
              <a:t>。</a:t>
            </a:r>
            <a:endParaRPr lang="en-US" altLang="zh-TW" sz="4800" dirty="0" smtClean="0"/>
          </a:p>
          <a:p>
            <a:pPr marL="0" indent="0">
              <a:buNone/>
            </a:pPr>
            <a:endParaRPr lang="zh-TW" altLang="zh-TW" sz="4800" dirty="0"/>
          </a:p>
          <a:p>
            <a:pPr marL="0" indent="0">
              <a:buNone/>
            </a:pPr>
            <a:r>
              <a:rPr lang="zh-TW" altLang="zh-TW" sz="4800" dirty="0">
                <a:solidFill>
                  <a:srgbClr val="0000FF"/>
                </a:solidFill>
                <a:effectLst>
                  <a:outerShdw blurRad="38100" dist="38100" dir="2700000" algn="tl">
                    <a:srgbClr val="000000">
                      <a:alpha val="43137"/>
                    </a:srgbClr>
                  </a:outerShdw>
                </a:effectLst>
              </a:rPr>
              <a:t>1</a:t>
            </a:r>
            <a:r>
              <a:rPr lang="zh-TW" altLang="zh-TW" sz="4800" dirty="0" smtClean="0">
                <a:solidFill>
                  <a:srgbClr val="0000FF"/>
                </a:solidFill>
                <a:effectLst>
                  <a:outerShdw blurRad="38100" dist="38100" dir="2700000" algn="tl">
                    <a:srgbClr val="000000">
                      <a:alpha val="43137"/>
                    </a:srgbClr>
                  </a:outerShdw>
                </a:effectLst>
              </a:rPr>
              <a:t>、義務</a:t>
            </a:r>
            <a:r>
              <a:rPr lang="zh-TW" altLang="zh-TW" sz="4800" dirty="0">
                <a:solidFill>
                  <a:srgbClr val="0000FF"/>
                </a:solidFill>
                <a:effectLst>
                  <a:outerShdw blurRad="38100" dist="38100" dir="2700000" algn="tl">
                    <a:srgbClr val="000000">
                      <a:alpha val="43137"/>
                    </a:srgbClr>
                  </a:outerShdw>
                </a:effectLst>
              </a:rPr>
              <a:t>論</a:t>
            </a:r>
            <a:r>
              <a:rPr lang="zh-TW" altLang="zh-TW" sz="4800" dirty="0"/>
              <a:t>：認為人類的倫理行為表現為一種與生俱來的義務，沒有人可以剝奪。</a:t>
            </a:r>
          </a:p>
          <a:p>
            <a:pPr marL="0" indent="0">
              <a:buNone/>
            </a:pPr>
            <a:endParaRPr lang="zh-TW" altLang="en-US" sz="4800" dirty="0"/>
          </a:p>
        </p:txBody>
      </p:sp>
    </p:spTree>
    <p:extLst>
      <p:ext uri="{BB962C8B-B14F-4D97-AF65-F5344CB8AC3E}">
        <p14:creationId xmlns:p14="http://schemas.microsoft.com/office/powerpoint/2010/main" val="2570223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67544" y="2132856"/>
            <a:ext cx="8363272" cy="4626547"/>
          </a:xfrm>
        </p:spPr>
        <p:txBody>
          <a:bodyPr>
            <a:noAutofit/>
          </a:bodyPr>
          <a:lstStyle/>
          <a:p>
            <a:pPr marL="0" indent="0">
              <a:buNone/>
            </a:pPr>
            <a:r>
              <a:rPr lang="zh-TW" altLang="zh-TW" sz="5400" dirty="0" smtClean="0"/>
              <a:t>「</a:t>
            </a:r>
            <a:r>
              <a:rPr lang="zh-TW" altLang="zh-TW" sz="5400" dirty="0">
                <a:solidFill>
                  <a:srgbClr val="0000FF"/>
                </a:solidFill>
              </a:rPr>
              <a:t>人格統整與靈性發展</a:t>
            </a:r>
            <a:r>
              <a:rPr lang="zh-TW" altLang="zh-TW" sz="5400" dirty="0"/>
              <a:t>」關心的是人生觀與價值觀的內化，以促成</a:t>
            </a:r>
            <a:r>
              <a:rPr lang="zh-TW" altLang="zh-TW" sz="5400" dirty="0">
                <a:solidFill>
                  <a:srgbClr val="C00000"/>
                </a:solidFill>
              </a:rPr>
              <a:t>知情意</a:t>
            </a:r>
            <a:r>
              <a:rPr lang="zh-TW" altLang="zh-TW" sz="5400" dirty="0"/>
              <a:t>行的統整、生命境界的提升。</a:t>
            </a:r>
            <a:r>
              <a:rPr lang="en-US" altLang="zh-TW" sz="5400" dirty="0"/>
              <a:t/>
            </a:r>
            <a:br>
              <a:rPr lang="en-US" altLang="zh-TW" sz="5400" dirty="0"/>
            </a:br>
            <a:endParaRPr lang="zh-TW" altLang="en-US" sz="5400" dirty="0"/>
          </a:p>
        </p:txBody>
      </p:sp>
      <p:sp>
        <p:nvSpPr>
          <p:cNvPr id="3" name="標題 2"/>
          <p:cNvSpPr>
            <a:spLocks noGrp="1"/>
          </p:cNvSpPr>
          <p:nvPr>
            <p:ph type="title"/>
          </p:nvPr>
        </p:nvSpPr>
        <p:spPr/>
        <p:txBody>
          <a:bodyPr>
            <a:normAutofit fontScale="90000"/>
          </a:bodyPr>
          <a:lstStyle/>
          <a:p>
            <a:r>
              <a:rPr lang="zh-TW" altLang="en-US" dirty="0" smtClean="0">
                <a:solidFill>
                  <a:srgbClr val="FFFF00"/>
                </a:solidFill>
              </a:rPr>
              <a:t>３．</a:t>
            </a:r>
            <a:r>
              <a:rPr lang="zh-TW" altLang="zh-TW" dirty="0">
                <a:solidFill>
                  <a:srgbClr val="FFFF00"/>
                </a:solidFill>
              </a:rPr>
              <a:t>要如何才能活出應活出的生命</a:t>
            </a:r>
            <a:endParaRPr lang="zh-TW" altLang="en-US" dirty="0">
              <a:solidFill>
                <a:srgbClr val="FFFF00"/>
              </a:solidFill>
            </a:endParaRPr>
          </a:p>
        </p:txBody>
      </p:sp>
    </p:spTree>
    <p:extLst>
      <p:ext uri="{BB962C8B-B14F-4D97-AF65-F5344CB8AC3E}">
        <p14:creationId xmlns:p14="http://schemas.microsoft.com/office/powerpoint/2010/main" val="2275303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323528" y="1916832"/>
            <a:ext cx="4896544" cy="4626547"/>
          </a:xfrm>
        </p:spPr>
        <p:txBody>
          <a:bodyPr>
            <a:normAutofit fontScale="70000" lnSpcReduction="20000"/>
          </a:bodyPr>
          <a:lstStyle/>
          <a:p>
            <a:r>
              <a:rPr lang="zh-TW" altLang="en-US" sz="5400" dirty="0" smtClean="0"/>
              <a:t>身：我們在自己身上所看見的</a:t>
            </a:r>
            <a:r>
              <a:rPr lang="zh-TW" altLang="en-US" sz="5400" dirty="0" smtClean="0">
                <a:solidFill>
                  <a:srgbClr val="C00000"/>
                </a:solidFill>
              </a:rPr>
              <a:t>「過去」</a:t>
            </a:r>
            <a:endParaRPr lang="en-US" altLang="zh-TW" sz="5400" dirty="0" smtClean="0">
              <a:solidFill>
                <a:srgbClr val="C00000"/>
              </a:solidFill>
            </a:endParaRPr>
          </a:p>
          <a:p>
            <a:endParaRPr lang="en-US" altLang="zh-TW" sz="5400" dirty="0" smtClean="0"/>
          </a:p>
          <a:p>
            <a:r>
              <a:rPr lang="zh-TW" altLang="en-US" sz="5400" dirty="0" smtClean="0"/>
              <a:t>心：知、情、意的</a:t>
            </a:r>
            <a:r>
              <a:rPr lang="zh-TW" altLang="en-US" sz="5400" dirty="0" smtClean="0">
                <a:solidFill>
                  <a:srgbClr val="C00000"/>
                </a:solidFill>
              </a:rPr>
              <a:t>「現在」</a:t>
            </a:r>
            <a:endParaRPr lang="en-US" altLang="zh-TW" sz="5400" dirty="0" smtClean="0">
              <a:solidFill>
                <a:srgbClr val="C00000"/>
              </a:solidFill>
            </a:endParaRPr>
          </a:p>
          <a:p>
            <a:endParaRPr lang="en-US" altLang="zh-TW" sz="5400" dirty="0" smtClean="0"/>
          </a:p>
          <a:p>
            <a:r>
              <a:rPr lang="zh-TW" altLang="en-US" sz="5400" dirty="0" smtClean="0"/>
              <a:t>靈：一個人前進的力量，針對</a:t>
            </a:r>
            <a:r>
              <a:rPr lang="zh-TW" altLang="en-US" sz="5400" dirty="0" smtClean="0">
                <a:solidFill>
                  <a:srgbClr val="C00000"/>
                </a:solidFill>
              </a:rPr>
              <a:t>「未來</a:t>
            </a:r>
            <a:r>
              <a:rPr lang="en-US" altLang="zh-TW" sz="5400" dirty="0" smtClean="0">
                <a:solidFill>
                  <a:srgbClr val="C00000"/>
                </a:solidFill>
              </a:rPr>
              <a:t>』</a:t>
            </a:r>
            <a:endParaRPr lang="zh-TW" altLang="en-US" sz="5400" dirty="0">
              <a:solidFill>
                <a:srgbClr val="C00000"/>
              </a:solidFill>
            </a:endParaRPr>
          </a:p>
        </p:txBody>
      </p:sp>
      <p:sp>
        <p:nvSpPr>
          <p:cNvPr id="3" name="標題 2"/>
          <p:cNvSpPr>
            <a:spLocks noGrp="1"/>
          </p:cNvSpPr>
          <p:nvPr>
            <p:ph type="title"/>
          </p:nvPr>
        </p:nvSpPr>
        <p:spPr/>
        <p:txBody>
          <a:bodyPr>
            <a:noAutofit/>
          </a:bodyPr>
          <a:lstStyle/>
          <a:p>
            <a:pPr algn="ctr"/>
            <a:r>
              <a:rPr lang="zh-TW" altLang="en-US" sz="7200" dirty="0" smtClean="0">
                <a:solidFill>
                  <a:srgbClr val="FFFF00"/>
                </a:solidFill>
              </a:rPr>
              <a:t>身、心、靈</a:t>
            </a:r>
            <a:endParaRPr lang="zh-TW" altLang="en-US" sz="7200" dirty="0">
              <a:solidFill>
                <a:srgbClr val="FFFF0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19" y="2060848"/>
            <a:ext cx="3335337" cy="444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098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395536" y="1700808"/>
            <a:ext cx="8229600" cy="4626547"/>
          </a:xfrm>
        </p:spPr>
        <p:txBody>
          <a:bodyPr>
            <a:noAutofit/>
          </a:bodyPr>
          <a:lstStyle/>
          <a:p>
            <a:r>
              <a:rPr lang="zh-TW" altLang="en-US" sz="3600" dirty="0" smtClean="0">
                <a:solidFill>
                  <a:srgbClr val="9900FF"/>
                </a:solidFill>
              </a:rPr>
              <a:t>知：「理解」－對自己之整體、對外物的理解、對自我與外物的三種關係。</a:t>
            </a:r>
            <a:endParaRPr lang="en-US" altLang="zh-TW" sz="3600" dirty="0" smtClean="0">
              <a:solidFill>
                <a:srgbClr val="9900FF"/>
              </a:solidFill>
            </a:endParaRPr>
          </a:p>
          <a:p>
            <a:endParaRPr lang="en-US" altLang="zh-TW" sz="3600" dirty="0" smtClean="0"/>
          </a:p>
          <a:p>
            <a:r>
              <a:rPr lang="zh-TW" altLang="en-US" sz="3600" dirty="0" smtClean="0">
                <a:solidFill>
                  <a:srgbClr val="0000FF"/>
                </a:solidFill>
              </a:rPr>
              <a:t>情：「協調」－對自我情緒之中與和，審美感受與博案情操。</a:t>
            </a:r>
            <a:endParaRPr lang="en-US" altLang="zh-TW" sz="3600" dirty="0" smtClean="0">
              <a:solidFill>
                <a:srgbClr val="0000FF"/>
              </a:solidFill>
            </a:endParaRPr>
          </a:p>
          <a:p>
            <a:endParaRPr lang="en-US" altLang="zh-TW" sz="3600" dirty="0" smtClean="0"/>
          </a:p>
          <a:p>
            <a:r>
              <a:rPr lang="zh-TW" altLang="en-US" sz="3600" dirty="0" smtClean="0">
                <a:solidFill>
                  <a:srgbClr val="C00000"/>
                </a:solidFill>
              </a:rPr>
              <a:t>意：「抉擇」－創新的契機</a:t>
            </a:r>
            <a:endParaRPr lang="en-US" altLang="zh-TW" sz="3600" dirty="0" smtClean="0">
              <a:solidFill>
                <a:srgbClr val="C00000"/>
              </a:solidFill>
            </a:endParaRPr>
          </a:p>
        </p:txBody>
      </p:sp>
      <p:sp>
        <p:nvSpPr>
          <p:cNvPr id="3" name="標題 2"/>
          <p:cNvSpPr>
            <a:spLocks noGrp="1"/>
          </p:cNvSpPr>
          <p:nvPr>
            <p:ph type="title"/>
          </p:nvPr>
        </p:nvSpPr>
        <p:spPr/>
        <p:txBody>
          <a:bodyPr>
            <a:noAutofit/>
          </a:bodyPr>
          <a:lstStyle/>
          <a:p>
            <a:pPr algn="ctr"/>
            <a:r>
              <a:rPr lang="zh-TW" altLang="zh-TW" sz="8000" dirty="0">
                <a:solidFill>
                  <a:srgbClr val="FFFF00"/>
                </a:solidFill>
              </a:rPr>
              <a:t>知、情、</a:t>
            </a:r>
            <a:r>
              <a:rPr lang="zh-TW" altLang="zh-TW" sz="8000" dirty="0" smtClean="0">
                <a:solidFill>
                  <a:srgbClr val="FFFF00"/>
                </a:solidFill>
              </a:rPr>
              <a:t>意</a:t>
            </a:r>
            <a:endParaRPr lang="zh-TW" altLang="en-US" sz="8000" dirty="0">
              <a:solidFill>
                <a:srgbClr val="FFFF00"/>
              </a:solidFill>
            </a:endParaRPr>
          </a:p>
        </p:txBody>
      </p:sp>
    </p:spTree>
    <p:extLst>
      <p:ext uri="{BB962C8B-B14F-4D97-AF65-F5344CB8AC3E}">
        <p14:creationId xmlns:p14="http://schemas.microsoft.com/office/powerpoint/2010/main" val="46215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pPr algn="ctr"/>
            <a:r>
              <a:rPr lang="zh-TW" altLang="en-US" sz="6600" dirty="0" smtClean="0">
                <a:solidFill>
                  <a:srgbClr val="FFFF00"/>
                </a:solidFill>
              </a:rPr>
              <a:t>生命教育四大面向</a:t>
            </a:r>
            <a:endParaRPr lang="zh-TW" altLang="en-US" sz="6600" dirty="0">
              <a:solidFill>
                <a:srgbClr val="FFFF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1887"/>
            <a:ext cx="5376863" cy="544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6863" y="3068960"/>
            <a:ext cx="36464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4320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a:p>
        </p:txBody>
      </p:sp>
      <p:sp>
        <p:nvSpPr>
          <p:cNvPr id="3" name="標題 2"/>
          <p:cNvSpPr>
            <a:spLocks noGrp="1"/>
          </p:cNvSpPr>
          <p:nvPr>
            <p:ph type="title"/>
          </p:nvPr>
        </p:nvSpPr>
        <p:spPr/>
        <p:txBody>
          <a:bodyPr>
            <a:noAutofit/>
          </a:bodyPr>
          <a:lstStyle/>
          <a:p>
            <a:r>
              <a:rPr lang="zh-TW" altLang="en-US" sz="5400" dirty="0" smtClean="0">
                <a:solidFill>
                  <a:srgbClr val="FFFF00"/>
                </a:solidFill>
              </a:rPr>
              <a:t>全人思考、活在關係的人</a:t>
            </a:r>
            <a:endParaRPr lang="zh-TW" altLang="en-US" sz="5400" dirty="0">
              <a:solidFill>
                <a:srgbClr val="FFFF00"/>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8776"/>
          <a:stretch/>
        </p:blipFill>
        <p:spPr bwMode="auto">
          <a:xfrm>
            <a:off x="45023" y="1556792"/>
            <a:ext cx="9039636"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5959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323528" y="1916832"/>
            <a:ext cx="8229600" cy="4626547"/>
          </a:xfrm>
        </p:spPr>
        <p:txBody>
          <a:bodyPr/>
          <a:lstStyle/>
          <a:p>
            <a:r>
              <a:rPr lang="zh-TW" altLang="zh-TW" dirty="0"/>
              <a:t>愛即生命</a:t>
            </a:r>
            <a:r>
              <a:rPr lang="en-US" altLang="zh-TW" dirty="0"/>
              <a:t>”(Love is life)</a:t>
            </a:r>
            <a:r>
              <a:rPr lang="zh-TW" altLang="zh-TW" dirty="0"/>
              <a:t>作為生命教育的核心理念</a:t>
            </a:r>
            <a:r>
              <a:rPr lang="zh-TW" altLang="zh-TW" dirty="0" smtClean="0"/>
              <a:t>。</a:t>
            </a:r>
            <a:endParaRPr lang="en-US" altLang="zh-TW" dirty="0" smtClean="0"/>
          </a:p>
          <a:p>
            <a:r>
              <a:rPr lang="zh-TW" altLang="zh-TW" dirty="0" smtClean="0"/>
              <a:t>其基本模式</a:t>
            </a:r>
            <a:r>
              <a:rPr lang="zh-TW" altLang="en-US" dirty="0" smtClean="0"/>
              <a:t>：</a:t>
            </a:r>
            <a:endParaRPr lang="en-US" altLang="zh-TW" dirty="0" smtClean="0"/>
          </a:p>
          <a:p>
            <a:r>
              <a:rPr lang="zh-TW" altLang="zh-TW" dirty="0" smtClean="0"/>
              <a:t>呵護</a:t>
            </a:r>
            <a:r>
              <a:rPr lang="en-US" altLang="zh-TW" dirty="0"/>
              <a:t>(Care)</a:t>
            </a:r>
            <a:r>
              <a:rPr lang="zh-TW" altLang="zh-TW" dirty="0" smtClean="0"/>
              <a:t>、</a:t>
            </a:r>
            <a:endParaRPr lang="en-US" altLang="zh-TW" dirty="0" smtClean="0"/>
          </a:p>
          <a:p>
            <a:r>
              <a:rPr lang="zh-TW" altLang="zh-TW" dirty="0" smtClean="0"/>
              <a:t>記錄</a:t>
            </a:r>
            <a:r>
              <a:rPr lang="en-US" altLang="zh-TW" dirty="0"/>
              <a:t>(Record)</a:t>
            </a:r>
            <a:r>
              <a:rPr lang="zh-TW" altLang="zh-TW" dirty="0" smtClean="0"/>
              <a:t>、</a:t>
            </a:r>
            <a:endParaRPr lang="en-US" altLang="zh-TW" dirty="0" smtClean="0"/>
          </a:p>
          <a:p>
            <a:r>
              <a:rPr lang="zh-TW" altLang="zh-TW" dirty="0" smtClean="0"/>
              <a:t>感恩</a:t>
            </a:r>
            <a:r>
              <a:rPr lang="en-US" altLang="zh-TW" dirty="0"/>
              <a:t>(Thanksgiving)</a:t>
            </a:r>
            <a:r>
              <a:rPr lang="zh-TW" altLang="zh-TW" dirty="0" smtClean="0"/>
              <a:t>、</a:t>
            </a:r>
            <a:endParaRPr lang="en-US" altLang="zh-TW" dirty="0" smtClean="0"/>
          </a:p>
          <a:p>
            <a:r>
              <a:rPr lang="zh-TW" altLang="zh-TW" dirty="0" smtClean="0"/>
              <a:t>分享</a:t>
            </a:r>
            <a:r>
              <a:rPr lang="en-US" altLang="zh-TW" dirty="0"/>
              <a:t>(Share)”, </a:t>
            </a:r>
            <a:r>
              <a:rPr lang="zh-TW" altLang="zh-TW" dirty="0" smtClean="0"/>
              <a:t>簡稱</a:t>
            </a:r>
            <a:r>
              <a:rPr lang="en-US" altLang="zh-TW" dirty="0" smtClean="0"/>
              <a:t>“CRTS</a:t>
            </a:r>
            <a:r>
              <a:rPr lang="zh-TW" altLang="zh-TW" dirty="0" smtClean="0"/>
              <a:t>模式</a:t>
            </a:r>
            <a:r>
              <a:rPr lang="en-US" altLang="zh-TW" dirty="0" smtClean="0"/>
              <a:t>”</a:t>
            </a:r>
            <a:r>
              <a:rPr lang="zh-TW" altLang="zh-TW" dirty="0" smtClean="0"/>
              <a:t>。</a:t>
            </a:r>
            <a:endParaRPr lang="zh-TW" altLang="en-US" dirty="0"/>
          </a:p>
        </p:txBody>
      </p:sp>
      <p:sp>
        <p:nvSpPr>
          <p:cNvPr id="3" name="標題 2"/>
          <p:cNvSpPr>
            <a:spLocks noGrp="1"/>
          </p:cNvSpPr>
          <p:nvPr>
            <p:ph type="title"/>
          </p:nvPr>
        </p:nvSpPr>
        <p:spPr/>
        <p:txBody>
          <a:bodyPr>
            <a:normAutofit/>
          </a:bodyPr>
          <a:lstStyle/>
          <a:p>
            <a:r>
              <a:rPr lang="zh-TW" altLang="en-US" dirty="0" smtClean="0">
                <a:solidFill>
                  <a:srgbClr val="FF0000"/>
                </a:solidFill>
                <a:effectLst/>
              </a:rPr>
              <a:t>中國</a:t>
            </a:r>
            <a:r>
              <a:rPr lang="zh-TW" altLang="zh-TW" dirty="0" smtClean="0">
                <a:solidFill>
                  <a:srgbClr val="FF0000"/>
                </a:solidFill>
                <a:effectLst/>
              </a:rPr>
              <a:t>《</a:t>
            </a:r>
            <a:r>
              <a:rPr lang="zh-TW" altLang="zh-TW" dirty="0">
                <a:solidFill>
                  <a:srgbClr val="FF0000"/>
                </a:solidFill>
                <a:effectLst/>
              </a:rPr>
              <a:t>生命教育導師》培訓課程</a:t>
            </a:r>
            <a:endParaRPr lang="zh-TW" altLang="en-US" dirty="0">
              <a:solidFill>
                <a:srgbClr val="FF0000"/>
              </a:solidFill>
            </a:endParaRPr>
          </a:p>
        </p:txBody>
      </p:sp>
    </p:spTree>
    <p:extLst>
      <p:ext uri="{BB962C8B-B14F-4D97-AF65-F5344CB8AC3E}">
        <p14:creationId xmlns:p14="http://schemas.microsoft.com/office/powerpoint/2010/main" val="158961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79512" y="2060848"/>
            <a:ext cx="4104456" cy="4626547"/>
          </a:xfrm>
        </p:spPr>
        <p:txBody>
          <a:bodyPr>
            <a:noAutofit/>
          </a:bodyPr>
          <a:lstStyle/>
          <a:p>
            <a:pPr marL="0" indent="0">
              <a:buNone/>
            </a:pPr>
            <a:r>
              <a:rPr lang="zh-TW" altLang="en-US" sz="4400" dirty="0" smtClean="0"/>
              <a:t>「</a:t>
            </a:r>
            <a:r>
              <a:rPr lang="zh-TW" altLang="zh-TW" sz="4400" dirty="0" smtClean="0"/>
              <a:t>這</a:t>
            </a:r>
            <a:r>
              <a:rPr lang="zh-TW" altLang="zh-TW" sz="4400" dirty="0"/>
              <a:t>不是靠立個法就能處置，</a:t>
            </a:r>
            <a:r>
              <a:rPr lang="zh-TW" altLang="zh-TW" sz="4400" dirty="0">
                <a:solidFill>
                  <a:srgbClr val="C00000"/>
                </a:solidFill>
                <a:effectLst>
                  <a:outerShdw blurRad="38100" dist="38100" dir="2700000" algn="tl">
                    <a:srgbClr val="000000">
                      <a:alpha val="43137"/>
                    </a:srgbClr>
                  </a:outerShdw>
                </a:effectLst>
              </a:rPr>
              <a:t>而是要從家庭、教育根本解決，</a:t>
            </a:r>
            <a:r>
              <a:rPr lang="zh-TW" altLang="zh-TW" sz="4400" dirty="0"/>
              <a:t>希望不要再有這樣的人出現。」</a:t>
            </a:r>
            <a:endParaRPr lang="zh-TW" altLang="en-US" sz="1800" dirty="0"/>
          </a:p>
        </p:txBody>
      </p:sp>
      <p:sp>
        <p:nvSpPr>
          <p:cNvPr id="3" name="標題 2"/>
          <p:cNvSpPr>
            <a:spLocks noGrp="1"/>
          </p:cNvSpPr>
          <p:nvPr>
            <p:ph type="title"/>
          </p:nvPr>
        </p:nvSpPr>
        <p:spPr>
          <a:xfrm>
            <a:off x="395536" y="188640"/>
            <a:ext cx="8229600" cy="1143000"/>
          </a:xfrm>
        </p:spPr>
        <p:txBody>
          <a:bodyPr>
            <a:noAutofit/>
          </a:bodyPr>
          <a:lstStyle/>
          <a:p>
            <a:pPr algn="ctr"/>
            <a:r>
              <a:rPr lang="zh-TW" altLang="en-US" sz="8000" dirty="0">
                <a:gradFill>
                  <a:gsLst>
                    <a:gs pos="100000">
                      <a:srgbClr val="FFFF00"/>
                    </a:gs>
                    <a:gs pos="74000">
                      <a:srgbClr val="00FF99"/>
                    </a:gs>
                    <a:gs pos="34000">
                      <a:srgbClr val="FF99FF"/>
                    </a:gs>
                  </a:gsLst>
                  <a:lin ang="5400000" scaled="1"/>
                </a:gradFill>
                <a:latin typeface="華康飾藝體W5" panose="04020509000000000000" pitchFamily="81" charset="-120"/>
                <a:ea typeface="華康飾藝體W5" panose="04020509000000000000" pitchFamily="81" charset="-120"/>
              </a:rPr>
              <a:t>小</a:t>
            </a:r>
            <a:r>
              <a:rPr lang="zh-TW" altLang="en-US" sz="8000" dirty="0" smtClean="0">
                <a:gradFill>
                  <a:gsLst>
                    <a:gs pos="100000">
                      <a:srgbClr val="FFFF00"/>
                    </a:gs>
                    <a:gs pos="74000">
                      <a:srgbClr val="00FF99"/>
                    </a:gs>
                    <a:gs pos="34000">
                      <a:srgbClr val="FF99FF"/>
                    </a:gs>
                  </a:gsLst>
                  <a:lin ang="5400000" scaled="1"/>
                </a:gradFill>
                <a:latin typeface="華康飾藝體W5" panose="04020509000000000000" pitchFamily="81" charset="-120"/>
                <a:ea typeface="華康飾藝體W5" panose="04020509000000000000" pitchFamily="81" charset="-120"/>
              </a:rPr>
              <a:t>燈泡事件</a:t>
            </a:r>
            <a:endParaRPr lang="zh-TW" altLang="en-US" sz="8000" dirty="0">
              <a:solidFill>
                <a:srgbClr val="FFFF00"/>
              </a:solidFill>
              <a:latin typeface="華康飾藝體W5" panose="04020509000000000000" pitchFamily="81" charset="-120"/>
              <a:ea typeface="華康飾藝體W5" panose="04020509000000000000" pitchFamily="81" charset="-12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0473" y="2780928"/>
            <a:ext cx="4293528" cy="3216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147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dirty="0"/>
          </a:p>
        </p:txBody>
      </p:sp>
      <p:sp>
        <p:nvSpPr>
          <p:cNvPr id="3" name="標題 2"/>
          <p:cNvSpPr>
            <a:spLocks noGrp="1"/>
          </p:cNvSpPr>
          <p:nvPr>
            <p:ph type="title"/>
          </p:nvPr>
        </p:nvSpPr>
        <p:spPr/>
        <p:txBody>
          <a:bodyPr>
            <a:noAutofit/>
          </a:bodyPr>
          <a:lstStyle/>
          <a:p>
            <a:pPr algn="ctr"/>
            <a:r>
              <a:rPr lang="zh-TW" altLang="en-US" sz="7200" dirty="0" smtClean="0"/>
              <a:t>不同的面向結構</a:t>
            </a:r>
            <a:endParaRPr lang="zh-TW" altLang="en-US" sz="72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2507084"/>
            <a:ext cx="3767193" cy="2824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1988840"/>
            <a:ext cx="5148064" cy="3861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013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dirty="0"/>
          </a:p>
        </p:txBody>
      </p:sp>
      <p:sp>
        <p:nvSpPr>
          <p:cNvPr id="3" name="標題 2"/>
          <p:cNvSpPr>
            <a:spLocks noGrp="1"/>
          </p:cNvSpPr>
          <p:nvPr>
            <p:ph type="title"/>
          </p:nvPr>
        </p:nvSpPr>
        <p:spPr/>
        <p:txBody>
          <a:bodyPr>
            <a:normAutofit fontScale="90000"/>
          </a:bodyPr>
          <a:lstStyle/>
          <a:p>
            <a:pPr algn="ctr"/>
            <a:r>
              <a:rPr lang="zh-TW" altLang="en-US" b="1" dirty="0">
                <a:solidFill>
                  <a:srgbClr val="FFFF00"/>
                </a:solidFill>
              </a:rPr>
              <a:t>發現生命之美</a:t>
            </a:r>
            <a:r>
              <a:rPr lang="zh-TW" altLang="en-US" dirty="0">
                <a:solidFill>
                  <a:srgbClr val="FFFF00"/>
                </a:solidFill>
              </a:rPr>
              <a:t> </a:t>
            </a:r>
            <a:r>
              <a:rPr lang="en-US" altLang="zh-TW" dirty="0" smtClean="0">
                <a:solidFill>
                  <a:srgbClr val="FFFF00"/>
                </a:solidFill>
              </a:rPr>
              <a:t/>
            </a:r>
            <a:br>
              <a:rPr lang="en-US" altLang="zh-TW" dirty="0" smtClean="0">
                <a:solidFill>
                  <a:srgbClr val="FFFF00"/>
                </a:solidFill>
              </a:rPr>
            </a:br>
            <a:r>
              <a:rPr lang="zh-TW" altLang="en-US" dirty="0" smtClean="0">
                <a:solidFill>
                  <a:srgbClr val="FFFF00"/>
                </a:solidFill>
              </a:rPr>
              <a:t>（</a:t>
            </a:r>
            <a:r>
              <a:rPr lang="zh-TW" altLang="en-US" dirty="0">
                <a:solidFill>
                  <a:srgbClr val="FFFF00"/>
                </a:solidFill>
              </a:rPr>
              <a:t>國小級生命教育教材系列 </a:t>
            </a:r>
            <a:r>
              <a:rPr lang="en-US" altLang="zh-TW" dirty="0">
                <a:solidFill>
                  <a:srgbClr val="FFFF00"/>
                </a:solidFill>
              </a:rPr>
              <a:t>I</a:t>
            </a:r>
            <a:r>
              <a:rPr lang="zh-TW" altLang="en-US" dirty="0">
                <a:solidFill>
                  <a:srgbClr val="FFFF00"/>
                </a:solidFill>
              </a:rPr>
              <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6526" y="1484784"/>
            <a:ext cx="3912536" cy="5373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acts.pct.org.tw/PCTContent/block/file/getimage.aspx?pname=20061212150127154&amp;lname=el0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089" y="1484784"/>
            <a:ext cx="3920169" cy="5357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231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a:p>
        </p:txBody>
      </p:sp>
      <p:sp>
        <p:nvSpPr>
          <p:cNvPr id="3" name="標題 2"/>
          <p:cNvSpPr>
            <a:spLocks noGrp="1"/>
          </p:cNvSpPr>
          <p:nvPr>
            <p:ph type="title"/>
          </p:nvPr>
        </p:nvSpPr>
        <p:spPr/>
        <p:txBody>
          <a:bodyPr>
            <a:normAutofit fontScale="90000"/>
          </a:bodyPr>
          <a:lstStyle/>
          <a:p>
            <a:pPr algn="ctr"/>
            <a:r>
              <a:rPr lang="zh-TW" altLang="en-US" b="1" dirty="0">
                <a:solidFill>
                  <a:srgbClr val="FFFF00"/>
                </a:solidFill>
              </a:rPr>
              <a:t>為生命加分</a:t>
            </a:r>
            <a:r>
              <a:rPr lang="zh-TW" altLang="en-US" dirty="0">
                <a:solidFill>
                  <a:srgbClr val="FFFF00"/>
                </a:solidFill>
              </a:rPr>
              <a:t> </a:t>
            </a:r>
            <a:r>
              <a:rPr lang="en-US" altLang="zh-TW" dirty="0" smtClean="0">
                <a:solidFill>
                  <a:srgbClr val="FFFF00"/>
                </a:solidFill>
              </a:rPr>
              <a:t/>
            </a:r>
            <a:br>
              <a:rPr lang="en-US" altLang="zh-TW" dirty="0" smtClean="0">
                <a:solidFill>
                  <a:srgbClr val="FFFF00"/>
                </a:solidFill>
              </a:rPr>
            </a:br>
            <a:r>
              <a:rPr lang="zh-TW" altLang="en-US" dirty="0" smtClean="0">
                <a:solidFill>
                  <a:srgbClr val="FFFF00"/>
                </a:solidFill>
              </a:rPr>
              <a:t>（</a:t>
            </a:r>
            <a:r>
              <a:rPr lang="zh-TW" altLang="en-US" dirty="0">
                <a:solidFill>
                  <a:srgbClr val="FFFF00"/>
                </a:solidFill>
              </a:rPr>
              <a:t>國小級生命教育教材系列 </a:t>
            </a:r>
            <a:r>
              <a:rPr lang="en-US" altLang="zh-TW" dirty="0">
                <a:solidFill>
                  <a:srgbClr val="FFFF00"/>
                </a:solidFill>
              </a:rPr>
              <a:t>II</a:t>
            </a:r>
            <a:r>
              <a:rPr lang="zh-TW" altLang="en-US" dirty="0">
                <a:solidFill>
                  <a:srgbClr val="FFFF00"/>
                </a:solidFill>
              </a:rPr>
              <a:t>）</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1556926"/>
            <a:ext cx="3805014" cy="5276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59" y="1700808"/>
            <a:ext cx="3719129" cy="5157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7397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a:p>
        </p:txBody>
      </p:sp>
      <p:sp>
        <p:nvSpPr>
          <p:cNvPr id="3" name="標題 2"/>
          <p:cNvSpPr>
            <a:spLocks noGrp="1"/>
          </p:cNvSpPr>
          <p:nvPr>
            <p:ph type="title"/>
          </p:nvPr>
        </p:nvSpPr>
        <p:spPr/>
        <p:txBody>
          <a:bodyPr>
            <a:normAutofit fontScale="90000"/>
          </a:bodyPr>
          <a:lstStyle/>
          <a:p>
            <a:pPr algn="ctr"/>
            <a:r>
              <a:rPr lang="zh-TW" altLang="en-US" sz="5400" dirty="0" smtClean="0">
                <a:solidFill>
                  <a:srgbClr val="FFFF00"/>
                </a:solidFill>
              </a:rPr>
              <a:t>生命</a:t>
            </a:r>
            <a:r>
              <a:rPr lang="zh-TW" altLang="en-US" sz="5400" dirty="0">
                <a:solidFill>
                  <a:srgbClr val="FFFF00"/>
                </a:solidFill>
              </a:rPr>
              <a:t>教育中介活動</a:t>
            </a:r>
            <a:r>
              <a:rPr lang="zh-TW" altLang="en-US" sz="5400" dirty="0" smtClean="0">
                <a:solidFill>
                  <a:srgbClr val="FFFF00"/>
                </a:solidFill>
              </a:rPr>
              <a:t>系列</a:t>
            </a:r>
            <a:r>
              <a:rPr lang="en-US" altLang="zh-TW" sz="5400" dirty="0" smtClean="0">
                <a:solidFill>
                  <a:srgbClr val="FFFF00"/>
                </a:solidFill>
              </a:rPr>
              <a:t/>
            </a:r>
            <a:br>
              <a:rPr lang="en-US" altLang="zh-TW" sz="5400" dirty="0" smtClean="0">
                <a:solidFill>
                  <a:srgbClr val="FFFF00"/>
                </a:solidFill>
              </a:rPr>
            </a:br>
            <a:r>
              <a:rPr lang="zh-TW" altLang="en-US" sz="4800" b="1" dirty="0" smtClean="0">
                <a:solidFill>
                  <a:srgbClr val="FFFF00"/>
                </a:solidFill>
              </a:rPr>
              <a:t>兒童</a:t>
            </a:r>
            <a:r>
              <a:rPr lang="zh-TW" altLang="en-US" sz="4800" b="1" dirty="0">
                <a:solidFill>
                  <a:srgbClr val="FFFF00"/>
                </a:solidFill>
              </a:rPr>
              <a:t>品格生命體驗營</a:t>
            </a:r>
            <a:r>
              <a:rPr lang="zh-TW" altLang="en-US" sz="4800" b="1" dirty="0" smtClean="0">
                <a:solidFill>
                  <a:srgbClr val="FFFF00"/>
                </a:solidFill>
              </a:rPr>
              <a:t>教材</a:t>
            </a:r>
            <a:endParaRPr lang="zh-TW" altLang="en-US" sz="5400" dirty="0">
              <a:solidFill>
                <a:srgbClr val="FFFF0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940921"/>
            <a:ext cx="3533775" cy="475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276872"/>
            <a:ext cx="4992555"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631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0" y="2420888"/>
            <a:ext cx="8229600" cy="4626547"/>
          </a:xfrm>
        </p:spPr>
        <p:txBody>
          <a:bodyPr/>
          <a:lstStyle/>
          <a:p>
            <a:r>
              <a:rPr lang="zh-TW" altLang="en-US" b="1" dirty="0"/>
              <a:t>自我成長</a:t>
            </a:r>
            <a:r>
              <a:rPr lang="zh-TW" altLang="en-US" b="1" dirty="0" smtClean="0"/>
              <a:t>系列（人與自己）</a:t>
            </a:r>
            <a:endParaRPr lang="en-US" altLang="zh-TW" b="1" dirty="0" smtClean="0"/>
          </a:p>
          <a:p>
            <a:r>
              <a:rPr lang="zh-TW" altLang="en-US" b="1" dirty="0"/>
              <a:t>人性關懷</a:t>
            </a:r>
            <a:r>
              <a:rPr lang="zh-TW" altLang="en-US" b="1" dirty="0" smtClean="0"/>
              <a:t>系列（人與他人）</a:t>
            </a:r>
            <a:endParaRPr lang="en-US" altLang="zh-TW" b="1" dirty="0" smtClean="0"/>
          </a:p>
          <a:p>
            <a:r>
              <a:rPr lang="zh-TW" altLang="en-US" b="1" dirty="0"/>
              <a:t>信仰探祕</a:t>
            </a:r>
            <a:r>
              <a:rPr lang="zh-TW" altLang="en-US" b="1" dirty="0" smtClean="0"/>
              <a:t>系列（人與宇宙）</a:t>
            </a:r>
            <a:endParaRPr lang="en-US" altLang="zh-TW" b="1" dirty="0" smtClean="0"/>
          </a:p>
          <a:p>
            <a:r>
              <a:rPr lang="zh-TW" altLang="en-US" b="1" dirty="0"/>
              <a:t>人生突破</a:t>
            </a:r>
            <a:r>
              <a:rPr lang="zh-TW" altLang="en-US" b="1" dirty="0" smtClean="0"/>
              <a:t>系列（人與環境）</a:t>
            </a:r>
            <a:endParaRPr lang="zh-TW" altLang="en-US" dirty="0"/>
          </a:p>
        </p:txBody>
      </p:sp>
      <p:sp>
        <p:nvSpPr>
          <p:cNvPr id="3" name="標題 2"/>
          <p:cNvSpPr>
            <a:spLocks noGrp="1"/>
          </p:cNvSpPr>
          <p:nvPr>
            <p:ph type="title"/>
          </p:nvPr>
        </p:nvSpPr>
        <p:spPr/>
        <p:txBody>
          <a:bodyPr/>
          <a:lstStyle/>
          <a:p>
            <a:endParaRPr lang="zh-TW" alt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4" y="116632"/>
            <a:ext cx="9136376" cy="1196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0384" y="1988840"/>
            <a:ext cx="3451815" cy="458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543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dirty="0"/>
          </a:p>
        </p:txBody>
      </p:sp>
      <p:sp>
        <p:nvSpPr>
          <p:cNvPr id="3" name="標題 2"/>
          <p:cNvSpPr>
            <a:spLocks noGrp="1"/>
          </p:cNvSpPr>
          <p:nvPr>
            <p:ph type="title"/>
          </p:nvPr>
        </p:nvSpPr>
        <p:spPr/>
        <p:txBody>
          <a:bodyPr>
            <a:noAutofit/>
          </a:bodyPr>
          <a:lstStyle/>
          <a:p>
            <a:pPr algn="ctr"/>
            <a:r>
              <a:rPr lang="zh-TW" altLang="en-US" sz="4800" dirty="0" smtClean="0">
                <a:solidFill>
                  <a:srgbClr val="FFC000"/>
                </a:solidFill>
              </a:rPr>
              <a:t>七年級青少年生命教育版本</a:t>
            </a:r>
            <a:endParaRPr lang="zh-TW" altLang="en-US" sz="4800" dirty="0">
              <a:solidFill>
                <a:srgbClr val="FFC000"/>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592219"/>
            <a:ext cx="7272808" cy="5121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768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04800" y="404664"/>
            <a:ext cx="8569325" cy="1143000"/>
          </a:xfrm>
        </p:spPr>
        <p:txBody>
          <a:bodyPr>
            <a:normAutofit fontScale="90000"/>
          </a:bodyPr>
          <a:lstStyle/>
          <a:p>
            <a:pPr eaLnBrk="1" hangingPunct="1"/>
            <a:r>
              <a:rPr lang="zh-TW" altLang="zh-TW" dirty="0" smtClean="0">
                <a:solidFill>
                  <a:srgbClr val="FFFF00"/>
                </a:solidFill>
                <a:latin typeface="華康雅宋體" pitchFamily="49" charset="-120"/>
                <a:ea typeface="華康雅宋體" pitchFamily="49" charset="-120"/>
              </a:rPr>
              <a:t>湯馬士</a:t>
            </a:r>
            <a:r>
              <a:rPr lang="en-US" altLang="zh-TW" dirty="0" smtClean="0">
                <a:solidFill>
                  <a:srgbClr val="FFFF00"/>
                </a:solidFill>
                <a:latin typeface="華康雅宋體" pitchFamily="49" charset="-120"/>
                <a:ea typeface="華康雅宋體" pitchFamily="49" charset="-120"/>
              </a:rPr>
              <a:t>.</a:t>
            </a:r>
            <a:r>
              <a:rPr lang="zh-TW" altLang="zh-TW" dirty="0" smtClean="0">
                <a:solidFill>
                  <a:srgbClr val="FFFF00"/>
                </a:solidFill>
                <a:latin typeface="華康雅宋體" pitchFamily="49" charset="-120"/>
                <a:ea typeface="華康雅宋體" pitchFamily="49" charset="-120"/>
              </a:rPr>
              <a:t>古倫</a:t>
            </a:r>
            <a:r>
              <a:rPr lang="zh-TW" altLang="en-US" dirty="0" smtClean="0">
                <a:solidFill>
                  <a:srgbClr val="FFFF00"/>
                </a:solidFill>
                <a:latin typeface="華康雅宋體" pitchFamily="49" charset="-120"/>
                <a:ea typeface="華康雅宋體" pitchFamily="49" charset="-120"/>
              </a:rPr>
              <a:t> </a:t>
            </a:r>
            <a:r>
              <a:rPr lang="ja-JP" altLang="en-US" dirty="0" smtClean="0">
                <a:solidFill>
                  <a:srgbClr val="FFFF00"/>
                </a:solidFill>
                <a:latin typeface="華康雅宋體" pitchFamily="49" charset="-120"/>
                <a:ea typeface="華康榜書體 Std W8"/>
                <a:cs typeface="華康榜書體 Std W8"/>
              </a:rPr>
              <a:t>（</a:t>
            </a:r>
            <a:r>
              <a:rPr lang="en-US" altLang="zh-TW" dirty="0" smtClean="0">
                <a:solidFill>
                  <a:srgbClr val="FFFF00"/>
                </a:solidFill>
                <a:latin typeface="華康雅宋體" pitchFamily="49" charset="-120"/>
                <a:ea typeface="華康雅宋體" pitchFamily="49" charset="-120"/>
              </a:rPr>
              <a:t>Thomas H. </a:t>
            </a:r>
            <a:r>
              <a:rPr lang="en-US" altLang="zh-TW" dirty="0" err="1" smtClean="0">
                <a:solidFill>
                  <a:srgbClr val="FFFF00"/>
                </a:solidFill>
                <a:latin typeface="華康雅宋體" pitchFamily="49" charset="-120"/>
                <a:ea typeface="華康雅宋體" pitchFamily="49" charset="-120"/>
              </a:rPr>
              <a:t>Groome</a:t>
            </a:r>
            <a:r>
              <a:rPr lang="zh-TW" altLang="zh-TW" dirty="0" smtClean="0">
                <a:solidFill>
                  <a:srgbClr val="FFFF00"/>
                </a:solidFill>
                <a:latin typeface="華康雅宋體" pitchFamily="49" charset="-120"/>
                <a:ea typeface="華康雅宋體" pitchFamily="49" charset="-120"/>
              </a:rPr>
              <a:t>）</a:t>
            </a:r>
            <a:r>
              <a:rPr lang="zh-TW" altLang="zh-TW" dirty="0" smtClean="0">
                <a:solidFill>
                  <a:srgbClr val="7804D8"/>
                </a:solidFill>
                <a:latin typeface="華康雅宋體" pitchFamily="49" charset="-120"/>
                <a:ea typeface="華康雅宋體" pitchFamily="49" charset="-120"/>
              </a:rPr>
              <a:t/>
            </a:r>
            <a:br>
              <a:rPr lang="zh-TW" altLang="zh-TW" dirty="0" smtClean="0">
                <a:solidFill>
                  <a:srgbClr val="7804D8"/>
                </a:solidFill>
                <a:latin typeface="華康雅宋體" pitchFamily="49" charset="-120"/>
                <a:ea typeface="華康雅宋體" pitchFamily="49" charset="-120"/>
              </a:rPr>
            </a:br>
            <a:endParaRPr lang="zh-TW" altLang="en-US" sz="4800" dirty="0" smtClean="0">
              <a:solidFill>
                <a:srgbClr val="7804D8"/>
              </a:solidFill>
              <a:latin typeface="華康雅宋體" pitchFamily="49" charset="-120"/>
              <a:ea typeface="華康雅宋體" pitchFamily="49" charset="-120"/>
            </a:endParaRPr>
          </a:p>
        </p:txBody>
      </p:sp>
      <p:pic>
        <p:nvPicPr>
          <p:cNvPr id="14340" name="Picture 5" descr="groom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28800"/>
            <a:ext cx="31273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內容版面配置區 1"/>
          <p:cNvSpPr>
            <a:spLocks noGrp="1"/>
          </p:cNvSpPr>
          <p:nvPr>
            <p:ph idx="1"/>
          </p:nvPr>
        </p:nvSpPr>
        <p:spPr>
          <a:xfrm>
            <a:off x="3953333" y="1945356"/>
            <a:ext cx="5122912" cy="3489251"/>
          </a:xfrm>
        </p:spPr>
        <p:txBody>
          <a:bodyPr>
            <a:normAutofit/>
          </a:bodyPr>
          <a:lstStyle/>
          <a:p>
            <a:pPr marL="0" indent="0">
              <a:buNone/>
            </a:pPr>
            <a:r>
              <a:rPr lang="zh-TW" altLang="en-US" sz="5400" dirty="0">
                <a:solidFill>
                  <a:srgbClr val="C91946"/>
                </a:solidFill>
                <a:latin typeface="華康超明體" pitchFamily="49" charset="-120"/>
                <a:ea typeface="華康超明體" pitchFamily="49" charset="-120"/>
              </a:rPr>
              <a:t>以馬忤</a:t>
            </a:r>
            <a:r>
              <a:rPr lang="zh-TW" altLang="en-US" sz="5400" dirty="0" smtClean="0">
                <a:solidFill>
                  <a:srgbClr val="C91946"/>
                </a:solidFill>
                <a:latin typeface="華康超明體" pitchFamily="49" charset="-120"/>
                <a:ea typeface="華康超明體" pitchFamily="49" charset="-120"/>
              </a:rPr>
              <a:t>斯</a:t>
            </a:r>
            <a:r>
              <a:rPr lang="zh-TW" altLang="en-US" sz="5400" dirty="0">
                <a:solidFill>
                  <a:srgbClr val="C91946"/>
                </a:solidFill>
                <a:latin typeface="華康超明體" pitchFamily="49" charset="-120"/>
                <a:ea typeface="華康超明體" pitchFamily="49" charset="-120"/>
              </a:rPr>
              <a:t>理論</a:t>
            </a:r>
            <a:endParaRPr lang="zh-TW" altLang="en-US" sz="5400" dirty="0"/>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3018760"/>
            <a:ext cx="2262534" cy="3557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1298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755576" y="0"/>
            <a:ext cx="7354887" cy="1371600"/>
          </a:xfrm>
        </p:spPr>
        <p:txBody>
          <a:bodyPr/>
          <a:lstStyle/>
          <a:p>
            <a:pPr algn="ctr" eaLnBrk="1" hangingPunct="1"/>
            <a:r>
              <a:rPr lang="zh-TW" altLang="en-US" sz="5300" dirty="0" smtClean="0">
                <a:solidFill>
                  <a:srgbClr val="FFFF00"/>
                </a:solidFill>
                <a:latin typeface="華康超明體" pitchFamily="49" charset="-120"/>
                <a:ea typeface="華康超明體" pitchFamily="49" charset="-120"/>
              </a:rPr>
              <a:t>以馬忤斯教學理論</a:t>
            </a:r>
            <a:endParaRPr lang="zh-TW" altLang="en-US" dirty="0" smtClean="0">
              <a:solidFill>
                <a:srgbClr val="FFFF00"/>
              </a:solidFill>
              <a:latin typeface="華康超明體" pitchFamily="49" charset="-120"/>
              <a:ea typeface="華康超明體" pitchFamily="49" charset="-120"/>
            </a:endParaRPr>
          </a:p>
        </p:txBody>
      </p:sp>
      <p:sp>
        <p:nvSpPr>
          <p:cNvPr id="20483" name="Rectangle 3"/>
          <p:cNvSpPr>
            <a:spLocks noGrp="1" noChangeArrowheads="1"/>
          </p:cNvSpPr>
          <p:nvPr>
            <p:ph idx="1"/>
          </p:nvPr>
        </p:nvSpPr>
        <p:spPr>
          <a:xfrm>
            <a:off x="395288" y="1773238"/>
            <a:ext cx="8280400" cy="5184775"/>
          </a:xfrm>
        </p:spPr>
        <p:txBody>
          <a:bodyPr rtlCol="0">
            <a:normAutofit fontScale="77500" lnSpcReduction="20000"/>
          </a:bodyPr>
          <a:lstStyle/>
          <a:p>
            <a:pPr eaLnBrk="1" fontAlgn="auto" hangingPunct="1">
              <a:spcAft>
                <a:spcPts val="0"/>
              </a:spcAft>
              <a:buFont typeface="Wingdings 2"/>
              <a:buChar char="ß"/>
              <a:defRPr/>
            </a:pPr>
            <a:r>
              <a:rPr lang="en-US" altLang="zh-TW" dirty="0" smtClean="0">
                <a:solidFill>
                  <a:srgbClr val="000000"/>
                </a:solidFill>
                <a:latin typeface="新細明體" pitchFamily="-80" charset="-120"/>
                <a:ea typeface="新細明體" pitchFamily="-80" charset="-120"/>
              </a:rPr>
              <a:t> </a:t>
            </a:r>
            <a:r>
              <a:rPr lang="zh-TW" sz="5100" spc="600" dirty="0" smtClean="0">
                <a:solidFill>
                  <a:srgbClr val="000000"/>
                </a:solidFill>
                <a:latin typeface="華康儷黑 Std W7" pitchFamily="-80" charset="-120"/>
              </a:rPr>
              <a:t>此教學</a:t>
            </a:r>
            <a:r>
              <a:rPr lang="zh-TW" altLang="en-US" sz="5100" spc="600" dirty="0" smtClean="0">
                <a:solidFill>
                  <a:srgbClr val="000000"/>
                </a:solidFill>
                <a:latin typeface="華康儷黑 Std W7" pitchFamily="-80" charset="-120"/>
              </a:rPr>
              <a:t>理論</a:t>
            </a:r>
            <a:r>
              <a:rPr lang="zh-TW" sz="5100" spc="600" dirty="0" smtClean="0">
                <a:solidFill>
                  <a:srgbClr val="000000"/>
                </a:solidFill>
                <a:latin typeface="華康儷黑 Std W7" pitchFamily="-80" charset="-120"/>
              </a:rPr>
              <a:t>是宗教教育的一種取向，著重將基督徒的訊息與學生的生活經驗結合，鼓勵學生以基督徒的價值觀指導自己的道德抉擇。</a:t>
            </a:r>
            <a:endParaRPr lang="en-US" altLang="zh-TW" sz="5100" spc="600" dirty="0" smtClean="0">
              <a:solidFill>
                <a:srgbClr val="000000"/>
              </a:solidFill>
              <a:latin typeface="華康儷黑 Std W7" pitchFamily="-80" charset="-120"/>
            </a:endParaRPr>
          </a:p>
          <a:p>
            <a:pPr eaLnBrk="1" fontAlgn="auto" hangingPunct="1">
              <a:spcAft>
                <a:spcPts val="0"/>
              </a:spcAft>
              <a:buFont typeface="Wingdings 2"/>
              <a:buChar char="ß"/>
              <a:defRPr/>
            </a:pPr>
            <a:r>
              <a:rPr lang="zh-TW" sz="5100" spc="600" dirty="0" smtClean="0">
                <a:solidFill>
                  <a:srgbClr val="000000"/>
                </a:solidFill>
                <a:latin typeface="華康儷黑 Std W7" pitchFamily="-80" charset="-120"/>
              </a:rPr>
              <a:t>此教學的特色是學生的積極參與、個人經驗的反思、基督徒故事的活潑展現、學生價值觀的重塑和言行上的回應</a:t>
            </a:r>
            <a:r>
              <a:rPr lang="zh-TW" sz="4600" spc="600" dirty="0" smtClean="0">
                <a:solidFill>
                  <a:srgbClr val="000000"/>
                </a:solidFill>
                <a:latin typeface="華康儷黑 Std W7" pitchFamily="-80" charset="-120"/>
              </a:rPr>
              <a:t>。</a:t>
            </a:r>
          </a:p>
          <a:p>
            <a:pPr marL="0" indent="0" eaLnBrk="1" fontAlgn="auto" hangingPunct="1">
              <a:spcAft>
                <a:spcPts val="0"/>
              </a:spcAft>
              <a:buFont typeface="Wingdings 2" pitchFamily="18" charset="2"/>
              <a:buNone/>
              <a:defRPr/>
            </a:pPr>
            <a:r>
              <a:rPr lang="zh-TW" altLang="en-US" sz="3600" dirty="0" smtClean="0">
                <a:solidFill>
                  <a:srgbClr val="000000"/>
                </a:solidFill>
                <a:latin typeface="華康儷黑 Std W7" pitchFamily="-80" charset="-120"/>
              </a:rPr>
              <a:t>   </a:t>
            </a:r>
            <a:endParaRPr lang="zh-TW" altLang="en-US" sz="3600" dirty="0" smtClean="0">
              <a:latin typeface="華康儷黑 Std W7" pitchFamily="-80" charset="-120"/>
            </a:endParaRPr>
          </a:p>
        </p:txBody>
      </p:sp>
    </p:spTree>
    <p:extLst>
      <p:ext uri="{BB962C8B-B14F-4D97-AF65-F5344CB8AC3E}">
        <p14:creationId xmlns:p14="http://schemas.microsoft.com/office/powerpoint/2010/main" val="2588815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434" name="Rectangle 3"/>
          <p:cNvSpPr>
            <a:spLocks noGrp="1" noChangeArrowheads="1"/>
          </p:cNvSpPr>
          <p:nvPr>
            <p:ph idx="1"/>
          </p:nvPr>
        </p:nvSpPr>
        <p:spPr>
          <a:xfrm>
            <a:off x="251520" y="692696"/>
            <a:ext cx="8496944" cy="5835650"/>
          </a:xfrm>
        </p:spPr>
        <p:txBody>
          <a:bodyPr>
            <a:noAutofit/>
          </a:bodyPr>
          <a:lstStyle/>
          <a:p>
            <a:pPr eaLnBrk="1" hangingPunct="1">
              <a:lnSpc>
                <a:spcPct val="90000"/>
              </a:lnSpc>
            </a:pPr>
            <a:r>
              <a:rPr lang="en-US" altLang="zh-TW" sz="3600" dirty="0" smtClean="0">
                <a:solidFill>
                  <a:srgbClr val="000000"/>
                </a:solidFill>
                <a:latin typeface="華康儷黑 Std W7"/>
              </a:rPr>
              <a:t>  </a:t>
            </a:r>
            <a:r>
              <a:rPr lang="zh-TW" altLang="zh-TW" sz="3600" dirty="0" smtClean="0">
                <a:solidFill>
                  <a:srgbClr val="000000"/>
                </a:solidFill>
                <a:latin typeface="華康儷黑 Std W7"/>
              </a:rPr>
              <a:t>「以馬忤斯教學</a:t>
            </a:r>
            <a:r>
              <a:rPr lang="zh-TW" altLang="en-US" sz="3600" dirty="0" smtClean="0">
                <a:solidFill>
                  <a:srgbClr val="000000"/>
                </a:solidFill>
                <a:latin typeface="華康儷黑 Std W7"/>
              </a:rPr>
              <a:t>理論</a:t>
            </a:r>
            <a:r>
              <a:rPr lang="zh-TW" altLang="zh-TW" sz="3600" dirty="0" smtClean="0">
                <a:solidFill>
                  <a:srgbClr val="000000"/>
                </a:solidFill>
                <a:latin typeface="華康儷黑 Std W7"/>
              </a:rPr>
              <a:t>」既非灌輸式的教理講授，亦不是沒有價值判斷的生活經驗分享，而是透過學生主動的探究學習。</a:t>
            </a:r>
            <a:endParaRPr lang="en-US" altLang="zh-TW" sz="3600" dirty="0" smtClean="0">
              <a:solidFill>
                <a:srgbClr val="000000"/>
              </a:solidFill>
              <a:latin typeface="華康儷黑 Std W7"/>
            </a:endParaRPr>
          </a:p>
          <a:p>
            <a:pPr eaLnBrk="1" hangingPunct="1">
              <a:lnSpc>
                <a:spcPct val="90000"/>
              </a:lnSpc>
            </a:pPr>
            <a:r>
              <a:rPr lang="en-US" altLang="zh-TW" sz="3600" dirty="0" smtClean="0">
                <a:solidFill>
                  <a:srgbClr val="000000"/>
                </a:solidFill>
                <a:latin typeface="華康儷黑 Std W7"/>
              </a:rPr>
              <a:t>  </a:t>
            </a:r>
            <a:r>
              <a:rPr lang="zh-TW" altLang="zh-TW" sz="3600" dirty="0" smtClean="0">
                <a:solidFill>
                  <a:srgbClr val="000000"/>
                </a:solidFill>
                <a:latin typeface="華康儷黑 Std W7"/>
              </a:rPr>
              <a:t>此教學的目的在於讓學生以基督信仰的角度去處理人生的問題與挑戰。</a:t>
            </a:r>
            <a:endParaRPr lang="en-US" altLang="zh-TW" sz="3600" dirty="0" smtClean="0">
              <a:solidFill>
                <a:srgbClr val="000000"/>
              </a:solidFill>
              <a:latin typeface="華康儷黑 Std W7"/>
            </a:endParaRPr>
          </a:p>
          <a:p>
            <a:pPr eaLnBrk="1" hangingPunct="1">
              <a:lnSpc>
                <a:spcPct val="90000"/>
              </a:lnSpc>
            </a:pPr>
            <a:endParaRPr lang="zh-TW" altLang="zh-TW" sz="3600" dirty="0" smtClean="0">
              <a:solidFill>
                <a:srgbClr val="000000"/>
              </a:solidFill>
              <a:latin typeface="華康儷黑 Std W7"/>
            </a:endParaRPr>
          </a:p>
          <a:p>
            <a:pPr eaLnBrk="1" hangingPunct="1">
              <a:lnSpc>
                <a:spcPct val="90000"/>
              </a:lnSpc>
            </a:pPr>
            <a:r>
              <a:rPr lang="zh-TW" altLang="en-US" sz="3600" dirty="0" smtClean="0">
                <a:solidFill>
                  <a:srgbClr val="000000"/>
                </a:solidFill>
                <a:latin typeface="華康儷黑 Std W7"/>
              </a:rPr>
              <a:t>  </a:t>
            </a:r>
            <a:r>
              <a:rPr lang="zh-TW" altLang="zh-TW" sz="3600" dirty="0" smtClean="0">
                <a:solidFill>
                  <a:srgbClr val="000000"/>
                </a:solidFill>
                <a:latin typeface="華康儷黑 Std W7"/>
              </a:rPr>
              <a:t>也是一種參與及交談的教學策略，反思個人在社會的實況中的處境的言行，參照基督徒故事的教訓</a:t>
            </a:r>
            <a:r>
              <a:rPr lang="en-US" altLang="zh-TW" sz="3600" dirty="0" smtClean="0">
                <a:solidFill>
                  <a:srgbClr val="000000"/>
                </a:solidFill>
                <a:latin typeface="華康儷黑 Std W7"/>
              </a:rPr>
              <a:t>/</a:t>
            </a:r>
            <a:r>
              <a:rPr lang="zh-TW" altLang="zh-TW" sz="3600" dirty="0" smtClean="0">
                <a:solidFill>
                  <a:srgbClr val="000000"/>
                </a:solidFill>
                <a:latin typeface="華康儷黑 Std W7"/>
              </a:rPr>
              <a:t>訊息，以更新自己的言行。</a:t>
            </a:r>
          </a:p>
          <a:p>
            <a:pPr eaLnBrk="1" hangingPunct="1">
              <a:lnSpc>
                <a:spcPct val="90000"/>
              </a:lnSpc>
            </a:pPr>
            <a:endParaRPr lang="en-US" altLang="zh-TW" sz="2800" dirty="0" smtClean="0">
              <a:ea typeface="新細明體" pitchFamily="18" charset="-120"/>
            </a:endParaRPr>
          </a:p>
        </p:txBody>
      </p:sp>
    </p:spTree>
    <p:extLst>
      <p:ext uri="{BB962C8B-B14F-4D97-AF65-F5344CB8AC3E}">
        <p14:creationId xmlns:p14="http://schemas.microsoft.com/office/powerpoint/2010/main" val="4287731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algn="ctr" eaLnBrk="1" hangingPunct="1"/>
            <a:r>
              <a:rPr lang="zh-TW" altLang="en-US" sz="5400" dirty="0" smtClean="0">
                <a:solidFill>
                  <a:srgbClr val="FFFF00"/>
                </a:solidFill>
                <a:latin typeface="華康超明體" pitchFamily="49" charset="-120"/>
                <a:ea typeface="華康超明體" pitchFamily="49" charset="-120"/>
              </a:rPr>
              <a:t>以馬忤斯的故事</a:t>
            </a:r>
            <a:endParaRPr lang="zh-TW" altLang="en-US" dirty="0" smtClean="0">
              <a:solidFill>
                <a:srgbClr val="FFFF00"/>
              </a:solidFill>
              <a:latin typeface="新細明體" pitchFamily="18" charset="-120"/>
              <a:ea typeface="新細明體" pitchFamily="18" charset="-120"/>
            </a:endParaRPr>
          </a:p>
        </p:txBody>
      </p:sp>
      <p:sp>
        <p:nvSpPr>
          <p:cNvPr id="20483" name="Rectangle 3"/>
          <p:cNvSpPr>
            <a:spLocks noGrp="1" noChangeArrowheads="1"/>
          </p:cNvSpPr>
          <p:nvPr>
            <p:ph idx="1"/>
          </p:nvPr>
        </p:nvSpPr>
        <p:spPr/>
        <p:txBody>
          <a:bodyPr/>
          <a:lstStyle/>
          <a:p>
            <a:pPr eaLnBrk="1" hangingPunct="1"/>
            <a:endParaRPr lang="zh-TW" altLang="zh-TW" smtClean="0"/>
          </a:p>
        </p:txBody>
      </p:sp>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628800"/>
            <a:ext cx="8723718"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141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76776" cy="6847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內容版面配置區 1"/>
          <p:cNvSpPr>
            <a:spLocks noGrp="1"/>
          </p:cNvSpPr>
          <p:nvPr>
            <p:ph idx="1"/>
          </p:nvPr>
        </p:nvSpPr>
        <p:spPr>
          <a:xfrm>
            <a:off x="263178" y="4581128"/>
            <a:ext cx="8568952" cy="2266861"/>
          </a:xfrm>
          <a:solidFill>
            <a:srgbClr val="FFFF00">
              <a:alpha val="53000"/>
            </a:srgbClr>
          </a:solidFill>
        </p:spPr>
        <p:style>
          <a:lnRef idx="2">
            <a:schemeClr val="accent3"/>
          </a:lnRef>
          <a:fillRef idx="1">
            <a:schemeClr val="lt1"/>
          </a:fillRef>
          <a:effectRef idx="0">
            <a:schemeClr val="accent3"/>
          </a:effectRef>
          <a:fontRef idx="minor">
            <a:schemeClr val="dk1"/>
          </a:fontRef>
        </p:style>
        <p:txBody>
          <a:bodyPr>
            <a:noAutofit/>
          </a:bodyPr>
          <a:lstStyle/>
          <a:p>
            <a:pPr marL="0" indent="0">
              <a:buNone/>
            </a:pPr>
            <a:r>
              <a:rPr lang="en-US" altLang="zh-TW" dirty="0">
                <a:effectLst>
                  <a:glow rad="63500">
                    <a:schemeClr val="bg1">
                      <a:alpha val="40000"/>
                    </a:schemeClr>
                  </a:glow>
                </a:effectLst>
              </a:rPr>
              <a:t>1.</a:t>
            </a:r>
            <a:r>
              <a:rPr lang="zh-TW" altLang="zh-TW" dirty="0">
                <a:effectLst>
                  <a:glow rad="63500">
                    <a:schemeClr val="bg1">
                      <a:alpha val="40000"/>
                    </a:schemeClr>
                  </a:glow>
                </a:effectLst>
              </a:rPr>
              <a:t>真正開始重視生命的順序，把家人擺在第一位</a:t>
            </a:r>
            <a:r>
              <a:rPr lang="zh-TW" altLang="zh-TW" dirty="0" smtClean="0">
                <a:effectLst>
                  <a:glow rad="63500">
                    <a:schemeClr val="bg1">
                      <a:alpha val="40000"/>
                    </a:schemeClr>
                  </a:glow>
                </a:effectLst>
              </a:rPr>
              <a:t>。</a:t>
            </a:r>
            <a:endParaRPr lang="en-US" altLang="zh-TW" dirty="0" smtClean="0">
              <a:effectLst>
                <a:glow rad="63500">
                  <a:schemeClr val="bg1">
                    <a:alpha val="40000"/>
                  </a:schemeClr>
                </a:glow>
              </a:effectLst>
            </a:endParaRPr>
          </a:p>
          <a:p>
            <a:pPr marL="0" indent="0">
              <a:buNone/>
            </a:pPr>
            <a:r>
              <a:rPr lang="en-US" altLang="zh-TW" dirty="0" smtClean="0">
                <a:effectLst>
                  <a:glow rad="63500">
                    <a:schemeClr val="bg1">
                      <a:alpha val="40000"/>
                    </a:schemeClr>
                  </a:glow>
                </a:effectLst>
              </a:rPr>
              <a:t>2</a:t>
            </a:r>
            <a:r>
              <a:rPr lang="en-US" altLang="zh-TW" dirty="0">
                <a:effectLst>
                  <a:glow rad="63500">
                    <a:schemeClr val="bg1">
                      <a:alpha val="40000"/>
                    </a:schemeClr>
                  </a:glow>
                </a:effectLst>
              </a:rPr>
              <a:t>. </a:t>
            </a:r>
            <a:r>
              <a:rPr lang="zh-TW" altLang="zh-TW" dirty="0">
                <a:effectLst>
                  <a:glow rad="63500">
                    <a:schemeClr val="bg1">
                      <a:alpha val="40000"/>
                    </a:schemeClr>
                  </a:glow>
                </a:effectLst>
              </a:rPr>
              <a:t>給孩子正確的信念跟</a:t>
            </a:r>
            <a:r>
              <a:rPr lang="zh-TW" altLang="zh-TW" dirty="0" smtClean="0">
                <a:effectLst>
                  <a:glow rad="63500">
                    <a:schemeClr val="bg1">
                      <a:alpha val="40000"/>
                    </a:schemeClr>
                  </a:glow>
                </a:effectLst>
              </a:rPr>
              <a:t>價值觀</a:t>
            </a:r>
            <a:r>
              <a:rPr lang="zh-TW" altLang="en-US" dirty="0">
                <a:effectLst>
                  <a:glow rad="63500">
                    <a:schemeClr val="bg1">
                      <a:alpha val="40000"/>
                    </a:schemeClr>
                  </a:glow>
                </a:effectLst>
              </a:rPr>
              <a:t>。</a:t>
            </a:r>
            <a:endParaRPr lang="en-US" altLang="zh-TW" dirty="0" smtClean="0">
              <a:effectLst>
                <a:glow rad="63500">
                  <a:schemeClr val="bg1">
                    <a:alpha val="40000"/>
                  </a:schemeClr>
                </a:glow>
              </a:effectLst>
            </a:endParaRPr>
          </a:p>
          <a:p>
            <a:pPr marL="0" indent="0">
              <a:buNone/>
            </a:pPr>
            <a:r>
              <a:rPr lang="en-US" altLang="zh-TW" dirty="0" smtClean="0">
                <a:effectLst>
                  <a:glow rad="63500">
                    <a:schemeClr val="bg1">
                      <a:alpha val="40000"/>
                    </a:schemeClr>
                  </a:glow>
                </a:effectLst>
              </a:rPr>
              <a:t>3</a:t>
            </a:r>
            <a:r>
              <a:rPr lang="en-US" altLang="zh-TW" dirty="0">
                <a:effectLst>
                  <a:glow rad="63500">
                    <a:schemeClr val="bg1">
                      <a:alpha val="40000"/>
                    </a:schemeClr>
                  </a:glow>
                </a:effectLst>
              </a:rPr>
              <a:t>.</a:t>
            </a:r>
            <a:r>
              <a:rPr lang="zh-TW" altLang="zh-TW" dirty="0">
                <a:effectLst>
                  <a:glow rad="63500">
                    <a:schemeClr val="bg1">
                      <a:alpha val="40000"/>
                    </a:schemeClr>
                  </a:glow>
                </a:effectLst>
              </a:rPr>
              <a:t>家庭教育這字眼，不該淪為</a:t>
            </a:r>
            <a:r>
              <a:rPr lang="zh-TW" altLang="zh-TW" dirty="0" smtClean="0">
                <a:effectLst>
                  <a:glow rad="63500">
                    <a:schemeClr val="bg1">
                      <a:alpha val="40000"/>
                    </a:schemeClr>
                  </a:glow>
                </a:effectLst>
              </a:rPr>
              <a:t>口號</a:t>
            </a:r>
            <a:r>
              <a:rPr lang="en-US" altLang="zh-TW" dirty="0"/>
              <a:t/>
            </a:r>
            <a:br>
              <a:rPr lang="en-US" altLang="zh-TW" dirty="0"/>
            </a:br>
            <a:endParaRPr lang="zh-TW" altLang="en-US" sz="900" dirty="0">
              <a:solidFill>
                <a:srgbClr val="0000FF"/>
              </a:solidFill>
            </a:endParaRPr>
          </a:p>
        </p:txBody>
      </p:sp>
      <p:sp>
        <p:nvSpPr>
          <p:cNvPr id="3" name="標題 2"/>
          <p:cNvSpPr>
            <a:spLocks noGrp="1"/>
          </p:cNvSpPr>
          <p:nvPr>
            <p:ph type="title"/>
          </p:nvPr>
        </p:nvSpPr>
        <p:spPr>
          <a:xfrm>
            <a:off x="395536" y="188640"/>
            <a:ext cx="8748464" cy="1143000"/>
          </a:xfrm>
        </p:spPr>
        <p:txBody>
          <a:bodyPr>
            <a:noAutofit/>
          </a:bodyPr>
          <a:lstStyle/>
          <a:p>
            <a:pPr algn="ctr"/>
            <a:r>
              <a:rPr lang="zh-TW" altLang="en-US" sz="8000" dirty="0" smtClean="0">
                <a:gradFill>
                  <a:gsLst>
                    <a:gs pos="0">
                      <a:srgbClr val="FFF200"/>
                    </a:gs>
                    <a:gs pos="77000">
                      <a:srgbClr val="FF7A00"/>
                    </a:gs>
                    <a:gs pos="100000">
                      <a:srgbClr val="FF0300"/>
                    </a:gs>
                    <a:gs pos="100000">
                      <a:srgbClr val="4D0808"/>
                    </a:gs>
                  </a:gsLst>
                  <a:lin ang="5400000" scaled="0"/>
                </a:gradFill>
                <a:latin typeface="華康儷粗宋" panose="02020709000000000000" pitchFamily="49" charset="-120"/>
                <a:ea typeface="華康儷粗宋" panose="02020709000000000000" pitchFamily="49" charset="-120"/>
              </a:rPr>
              <a:t>小燈泡照亮了</a:t>
            </a:r>
            <a:r>
              <a:rPr lang="en-US" altLang="zh-TW" sz="8000" dirty="0" smtClean="0">
                <a:gradFill>
                  <a:gsLst>
                    <a:gs pos="0">
                      <a:srgbClr val="FFF200"/>
                    </a:gs>
                    <a:gs pos="77000">
                      <a:srgbClr val="FF7A00"/>
                    </a:gs>
                    <a:gs pos="100000">
                      <a:srgbClr val="FF0300"/>
                    </a:gs>
                    <a:gs pos="100000">
                      <a:srgbClr val="4D0808"/>
                    </a:gs>
                  </a:gsLst>
                  <a:lin ang="5400000" scaled="0"/>
                </a:gradFill>
                <a:latin typeface="華康儷粗宋" panose="02020709000000000000" pitchFamily="49" charset="-120"/>
                <a:ea typeface="華康儷粗宋" panose="02020709000000000000" pitchFamily="49" charset="-120"/>
              </a:rPr>
              <a:t>..</a:t>
            </a:r>
            <a:endParaRPr lang="zh-TW" altLang="en-US" sz="8000" dirty="0">
              <a:gradFill>
                <a:gsLst>
                  <a:gs pos="0">
                    <a:srgbClr val="FFF200"/>
                  </a:gs>
                  <a:gs pos="77000">
                    <a:srgbClr val="FF7A00"/>
                  </a:gs>
                  <a:gs pos="100000">
                    <a:srgbClr val="FF0300"/>
                  </a:gs>
                  <a:gs pos="100000">
                    <a:srgbClr val="4D0808"/>
                  </a:gs>
                </a:gsLst>
                <a:lin ang="5400000" scaled="0"/>
              </a:gradFill>
              <a:latin typeface="華康儷粗宋" panose="02020709000000000000" pitchFamily="49" charset="-120"/>
              <a:ea typeface="華康儷粗宋" panose="02020709000000000000" pitchFamily="49" charset="-120"/>
            </a:endParaRPr>
          </a:p>
        </p:txBody>
      </p:sp>
    </p:spTree>
    <p:extLst>
      <p:ext uri="{BB962C8B-B14F-4D97-AF65-F5344CB8AC3E}">
        <p14:creationId xmlns:p14="http://schemas.microsoft.com/office/powerpoint/2010/main" val="250823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1000"/>
                                        <p:tgtEl>
                                          <p:spTgt spid="2">
                                            <p:bg/>
                                          </p:spTgt>
                                        </p:tgtEl>
                                      </p:cBhvr>
                                    </p:animEffect>
                                    <p:anim calcmode="lin" valueType="num">
                                      <p:cBhvr>
                                        <p:cTn id="8" dur="1000" fill="hold"/>
                                        <p:tgtEl>
                                          <p:spTgt spid="2">
                                            <p:bg/>
                                          </p:spTgt>
                                        </p:tgtEl>
                                        <p:attrNameLst>
                                          <p:attrName>ppt_x</p:attrName>
                                        </p:attrNameLst>
                                      </p:cBhvr>
                                      <p:tavLst>
                                        <p:tav tm="0">
                                          <p:val>
                                            <p:strVal val="#ppt_x"/>
                                          </p:val>
                                        </p:tav>
                                        <p:tav tm="100000">
                                          <p:val>
                                            <p:strVal val="#ppt_x"/>
                                          </p:val>
                                        </p:tav>
                                      </p:tavLst>
                                    </p:anim>
                                    <p:anim calcmode="lin" valueType="num">
                                      <p:cBhvr>
                                        <p:cTn id="9" dur="1000" fill="hold"/>
                                        <p:tgtEl>
                                          <p:spTgt spid="2">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1000"/>
                                        <p:tgtEl>
                                          <p:spTgt spid="2">
                                            <p:txEl>
                                              <p:pRg st="1" end="1"/>
                                            </p:txEl>
                                          </p:spTgt>
                                        </p:tgtEl>
                                      </p:cBhvr>
                                    </p:animEffect>
                                    <p:anim calcmode="lin" valueType="num">
                                      <p:cBhvr>
                                        <p:cTn id="20"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fade">
                                      <p:cBhvr>
                                        <p:cTn id="26" dur="1000"/>
                                        <p:tgtEl>
                                          <p:spTgt spid="2">
                                            <p:txEl>
                                              <p:pRg st="2" end="2"/>
                                            </p:txEl>
                                          </p:spTgt>
                                        </p:tgtEl>
                                      </p:cBhvr>
                                    </p:animEffect>
                                    <p:anim calcmode="lin" valueType="num">
                                      <p:cBhvr>
                                        <p:cTn id="27"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rtlCol="0">
            <a:normAutofit fontScale="90000"/>
          </a:bodyPr>
          <a:lstStyle/>
          <a:p>
            <a:pPr algn="ctr" eaLnBrk="1" fontAlgn="auto" hangingPunct="1">
              <a:spcAft>
                <a:spcPts val="0"/>
              </a:spcAft>
              <a:defRPr/>
            </a:pPr>
            <a:r>
              <a:rPr lang="en-US" altLang="zh-TW" dirty="0" smtClean="0">
                <a:solidFill>
                  <a:srgbClr val="000000"/>
                </a:solidFill>
                <a:latin typeface="新細明體" pitchFamily="-80" charset="-120"/>
                <a:ea typeface="新細明體" pitchFamily="-80" charset="-120"/>
              </a:rPr>
              <a:t/>
            </a:r>
            <a:br>
              <a:rPr lang="en-US" altLang="zh-TW" dirty="0" smtClean="0">
                <a:solidFill>
                  <a:srgbClr val="000000"/>
                </a:solidFill>
                <a:latin typeface="新細明體" pitchFamily="-80" charset="-120"/>
                <a:ea typeface="新細明體" pitchFamily="-80" charset="-120"/>
              </a:rPr>
            </a:br>
            <a:r>
              <a:rPr lang="zh-TW" altLang="en-US" sz="5400" dirty="0">
                <a:solidFill>
                  <a:srgbClr val="FFFF00"/>
                </a:solidFill>
                <a:latin typeface="華康超明體" panose="02020C09000000000000" pitchFamily="49" charset="-120"/>
                <a:ea typeface="華康超明體" panose="02020C09000000000000" pitchFamily="49" charset="-120"/>
              </a:rPr>
              <a:t>路加福音</a:t>
            </a:r>
            <a:r>
              <a:rPr lang="en-US" altLang="zh-TW" sz="5400" dirty="0" smtClean="0">
                <a:solidFill>
                  <a:srgbClr val="FFFF00"/>
                </a:solidFill>
                <a:latin typeface="華康超明體" panose="02020C09000000000000" pitchFamily="49" charset="-120"/>
                <a:ea typeface="華康超明體" panose="02020C09000000000000" pitchFamily="49" charset="-120"/>
              </a:rPr>
              <a:t>24:13-36</a:t>
            </a:r>
            <a:br>
              <a:rPr lang="en-US" altLang="zh-TW" sz="5400" dirty="0" smtClean="0">
                <a:solidFill>
                  <a:srgbClr val="FFFF00"/>
                </a:solidFill>
                <a:latin typeface="華康超明體" panose="02020C09000000000000" pitchFamily="49" charset="-120"/>
                <a:ea typeface="華康超明體" panose="02020C09000000000000" pitchFamily="49" charset="-120"/>
              </a:rPr>
            </a:br>
            <a:endParaRPr lang="en-US" altLang="zh-TW" dirty="0" smtClean="0">
              <a:solidFill>
                <a:srgbClr val="FFFF00"/>
              </a:solidFill>
              <a:latin typeface="華康超明體" panose="02020C09000000000000" pitchFamily="49" charset="-120"/>
              <a:ea typeface="華康超明體" panose="02020C09000000000000" pitchFamily="49" charset="-120"/>
            </a:endParaRPr>
          </a:p>
        </p:txBody>
      </p:sp>
      <p:sp>
        <p:nvSpPr>
          <p:cNvPr id="21507" name="Rectangle 3"/>
          <p:cNvSpPr>
            <a:spLocks noGrp="1" noChangeArrowheads="1"/>
          </p:cNvSpPr>
          <p:nvPr>
            <p:ph idx="1"/>
          </p:nvPr>
        </p:nvSpPr>
        <p:spPr>
          <a:xfrm>
            <a:off x="323528" y="1412776"/>
            <a:ext cx="8424863" cy="5516562"/>
          </a:xfrm>
        </p:spPr>
        <p:txBody>
          <a:bodyPr/>
          <a:lstStyle/>
          <a:p>
            <a:pPr eaLnBrk="1" hangingPunct="1">
              <a:lnSpc>
                <a:spcPct val="110000"/>
              </a:lnSpc>
              <a:buFont typeface="Wingdings" pitchFamily="2" charset="2"/>
              <a:buNone/>
            </a:pPr>
            <a:r>
              <a:rPr lang="zh-TW" altLang="zh-TW" dirty="0" smtClean="0">
                <a:solidFill>
                  <a:srgbClr val="000000"/>
                </a:solidFill>
                <a:latin typeface="新細明體" pitchFamily="18" charset="-120"/>
                <a:ea typeface="新細明體" pitchFamily="18" charset="-120"/>
              </a:rPr>
              <a:t>   </a:t>
            </a:r>
            <a:r>
              <a:rPr lang="en-US" altLang="zh-TW" dirty="0" smtClean="0">
                <a:solidFill>
                  <a:srgbClr val="7804D8"/>
                </a:solidFill>
                <a:latin typeface="華康儷黑 Std W7"/>
              </a:rPr>
              <a:t>13 </a:t>
            </a:r>
            <a:r>
              <a:rPr lang="zh-TW" altLang="zh-TW" dirty="0" smtClean="0">
                <a:solidFill>
                  <a:srgbClr val="7804D8"/>
                </a:solidFill>
                <a:latin typeface="華康儷黑 Std W7"/>
              </a:rPr>
              <a:t>正當那日，門徒中有兩個人往一個村子去；這村子名叫以馬忤斯，離耶路撒冷約有二十五里。</a:t>
            </a:r>
            <a:r>
              <a:rPr lang="zh-TW" altLang="en-US" dirty="0" smtClean="0">
                <a:solidFill>
                  <a:srgbClr val="7804D8"/>
                </a:solidFill>
                <a:latin typeface="華康儷黑 Std W7"/>
              </a:rPr>
              <a:t> </a:t>
            </a:r>
            <a:r>
              <a:rPr lang="en-US" altLang="zh-TW" dirty="0" smtClean="0">
                <a:solidFill>
                  <a:srgbClr val="7804D8"/>
                </a:solidFill>
                <a:latin typeface="華康儷黑 Std W7"/>
              </a:rPr>
              <a:t>14 </a:t>
            </a:r>
            <a:r>
              <a:rPr lang="zh-TW" altLang="zh-TW" dirty="0" smtClean="0">
                <a:solidFill>
                  <a:srgbClr val="7804D8"/>
                </a:solidFill>
                <a:latin typeface="華康儷黑 Std W7"/>
              </a:rPr>
              <a:t>他們彼此談論所遇見的這一切事。</a:t>
            </a:r>
            <a:r>
              <a:rPr lang="zh-TW" altLang="en-US" dirty="0" smtClean="0">
                <a:solidFill>
                  <a:srgbClr val="000000"/>
                </a:solidFill>
                <a:latin typeface="華康儷黑 Std W7"/>
              </a:rPr>
              <a:t> </a:t>
            </a:r>
            <a:r>
              <a:rPr lang="en-US" altLang="zh-TW" dirty="0" smtClean="0">
                <a:solidFill>
                  <a:srgbClr val="000000"/>
                </a:solidFill>
                <a:latin typeface="華康儷黑 Std W7"/>
              </a:rPr>
              <a:t>15 </a:t>
            </a:r>
            <a:r>
              <a:rPr lang="zh-TW" altLang="zh-TW" dirty="0" smtClean="0">
                <a:solidFill>
                  <a:srgbClr val="C91946"/>
                </a:solidFill>
                <a:latin typeface="華康儷黑 Std W7"/>
              </a:rPr>
              <a:t>正談論相問的時候，耶穌親自就近他們，和他們同行；</a:t>
            </a:r>
            <a:r>
              <a:rPr lang="zh-TW" altLang="en-US" dirty="0" smtClean="0">
                <a:solidFill>
                  <a:srgbClr val="C91946"/>
                </a:solidFill>
                <a:latin typeface="華康儷黑 Std W7"/>
              </a:rPr>
              <a:t> </a:t>
            </a:r>
            <a:r>
              <a:rPr lang="en-US" altLang="zh-TW" dirty="0" smtClean="0">
                <a:solidFill>
                  <a:srgbClr val="C91946"/>
                </a:solidFill>
                <a:latin typeface="華康儷黑 Std W7"/>
              </a:rPr>
              <a:t>16 </a:t>
            </a:r>
            <a:r>
              <a:rPr lang="zh-TW" altLang="zh-TW" dirty="0" smtClean="0">
                <a:solidFill>
                  <a:srgbClr val="C91946"/>
                </a:solidFill>
                <a:latin typeface="華康儷黑 Std W7"/>
              </a:rPr>
              <a:t>只是他們的眼睛迷糊了，不認識他。</a:t>
            </a:r>
            <a:r>
              <a:rPr lang="zh-TW" altLang="en-US" dirty="0" smtClean="0">
                <a:solidFill>
                  <a:srgbClr val="C91946"/>
                </a:solidFill>
                <a:latin typeface="華康儷黑 Std W7"/>
              </a:rPr>
              <a:t> </a:t>
            </a:r>
            <a:r>
              <a:rPr lang="en-US" altLang="zh-TW" dirty="0" smtClean="0">
                <a:solidFill>
                  <a:srgbClr val="C91946"/>
                </a:solidFill>
                <a:latin typeface="華康儷黑 Std W7"/>
              </a:rPr>
              <a:t>17 </a:t>
            </a:r>
            <a:r>
              <a:rPr lang="zh-TW" altLang="zh-TW" dirty="0" smtClean="0">
                <a:solidFill>
                  <a:srgbClr val="C91946"/>
                </a:solidFill>
                <a:latin typeface="華康儷黑 Std W7"/>
              </a:rPr>
              <a:t>耶穌對他們說：「你們走路彼此談論的是甚麼事呢？」他們就站住，臉上帶著愁容。</a:t>
            </a:r>
            <a:r>
              <a:rPr lang="zh-TW" altLang="en-US" dirty="0" smtClean="0">
                <a:solidFill>
                  <a:srgbClr val="000000"/>
                </a:solidFill>
                <a:latin typeface="華康儷黑 Std W7"/>
              </a:rPr>
              <a:t> </a:t>
            </a:r>
            <a:r>
              <a:rPr lang="en-US" altLang="zh-TW" dirty="0" smtClean="0">
                <a:solidFill>
                  <a:srgbClr val="000000"/>
                </a:solidFill>
                <a:latin typeface="華康儷黑 Std W7"/>
              </a:rPr>
              <a:t>18 </a:t>
            </a:r>
            <a:r>
              <a:rPr lang="zh-TW" altLang="zh-TW" dirty="0" smtClean="0">
                <a:solidFill>
                  <a:srgbClr val="000000"/>
                </a:solidFill>
                <a:latin typeface="華康儷黑 Std W7"/>
              </a:rPr>
              <a:t>二人中有一個名叫革流巴的回答說：「你在耶路撒冷作客，還不知道這幾天在那裏所出的事嗎？」</a:t>
            </a:r>
            <a:endParaRPr lang="zh-TW" altLang="en-US" dirty="0" smtClean="0">
              <a:solidFill>
                <a:srgbClr val="000000"/>
              </a:solidFill>
              <a:latin typeface="華康儷黑 Std W7"/>
            </a:endParaRPr>
          </a:p>
        </p:txBody>
      </p:sp>
    </p:spTree>
    <p:extLst>
      <p:ext uri="{BB962C8B-B14F-4D97-AF65-F5344CB8AC3E}">
        <p14:creationId xmlns:p14="http://schemas.microsoft.com/office/powerpoint/2010/main" val="94310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2530" name="Rectangle 3"/>
          <p:cNvSpPr>
            <a:spLocks noGrp="1" noChangeArrowheads="1"/>
          </p:cNvSpPr>
          <p:nvPr>
            <p:ph type="body" idx="1"/>
          </p:nvPr>
        </p:nvSpPr>
        <p:spPr>
          <a:xfrm>
            <a:off x="0" y="188913"/>
            <a:ext cx="8820472" cy="6768479"/>
          </a:xfrm>
        </p:spPr>
        <p:txBody>
          <a:bodyPr>
            <a:normAutofit fontScale="92500" lnSpcReduction="10000"/>
          </a:bodyPr>
          <a:lstStyle/>
          <a:p>
            <a:pPr eaLnBrk="1" hangingPunct="1">
              <a:buFontTx/>
              <a:buNone/>
            </a:pPr>
            <a:r>
              <a:rPr lang="zh-TW" altLang="zh-TW" sz="3000" dirty="0" smtClean="0">
                <a:solidFill>
                  <a:srgbClr val="000000"/>
                </a:solidFill>
                <a:latin typeface="新細明體" pitchFamily="18" charset="-120"/>
                <a:ea typeface="新細明體" pitchFamily="18" charset="-120"/>
              </a:rPr>
              <a:t>   </a:t>
            </a:r>
            <a:r>
              <a:rPr lang="en-US" altLang="zh-TW" sz="3500" dirty="0" smtClean="0">
                <a:solidFill>
                  <a:srgbClr val="000000"/>
                </a:solidFill>
                <a:latin typeface="華康儷中黑" pitchFamily="49" charset="-120"/>
                <a:ea typeface="華康儷中黑" pitchFamily="49" charset="-120"/>
              </a:rPr>
              <a:t>19 </a:t>
            </a:r>
            <a:r>
              <a:rPr lang="zh-TW" altLang="zh-TW" sz="3500" dirty="0" smtClean="0">
                <a:solidFill>
                  <a:srgbClr val="000000"/>
                </a:solidFill>
                <a:latin typeface="華康儷中黑" pitchFamily="49" charset="-120"/>
                <a:ea typeface="華康儷中黑" pitchFamily="49" charset="-120"/>
              </a:rPr>
              <a:t>耶穌說：「甚麼事呢？」他們說：「就是拿撒勒人耶穌的事。他是個先知，在　神和眾百姓面前，說話行事都有大能。</a:t>
            </a:r>
            <a:r>
              <a:rPr lang="zh-TW" altLang="en-US" sz="3500" dirty="0" smtClean="0">
                <a:solidFill>
                  <a:srgbClr val="000000"/>
                </a:solidFill>
                <a:latin typeface="華康儷中黑" pitchFamily="49" charset="-120"/>
                <a:ea typeface="華康儷中黑" pitchFamily="49" charset="-120"/>
              </a:rPr>
              <a:t> </a:t>
            </a:r>
            <a:r>
              <a:rPr lang="en-US" altLang="zh-TW" sz="3500" dirty="0" smtClean="0">
                <a:solidFill>
                  <a:srgbClr val="000000"/>
                </a:solidFill>
                <a:latin typeface="華康儷中黑" pitchFamily="49" charset="-120"/>
                <a:ea typeface="華康儷中黑" pitchFamily="49" charset="-120"/>
              </a:rPr>
              <a:t>20 </a:t>
            </a:r>
            <a:r>
              <a:rPr lang="zh-TW" altLang="zh-TW" sz="3500" dirty="0" smtClean="0">
                <a:solidFill>
                  <a:srgbClr val="000000"/>
                </a:solidFill>
                <a:latin typeface="華康儷中黑" pitchFamily="49" charset="-120"/>
                <a:ea typeface="華康儷中黑" pitchFamily="49" charset="-120"/>
              </a:rPr>
              <a:t>祭司長和我們的官府竟把他解去，定了死罪，釘在十字架上。</a:t>
            </a:r>
            <a:r>
              <a:rPr lang="zh-TW" altLang="en-US" sz="3500" dirty="0" smtClean="0">
                <a:solidFill>
                  <a:srgbClr val="000000"/>
                </a:solidFill>
                <a:latin typeface="華康儷中黑" pitchFamily="49" charset="-120"/>
                <a:ea typeface="華康儷中黑" pitchFamily="49" charset="-120"/>
              </a:rPr>
              <a:t> </a:t>
            </a:r>
            <a:r>
              <a:rPr lang="en-US" altLang="zh-TW" sz="3500" dirty="0" smtClean="0">
                <a:solidFill>
                  <a:srgbClr val="000000"/>
                </a:solidFill>
                <a:latin typeface="華康儷中黑" pitchFamily="49" charset="-120"/>
                <a:ea typeface="華康儷中黑" pitchFamily="49" charset="-120"/>
              </a:rPr>
              <a:t>21 </a:t>
            </a:r>
            <a:r>
              <a:rPr lang="zh-TW" altLang="zh-TW" sz="3500" dirty="0" smtClean="0">
                <a:solidFill>
                  <a:srgbClr val="000000"/>
                </a:solidFill>
                <a:latin typeface="華康儷中黑" pitchFamily="49" charset="-120"/>
                <a:ea typeface="華康儷中黑" pitchFamily="49" charset="-120"/>
              </a:rPr>
              <a:t>但我們素來所盼望、要贖以色列民的就是他！不但如此，而且這事成就，現在已經三天了。</a:t>
            </a:r>
            <a:r>
              <a:rPr lang="zh-TW" altLang="en-US" sz="3500" dirty="0" smtClean="0">
                <a:solidFill>
                  <a:srgbClr val="000000"/>
                </a:solidFill>
                <a:latin typeface="華康儷中黑" pitchFamily="49" charset="-120"/>
                <a:ea typeface="華康儷中黑" pitchFamily="49" charset="-120"/>
              </a:rPr>
              <a:t> </a:t>
            </a:r>
            <a:endParaRPr lang="en-US" altLang="zh-TW" sz="3500" dirty="0" smtClean="0">
              <a:solidFill>
                <a:srgbClr val="000000"/>
              </a:solidFill>
              <a:latin typeface="華康儷中黑" pitchFamily="49" charset="-120"/>
              <a:ea typeface="華康儷中黑" pitchFamily="49" charset="-120"/>
            </a:endParaRPr>
          </a:p>
          <a:p>
            <a:pPr eaLnBrk="1" hangingPunct="1">
              <a:buFontTx/>
              <a:buNone/>
            </a:pPr>
            <a:r>
              <a:rPr lang="zh-TW" altLang="en-US" sz="3500" dirty="0">
                <a:solidFill>
                  <a:srgbClr val="000000"/>
                </a:solidFill>
                <a:latin typeface="華康儷中黑" pitchFamily="49" charset="-120"/>
                <a:ea typeface="華康儷中黑" pitchFamily="49" charset="-120"/>
              </a:rPr>
              <a:t>　</a:t>
            </a:r>
            <a:r>
              <a:rPr lang="en-US" altLang="zh-TW" sz="3500" dirty="0" smtClean="0">
                <a:solidFill>
                  <a:srgbClr val="000000"/>
                </a:solidFill>
                <a:latin typeface="華康儷中黑" pitchFamily="49" charset="-120"/>
                <a:ea typeface="華康儷中黑" pitchFamily="49" charset="-120"/>
              </a:rPr>
              <a:t>22 </a:t>
            </a:r>
            <a:r>
              <a:rPr lang="zh-TW" altLang="zh-TW" sz="3500" dirty="0" smtClean="0">
                <a:solidFill>
                  <a:srgbClr val="000000"/>
                </a:solidFill>
                <a:latin typeface="華康儷中黑" pitchFamily="49" charset="-120"/>
                <a:ea typeface="華康儷中黑" pitchFamily="49" charset="-120"/>
              </a:rPr>
              <a:t>再者，我們中間有幾個婦女使我們驚奇；她們清早到了墳墓那裏，</a:t>
            </a:r>
            <a:r>
              <a:rPr lang="en-US" altLang="zh-TW" sz="3500" dirty="0" smtClean="0">
                <a:solidFill>
                  <a:srgbClr val="000000"/>
                </a:solidFill>
                <a:latin typeface="華康儷中黑" pitchFamily="49" charset="-120"/>
                <a:ea typeface="華康儷中黑" pitchFamily="49" charset="-120"/>
              </a:rPr>
              <a:t>23 </a:t>
            </a:r>
            <a:r>
              <a:rPr lang="zh-TW" altLang="zh-TW" sz="3500" dirty="0" smtClean="0">
                <a:solidFill>
                  <a:srgbClr val="000000"/>
                </a:solidFill>
                <a:latin typeface="華康儷中黑" pitchFamily="49" charset="-120"/>
                <a:ea typeface="華康儷中黑" pitchFamily="49" charset="-120"/>
              </a:rPr>
              <a:t>不見他的身體，就回來告訴我們，說看見了天使顯現，說他活了。</a:t>
            </a:r>
            <a:r>
              <a:rPr lang="zh-TW" altLang="en-US" sz="3500" dirty="0" smtClean="0">
                <a:solidFill>
                  <a:srgbClr val="000000"/>
                </a:solidFill>
                <a:latin typeface="華康儷中黑" pitchFamily="49" charset="-120"/>
                <a:ea typeface="華康儷中黑" pitchFamily="49" charset="-120"/>
              </a:rPr>
              <a:t> </a:t>
            </a:r>
            <a:r>
              <a:rPr lang="en-US" altLang="zh-TW" sz="3500" dirty="0" smtClean="0">
                <a:solidFill>
                  <a:srgbClr val="000000"/>
                </a:solidFill>
                <a:latin typeface="華康儷中黑" pitchFamily="49" charset="-120"/>
                <a:ea typeface="華康儷中黑" pitchFamily="49" charset="-120"/>
              </a:rPr>
              <a:t>24 </a:t>
            </a:r>
            <a:r>
              <a:rPr lang="zh-TW" altLang="zh-TW" sz="3500" dirty="0" smtClean="0">
                <a:solidFill>
                  <a:srgbClr val="000000"/>
                </a:solidFill>
                <a:latin typeface="華康儷中黑" pitchFamily="49" charset="-120"/>
                <a:ea typeface="華康儷中黑" pitchFamily="49" charset="-120"/>
              </a:rPr>
              <a:t>又有我們的幾個人往墳墓那裏去，所遇見的正如婦女們所說的，只是沒有看見他。」</a:t>
            </a:r>
            <a:r>
              <a:rPr lang="zh-TW" altLang="en-US" sz="3500" dirty="0" smtClean="0">
                <a:solidFill>
                  <a:srgbClr val="000000"/>
                </a:solidFill>
                <a:latin typeface="華康儷中黑" pitchFamily="49" charset="-120"/>
                <a:ea typeface="華康儷中黑" pitchFamily="49" charset="-120"/>
              </a:rPr>
              <a:t> </a:t>
            </a:r>
            <a:r>
              <a:rPr lang="en-US" altLang="zh-TW" sz="3500" dirty="0" smtClean="0">
                <a:solidFill>
                  <a:srgbClr val="7804D8"/>
                </a:solidFill>
                <a:latin typeface="華康儷中黑" pitchFamily="49" charset="-120"/>
                <a:ea typeface="華康儷中黑" pitchFamily="49" charset="-120"/>
              </a:rPr>
              <a:t>25 </a:t>
            </a:r>
            <a:r>
              <a:rPr lang="zh-TW" altLang="zh-TW" sz="3500" dirty="0" smtClean="0">
                <a:solidFill>
                  <a:srgbClr val="7804D8"/>
                </a:solidFill>
                <a:latin typeface="華康儷中黑" pitchFamily="49" charset="-120"/>
                <a:ea typeface="華康儷中黑" pitchFamily="49" charset="-120"/>
              </a:rPr>
              <a:t>耶穌對他們說：「無知的人哪，先知所說的一切話，你們的心信得太遲鈍了。</a:t>
            </a:r>
            <a:r>
              <a:rPr lang="zh-TW" altLang="en-US" sz="3500" dirty="0" smtClean="0">
                <a:solidFill>
                  <a:srgbClr val="7804D8"/>
                </a:solidFill>
                <a:latin typeface="華康儷中黑" pitchFamily="49" charset="-120"/>
                <a:ea typeface="華康儷中黑" pitchFamily="49" charset="-120"/>
              </a:rPr>
              <a:t> </a:t>
            </a:r>
          </a:p>
          <a:p>
            <a:pPr eaLnBrk="1" hangingPunct="1">
              <a:lnSpc>
                <a:spcPct val="90000"/>
              </a:lnSpc>
            </a:pPr>
            <a:endParaRPr lang="en-US" altLang="zh-TW" sz="2800" dirty="0" smtClean="0">
              <a:latin typeface="華康儷黑 Std W7"/>
              <a:ea typeface="華康儷黑 Std W7"/>
              <a:cs typeface="華康儷黑 Std W7"/>
            </a:endParaRPr>
          </a:p>
        </p:txBody>
      </p:sp>
    </p:spTree>
    <p:extLst>
      <p:ext uri="{BB962C8B-B14F-4D97-AF65-F5344CB8AC3E}">
        <p14:creationId xmlns:p14="http://schemas.microsoft.com/office/powerpoint/2010/main" val="238951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3554" name="Rectangle 3"/>
          <p:cNvSpPr>
            <a:spLocks noGrp="1" noChangeArrowheads="1"/>
          </p:cNvSpPr>
          <p:nvPr>
            <p:ph type="body" idx="1"/>
          </p:nvPr>
        </p:nvSpPr>
        <p:spPr>
          <a:xfrm>
            <a:off x="107504" y="116632"/>
            <a:ext cx="8610600" cy="4114800"/>
          </a:xfrm>
        </p:spPr>
        <p:txBody>
          <a:bodyPr>
            <a:noAutofit/>
          </a:bodyPr>
          <a:lstStyle/>
          <a:p>
            <a:pPr eaLnBrk="1" hangingPunct="1">
              <a:lnSpc>
                <a:spcPct val="90000"/>
              </a:lnSpc>
              <a:buFontTx/>
              <a:buNone/>
            </a:pPr>
            <a:r>
              <a:rPr lang="zh-TW" altLang="zh-TW" dirty="0" smtClean="0">
                <a:solidFill>
                  <a:srgbClr val="000000"/>
                </a:solidFill>
                <a:latin typeface="新細明體" pitchFamily="18" charset="-120"/>
                <a:ea typeface="新細明體" pitchFamily="18" charset="-120"/>
              </a:rPr>
              <a:t>    </a:t>
            </a:r>
            <a:r>
              <a:rPr lang="en-US" altLang="zh-TW" sz="4000" dirty="0" smtClean="0">
                <a:solidFill>
                  <a:srgbClr val="C91946"/>
                </a:solidFill>
                <a:latin typeface="華康儷中黑" pitchFamily="49" charset="-120"/>
                <a:ea typeface="華康儷中黑" pitchFamily="49" charset="-120"/>
              </a:rPr>
              <a:t>26 </a:t>
            </a:r>
            <a:r>
              <a:rPr lang="zh-TW" altLang="zh-TW" sz="4000" dirty="0" smtClean="0">
                <a:solidFill>
                  <a:srgbClr val="C91946"/>
                </a:solidFill>
                <a:latin typeface="華康儷中黑" pitchFamily="49" charset="-120"/>
                <a:ea typeface="華康儷中黑" pitchFamily="49" charset="-120"/>
              </a:rPr>
              <a:t>基督這樣受害，又進入他的榮耀，豈不是應當的嗎？」</a:t>
            </a:r>
            <a:r>
              <a:rPr lang="zh-TW" altLang="en-US" sz="4000" dirty="0" smtClean="0">
                <a:solidFill>
                  <a:srgbClr val="C91946"/>
                </a:solidFill>
                <a:latin typeface="華康儷中黑" pitchFamily="49" charset="-120"/>
                <a:ea typeface="華康儷中黑" pitchFamily="49" charset="-120"/>
              </a:rPr>
              <a:t> </a:t>
            </a:r>
            <a:r>
              <a:rPr lang="en-US" altLang="zh-TW" sz="4000" dirty="0" smtClean="0">
                <a:solidFill>
                  <a:srgbClr val="C91946"/>
                </a:solidFill>
                <a:latin typeface="華康儷中黑" pitchFamily="49" charset="-120"/>
                <a:ea typeface="華康儷中黑" pitchFamily="49" charset="-120"/>
              </a:rPr>
              <a:t>27 </a:t>
            </a:r>
            <a:r>
              <a:rPr lang="zh-TW" altLang="zh-TW" sz="4000" dirty="0" smtClean="0">
                <a:solidFill>
                  <a:srgbClr val="C91946"/>
                </a:solidFill>
                <a:latin typeface="華康儷中黑" pitchFamily="49" charset="-120"/>
                <a:ea typeface="華康儷中黑" pitchFamily="49" charset="-120"/>
              </a:rPr>
              <a:t>於是從摩西和眾先知起，凡經上所指著自己的話都給他們講解明白了。</a:t>
            </a:r>
            <a:r>
              <a:rPr lang="zh-TW" altLang="en-US" sz="4000" dirty="0" smtClean="0">
                <a:solidFill>
                  <a:srgbClr val="000000"/>
                </a:solidFill>
                <a:latin typeface="華康儷中黑" pitchFamily="49" charset="-120"/>
                <a:ea typeface="華康儷中黑" pitchFamily="49" charset="-120"/>
              </a:rPr>
              <a:t> </a:t>
            </a:r>
            <a:r>
              <a:rPr lang="en-US" altLang="zh-TW" sz="4000" dirty="0" smtClean="0">
                <a:solidFill>
                  <a:srgbClr val="000000"/>
                </a:solidFill>
                <a:latin typeface="華康儷中黑" pitchFamily="49" charset="-120"/>
                <a:ea typeface="華康儷中黑" pitchFamily="49" charset="-120"/>
              </a:rPr>
              <a:t>28 </a:t>
            </a:r>
            <a:r>
              <a:rPr lang="zh-TW" altLang="zh-TW" sz="4000" dirty="0" smtClean="0">
                <a:solidFill>
                  <a:srgbClr val="000000"/>
                </a:solidFill>
                <a:latin typeface="華康儷中黑" pitchFamily="49" charset="-120"/>
                <a:ea typeface="華康儷中黑" pitchFamily="49" charset="-120"/>
              </a:rPr>
              <a:t>將近他們所去的村子，耶穌好像還要往前行，</a:t>
            </a:r>
            <a:r>
              <a:rPr lang="zh-TW" altLang="en-US" sz="4000" dirty="0" smtClean="0">
                <a:solidFill>
                  <a:srgbClr val="000000"/>
                </a:solidFill>
                <a:latin typeface="華康儷中黑" pitchFamily="49" charset="-120"/>
                <a:ea typeface="華康儷中黑" pitchFamily="49" charset="-120"/>
              </a:rPr>
              <a:t> </a:t>
            </a:r>
            <a:r>
              <a:rPr lang="en-US" altLang="zh-TW" sz="4000" dirty="0" smtClean="0">
                <a:solidFill>
                  <a:srgbClr val="000000"/>
                </a:solidFill>
                <a:latin typeface="華康儷中黑" pitchFamily="49" charset="-120"/>
                <a:ea typeface="華康儷中黑" pitchFamily="49" charset="-120"/>
              </a:rPr>
              <a:t>29 </a:t>
            </a:r>
            <a:r>
              <a:rPr lang="zh-TW" altLang="zh-TW" sz="4000" dirty="0" smtClean="0">
                <a:solidFill>
                  <a:srgbClr val="000000"/>
                </a:solidFill>
                <a:latin typeface="華康儷中黑" pitchFamily="49" charset="-120"/>
                <a:ea typeface="華康儷中黑" pitchFamily="49" charset="-120"/>
              </a:rPr>
              <a:t>他們卻強留他，說：「時候晚了，日頭已經平西了，請你同我們住下吧！」耶穌就進去，要同他們住下。</a:t>
            </a:r>
            <a:r>
              <a:rPr lang="zh-TW" altLang="en-US" sz="4000" dirty="0" smtClean="0">
                <a:solidFill>
                  <a:srgbClr val="000000"/>
                </a:solidFill>
                <a:latin typeface="華康儷中黑" pitchFamily="49" charset="-120"/>
                <a:ea typeface="華康儷中黑" pitchFamily="49" charset="-120"/>
              </a:rPr>
              <a:t> </a:t>
            </a:r>
            <a:r>
              <a:rPr lang="en-US" altLang="zh-TW" sz="4000" dirty="0" smtClean="0">
                <a:solidFill>
                  <a:srgbClr val="7804D8"/>
                </a:solidFill>
                <a:latin typeface="華康儷中黑" pitchFamily="49" charset="-120"/>
                <a:ea typeface="華康儷中黑" pitchFamily="49" charset="-120"/>
              </a:rPr>
              <a:t>30 </a:t>
            </a:r>
            <a:r>
              <a:rPr lang="zh-TW" altLang="zh-TW" sz="4000" dirty="0" smtClean="0">
                <a:solidFill>
                  <a:srgbClr val="7804D8"/>
                </a:solidFill>
                <a:latin typeface="華康儷中黑" pitchFamily="49" charset="-120"/>
                <a:ea typeface="華康儷中黑" pitchFamily="49" charset="-120"/>
              </a:rPr>
              <a:t>到了坐席的時候，耶穌拿起餅來，祝謝了，擘開，遞給他們。</a:t>
            </a:r>
            <a:r>
              <a:rPr lang="zh-TW" altLang="en-US" sz="4000" dirty="0" smtClean="0">
                <a:solidFill>
                  <a:srgbClr val="7804D8"/>
                </a:solidFill>
                <a:latin typeface="華康儷中黑" pitchFamily="49" charset="-120"/>
                <a:ea typeface="華康儷中黑" pitchFamily="49" charset="-120"/>
              </a:rPr>
              <a:t> </a:t>
            </a:r>
            <a:r>
              <a:rPr lang="en-US" altLang="zh-TW" sz="4000" dirty="0" smtClean="0">
                <a:solidFill>
                  <a:srgbClr val="7804D8"/>
                </a:solidFill>
                <a:latin typeface="華康儷中黑" pitchFamily="49" charset="-120"/>
                <a:ea typeface="華康儷中黑" pitchFamily="49" charset="-120"/>
              </a:rPr>
              <a:t>31 </a:t>
            </a:r>
            <a:r>
              <a:rPr lang="zh-TW" altLang="zh-TW" sz="4000" dirty="0" smtClean="0">
                <a:solidFill>
                  <a:srgbClr val="7804D8"/>
                </a:solidFill>
                <a:latin typeface="華康儷中黑" pitchFamily="49" charset="-120"/>
                <a:ea typeface="華康儷中黑" pitchFamily="49" charset="-120"/>
              </a:rPr>
              <a:t>他們的眼睛明亮了，這才認出他來。忽然耶穌不見了。</a:t>
            </a:r>
            <a:endParaRPr lang="zh-TW" altLang="en-US" sz="4000" dirty="0" smtClean="0">
              <a:latin typeface="華康儷中黑" pitchFamily="49" charset="-120"/>
              <a:ea typeface="華康儷中黑" pitchFamily="49" charset="-120"/>
            </a:endParaRPr>
          </a:p>
        </p:txBody>
      </p:sp>
    </p:spTree>
    <p:extLst>
      <p:ext uri="{BB962C8B-B14F-4D97-AF65-F5344CB8AC3E}">
        <p14:creationId xmlns:p14="http://schemas.microsoft.com/office/powerpoint/2010/main" val="132690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4578" name="Rectangle 1027"/>
          <p:cNvSpPr>
            <a:spLocks noGrp="1" noChangeArrowheads="1"/>
          </p:cNvSpPr>
          <p:nvPr>
            <p:ph type="body" idx="1"/>
          </p:nvPr>
        </p:nvSpPr>
        <p:spPr>
          <a:xfrm>
            <a:off x="533400" y="533400"/>
            <a:ext cx="7855024" cy="6207968"/>
          </a:xfrm>
        </p:spPr>
        <p:txBody>
          <a:bodyPr>
            <a:normAutofit fontScale="92500" lnSpcReduction="10000"/>
          </a:bodyPr>
          <a:lstStyle/>
          <a:p>
            <a:pPr eaLnBrk="1" hangingPunct="1">
              <a:lnSpc>
                <a:spcPct val="110000"/>
              </a:lnSpc>
              <a:buFontTx/>
              <a:buNone/>
            </a:pPr>
            <a:r>
              <a:rPr lang="zh-TW" altLang="zh-TW" sz="2800" dirty="0" smtClean="0">
                <a:solidFill>
                  <a:srgbClr val="000000"/>
                </a:solidFill>
                <a:latin typeface="華康儷黑 Std W7"/>
                <a:ea typeface="華康儷黑 Std W7"/>
                <a:cs typeface="華康儷黑 Std W7"/>
              </a:rPr>
              <a:t> </a:t>
            </a:r>
            <a:r>
              <a:rPr lang="zh-TW" altLang="en-US" sz="2800" dirty="0" smtClean="0">
                <a:solidFill>
                  <a:srgbClr val="000000"/>
                </a:solidFill>
                <a:latin typeface="華康儷黑 Std W7"/>
                <a:ea typeface="華康儷黑 Std W7"/>
                <a:cs typeface="華康儷黑 Std W7"/>
              </a:rPr>
              <a:t>　</a:t>
            </a:r>
            <a:r>
              <a:rPr lang="zh-TW" altLang="zh-TW" sz="2800" dirty="0" smtClean="0">
                <a:solidFill>
                  <a:srgbClr val="000000"/>
                </a:solidFill>
                <a:latin typeface="華康儷黑 Std W7"/>
                <a:ea typeface="華康儷黑 Std W7"/>
                <a:cs typeface="華康儷黑 Std W7"/>
              </a:rPr>
              <a:t> </a:t>
            </a:r>
            <a:r>
              <a:rPr lang="en-US" altLang="zh-TW" sz="3800" dirty="0" smtClean="0">
                <a:solidFill>
                  <a:srgbClr val="C91946"/>
                </a:solidFill>
                <a:latin typeface="華康儷中黑" pitchFamily="49" charset="-120"/>
                <a:ea typeface="華康儷中黑" pitchFamily="49" charset="-120"/>
              </a:rPr>
              <a:t>32 </a:t>
            </a:r>
            <a:r>
              <a:rPr lang="zh-TW" altLang="zh-TW" sz="3800" dirty="0" smtClean="0">
                <a:solidFill>
                  <a:srgbClr val="C91946"/>
                </a:solidFill>
                <a:latin typeface="華康儷中黑" pitchFamily="49" charset="-120"/>
                <a:ea typeface="華康儷中黑" pitchFamily="49" charset="-120"/>
              </a:rPr>
              <a:t>他們彼此說：「在路上，他和我們說話，給我們講解聖經的時候，我們的心豈不是火熱的嗎？」</a:t>
            </a:r>
            <a:r>
              <a:rPr lang="zh-TW" altLang="en-US" sz="3800" dirty="0" smtClean="0">
                <a:solidFill>
                  <a:srgbClr val="C91946"/>
                </a:solidFill>
                <a:latin typeface="華康儷中黑" pitchFamily="49" charset="-120"/>
                <a:ea typeface="華康儷中黑" pitchFamily="49" charset="-120"/>
              </a:rPr>
              <a:t> </a:t>
            </a:r>
            <a:r>
              <a:rPr lang="en-US" altLang="zh-TW" sz="3800" dirty="0" smtClean="0">
                <a:solidFill>
                  <a:srgbClr val="C91946"/>
                </a:solidFill>
                <a:latin typeface="華康儷中黑" pitchFamily="49" charset="-120"/>
                <a:ea typeface="華康儷中黑" pitchFamily="49" charset="-120"/>
              </a:rPr>
              <a:t>33 </a:t>
            </a:r>
            <a:r>
              <a:rPr lang="zh-TW" altLang="zh-TW" sz="3800" dirty="0" smtClean="0">
                <a:solidFill>
                  <a:srgbClr val="C91946"/>
                </a:solidFill>
                <a:latin typeface="華康儷中黑" pitchFamily="49" charset="-120"/>
                <a:ea typeface="華康儷中黑" pitchFamily="49" charset="-120"/>
              </a:rPr>
              <a:t>他們就立時起身，回耶路撒冷去，正遇見十一個使徒和他們的同人聚集在一處，</a:t>
            </a:r>
            <a:r>
              <a:rPr lang="zh-TW" altLang="en-US" sz="3800" dirty="0" smtClean="0">
                <a:solidFill>
                  <a:srgbClr val="C91946"/>
                </a:solidFill>
                <a:latin typeface="華康儷中黑" pitchFamily="49" charset="-120"/>
                <a:ea typeface="華康儷中黑" pitchFamily="49" charset="-120"/>
              </a:rPr>
              <a:t> </a:t>
            </a:r>
            <a:r>
              <a:rPr lang="en-US" altLang="zh-TW" sz="3800" dirty="0" smtClean="0">
                <a:solidFill>
                  <a:srgbClr val="C91946"/>
                </a:solidFill>
                <a:latin typeface="華康儷中黑" pitchFamily="49" charset="-120"/>
                <a:ea typeface="華康儷中黑" pitchFamily="49" charset="-120"/>
              </a:rPr>
              <a:t>34 </a:t>
            </a:r>
            <a:r>
              <a:rPr lang="zh-TW" altLang="zh-TW" sz="3800" dirty="0" smtClean="0">
                <a:solidFill>
                  <a:srgbClr val="C91946"/>
                </a:solidFill>
                <a:latin typeface="華康儷中黑" pitchFamily="49" charset="-120"/>
                <a:ea typeface="華康儷中黑" pitchFamily="49" charset="-120"/>
              </a:rPr>
              <a:t>說：「主果然復活，已經現給西門看了。」</a:t>
            </a:r>
            <a:r>
              <a:rPr lang="zh-TW" altLang="en-US" sz="3800" dirty="0" smtClean="0">
                <a:solidFill>
                  <a:srgbClr val="C91946"/>
                </a:solidFill>
                <a:latin typeface="華康儷中黑" pitchFamily="49" charset="-120"/>
                <a:ea typeface="華康儷中黑" pitchFamily="49" charset="-120"/>
              </a:rPr>
              <a:t> </a:t>
            </a:r>
            <a:r>
              <a:rPr lang="en-US" altLang="zh-TW" sz="3800" dirty="0" smtClean="0">
                <a:solidFill>
                  <a:srgbClr val="C91946"/>
                </a:solidFill>
                <a:latin typeface="華康儷中黑" pitchFamily="49" charset="-120"/>
                <a:ea typeface="華康儷中黑" pitchFamily="49" charset="-120"/>
              </a:rPr>
              <a:t>35 </a:t>
            </a:r>
            <a:r>
              <a:rPr lang="zh-TW" altLang="zh-TW" sz="3800" dirty="0" smtClean="0">
                <a:solidFill>
                  <a:srgbClr val="C91946"/>
                </a:solidFill>
                <a:latin typeface="華康儷中黑" pitchFamily="49" charset="-120"/>
                <a:ea typeface="華康儷中黑" pitchFamily="49" charset="-120"/>
              </a:rPr>
              <a:t>兩個人就把路上所遇見，和擘餅的時候怎麼被他們認出來的事，都述說了一遍。</a:t>
            </a:r>
            <a:r>
              <a:rPr lang="en-US" altLang="zh-TW" sz="3800" dirty="0" smtClean="0">
                <a:solidFill>
                  <a:srgbClr val="000000"/>
                </a:solidFill>
                <a:latin typeface="華康儷中黑" pitchFamily="49" charset="-120"/>
                <a:ea typeface="華康儷中黑" pitchFamily="49" charset="-120"/>
              </a:rPr>
              <a:t>36 </a:t>
            </a:r>
            <a:r>
              <a:rPr lang="zh-TW" altLang="zh-TW" sz="3800" dirty="0" smtClean="0">
                <a:solidFill>
                  <a:srgbClr val="000000"/>
                </a:solidFill>
                <a:latin typeface="華康儷中黑" pitchFamily="49" charset="-120"/>
                <a:ea typeface="華康儷中黑" pitchFamily="49" charset="-120"/>
              </a:rPr>
              <a:t>正說這話的時候，耶穌親自站在他們當中，說：「願你們平安！」</a:t>
            </a:r>
          </a:p>
          <a:p>
            <a:pPr eaLnBrk="1" hangingPunct="1">
              <a:lnSpc>
                <a:spcPct val="110000"/>
              </a:lnSpc>
            </a:pPr>
            <a:endParaRPr lang="en-US" altLang="zh-TW" dirty="0" smtClean="0">
              <a:latin typeface="華康儷中黑" pitchFamily="49" charset="-120"/>
              <a:ea typeface="華康儷中黑" pitchFamily="49" charset="-120"/>
            </a:endParaRPr>
          </a:p>
        </p:txBody>
      </p:sp>
    </p:spTree>
    <p:extLst>
      <p:ext uri="{BB962C8B-B14F-4D97-AF65-F5344CB8AC3E}">
        <p14:creationId xmlns:p14="http://schemas.microsoft.com/office/powerpoint/2010/main" val="315358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Autofit/>
          </a:bodyPr>
          <a:lstStyle/>
          <a:p>
            <a:pPr algn="ctr" eaLnBrk="1" hangingPunct="1"/>
            <a:r>
              <a:rPr lang="zh-TW" altLang="en-US" sz="8000" dirty="0" smtClean="0">
                <a:solidFill>
                  <a:srgbClr val="FFFF00"/>
                </a:solidFill>
                <a:latin typeface="華康超明體" pitchFamily="49" charset="-120"/>
                <a:ea typeface="華康超明體" pitchFamily="49" charset="-120"/>
              </a:rPr>
              <a:t>五種行動</a:t>
            </a:r>
          </a:p>
        </p:txBody>
      </p:sp>
      <p:sp>
        <p:nvSpPr>
          <p:cNvPr id="25603" name="Rectangle 3"/>
          <p:cNvSpPr>
            <a:spLocks noGrp="1" noChangeArrowheads="1"/>
          </p:cNvSpPr>
          <p:nvPr>
            <p:ph idx="1"/>
          </p:nvPr>
        </p:nvSpPr>
        <p:spPr>
          <a:xfrm>
            <a:off x="467544" y="1700808"/>
            <a:ext cx="8208912" cy="5040560"/>
          </a:xfrm>
        </p:spPr>
        <p:txBody>
          <a:bodyPr>
            <a:normAutofit fontScale="92500" lnSpcReduction="10000"/>
          </a:bodyPr>
          <a:lstStyle/>
          <a:p>
            <a:pPr eaLnBrk="1" hangingPunct="1">
              <a:lnSpc>
                <a:spcPct val="120000"/>
              </a:lnSpc>
              <a:buFont typeface="Wingdings" panose="05000000000000000000" pitchFamily="2" charset="2"/>
              <a:buChar char="p"/>
              <a:defRPr/>
            </a:pPr>
            <a:r>
              <a:rPr lang="en-US" altLang="zh-TW" sz="3000" dirty="0"/>
              <a:t>Movement 1</a:t>
            </a:r>
            <a:r>
              <a:rPr lang="zh-TW" altLang="zh-TW" sz="3000" dirty="0"/>
              <a:t>：</a:t>
            </a:r>
            <a:r>
              <a:rPr lang="en-US" altLang="zh-TW" sz="3000" dirty="0"/>
              <a:t>Naming /expressing present praxis</a:t>
            </a:r>
            <a:r>
              <a:rPr lang="zh-TW" altLang="zh-TW" sz="3000" dirty="0">
                <a:solidFill>
                  <a:srgbClr val="FF0000"/>
                </a:solidFill>
              </a:rPr>
              <a:t>（命名／陳述目前的情境：邀請參與者提出所注重的主題有關的自身活動）</a:t>
            </a:r>
            <a:r>
              <a:rPr lang="zh-TW" altLang="zh-TW" sz="3000" dirty="0" smtClean="0">
                <a:solidFill>
                  <a:srgbClr val="FF0000"/>
                </a:solidFill>
              </a:rPr>
              <a:t>。</a:t>
            </a:r>
            <a:endParaRPr lang="en-US" altLang="zh-TW" sz="3000" dirty="0" smtClean="0">
              <a:solidFill>
                <a:srgbClr val="FF0000"/>
              </a:solidFill>
            </a:endParaRPr>
          </a:p>
          <a:p>
            <a:pPr eaLnBrk="1" hangingPunct="1">
              <a:lnSpc>
                <a:spcPct val="120000"/>
              </a:lnSpc>
              <a:buFont typeface="Wingdings" panose="05000000000000000000" pitchFamily="2" charset="2"/>
              <a:buChar char="p"/>
              <a:defRPr/>
            </a:pPr>
            <a:r>
              <a:rPr lang="zh-TW" altLang="zh-TW" sz="3000" dirty="0">
                <a:solidFill>
                  <a:srgbClr val="7804D8"/>
                </a:solidFill>
              </a:rPr>
              <a:t>經文論述：第</a:t>
            </a:r>
            <a:r>
              <a:rPr lang="en-US" altLang="zh-TW" sz="3000" dirty="0">
                <a:solidFill>
                  <a:srgbClr val="7804D8"/>
                </a:solidFill>
              </a:rPr>
              <a:t>14-15</a:t>
            </a:r>
            <a:r>
              <a:rPr lang="zh-TW" altLang="zh-TW" sz="3000" dirty="0">
                <a:solidFill>
                  <a:srgbClr val="7804D8"/>
                </a:solidFill>
              </a:rPr>
              <a:t>節。</a:t>
            </a:r>
            <a:r>
              <a:rPr lang="en-US" altLang="zh-TW" sz="3000" b="1" dirty="0">
                <a:solidFill>
                  <a:srgbClr val="7804D8"/>
                </a:solidFill>
              </a:rPr>
              <a:t>14</a:t>
            </a:r>
            <a:r>
              <a:rPr lang="en-US" altLang="zh-TW" sz="3000" dirty="0">
                <a:solidFill>
                  <a:srgbClr val="7804D8"/>
                </a:solidFill>
              </a:rPr>
              <a:t> </a:t>
            </a:r>
            <a:r>
              <a:rPr lang="zh-TW" altLang="zh-TW" sz="3000" dirty="0">
                <a:solidFill>
                  <a:srgbClr val="7804D8"/>
                </a:solidFill>
              </a:rPr>
              <a:t>他們彼此談論所遇見的這一切事。 </a:t>
            </a:r>
            <a:r>
              <a:rPr lang="en-US" altLang="zh-TW" sz="3000" b="1" dirty="0">
                <a:solidFill>
                  <a:srgbClr val="7804D8"/>
                </a:solidFill>
              </a:rPr>
              <a:t>15</a:t>
            </a:r>
            <a:r>
              <a:rPr lang="en-US" altLang="zh-TW" sz="3000" dirty="0">
                <a:solidFill>
                  <a:srgbClr val="7804D8"/>
                </a:solidFill>
              </a:rPr>
              <a:t> </a:t>
            </a:r>
            <a:r>
              <a:rPr lang="zh-TW" altLang="zh-TW" sz="3000" dirty="0">
                <a:solidFill>
                  <a:srgbClr val="7804D8"/>
                </a:solidFill>
              </a:rPr>
              <a:t>正談論相問的時候，耶穌親自就近他們，和他們同行；</a:t>
            </a:r>
          </a:p>
          <a:p>
            <a:pPr>
              <a:lnSpc>
                <a:spcPct val="120000"/>
              </a:lnSpc>
              <a:buFont typeface="Wingdings" panose="05000000000000000000" pitchFamily="2" charset="2"/>
              <a:buChar char="p"/>
              <a:defRPr/>
            </a:pPr>
            <a:r>
              <a:rPr lang="zh-TW" altLang="zh-TW" sz="2800" dirty="0"/>
              <a:t>經文與理論對應：</a:t>
            </a:r>
            <a:r>
              <a:rPr lang="zh-TW" altLang="en-US" sz="3000" dirty="0" smtClean="0">
                <a:solidFill>
                  <a:srgbClr val="FF0000"/>
                </a:solidFill>
              </a:rPr>
              <a:t> </a:t>
            </a:r>
            <a:r>
              <a:rPr lang="zh-TW" altLang="zh-TW" sz="3000" dirty="0" smtClean="0">
                <a:solidFill>
                  <a:srgbClr val="000000"/>
                </a:solidFill>
                <a:latin typeface="華康儷黑 Std W7" pitchFamily="-80" charset="-120"/>
              </a:rPr>
              <a:t>兩位門徒灰心喪志地離開耶路撒冷，在以馬忤斯路上遇上耶穌，向祂講述耶穌在耶路撒冷城被釘死的事，並分享自己的困惑和失落之情（生活經驗）</a:t>
            </a:r>
          </a:p>
          <a:p>
            <a:pPr eaLnBrk="1" hangingPunct="1">
              <a:lnSpc>
                <a:spcPct val="120000"/>
              </a:lnSpc>
              <a:defRPr/>
            </a:pPr>
            <a:endParaRPr lang="zh-TW" altLang="zh-TW" sz="2800" dirty="0" smtClean="0">
              <a:solidFill>
                <a:srgbClr val="000000"/>
              </a:solidFill>
              <a:latin typeface="華康儷黑 Std W7" pitchFamily="-80" charset="-120"/>
            </a:endParaRPr>
          </a:p>
          <a:p>
            <a:pPr eaLnBrk="1" hangingPunct="1">
              <a:lnSpc>
                <a:spcPct val="90000"/>
              </a:lnSpc>
              <a:defRPr/>
            </a:pPr>
            <a:endParaRPr lang="en-US" altLang="zh-TW" sz="2800" dirty="0" smtClean="0">
              <a:ea typeface="新細明體" pitchFamily="18" charset="-120"/>
            </a:endParaRPr>
          </a:p>
        </p:txBody>
      </p:sp>
    </p:spTree>
    <p:extLst>
      <p:ext uri="{BB962C8B-B14F-4D97-AF65-F5344CB8AC3E}">
        <p14:creationId xmlns:p14="http://schemas.microsoft.com/office/powerpoint/2010/main" val="347353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150422"/>
            <a:ext cx="9069834" cy="6697042"/>
          </a:xfrm>
        </p:spPr>
        <p:txBody>
          <a:bodyPr>
            <a:normAutofit fontScale="92500" lnSpcReduction="20000"/>
          </a:bodyPr>
          <a:lstStyle/>
          <a:p>
            <a:pPr>
              <a:defRPr/>
            </a:pPr>
            <a:r>
              <a:rPr lang="en-US" altLang="zh-TW" sz="4700" dirty="0"/>
              <a:t>Movement 2</a:t>
            </a:r>
            <a:r>
              <a:rPr lang="zh-TW" altLang="zh-TW" sz="4700" dirty="0"/>
              <a:t>：</a:t>
            </a:r>
            <a:r>
              <a:rPr lang="en-US" altLang="zh-TW" sz="4700" dirty="0"/>
              <a:t>Critical reflection on present action</a:t>
            </a:r>
            <a:r>
              <a:rPr lang="zh-TW" altLang="zh-TW" sz="4700" dirty="0">
                <a:solidFill>
                  <a:srgbClr val="FF0000"/>
                </a:solidFill>
              </a:rPr>
              <a:t>（對目前行動的批判性反思：要求參與者針對他們為什麼現階段會有這些行動，以及他們這些行動所可能或欲達到的結果是什麼，來作些反省式的思考。</a:t>
            </a:r>
            <a:r>
              <a:rPr lang="zh-TW" altLang="zh-TW" sz="4700" dirty="0" smtClean="0">
                <a:solidFill>
                  <a:srgbClr val="FF0000"/>
                </a:solidFill>
              </a:rPr>
              <a:t>）</a:t>
            </a:r>
            <a:endParaRPr lang="en-US" altLang="zh-TW" sz="4700" dirty="0" smtClean="0">
              <a:solidFill>
                <a:srgbClr val="FF0000"/>
              </a:solidFill>
            </a:endParaRPr>
          </a:p>
          <a:p>
            <a:pPr>
              <a:defRPr/>
            </a:pPr>
            <a:r>
              <a:rPr lang="zh-TW" altLang="en-US" sz="4700" dirty="0">
                <a:solidFill>
                  <a:srgbClr val="FF0000"/>
                </a:solidFill>
              </a:rPr>
              <a:t> </a:t>
            </a:r>
            <a:r>
              <a:rPr lang="zh-TW" altLang="zh-TW" sz="4700" dirty="0" smtClean="0">
                <a:solidFill>
                  <a:srgbClr val="7804D8"/>
                </a:solidFill>
              </a:rPr>
              <a:t>經文</a:t>
            </a:r>
            <a:r>
              <a:rPr lang="zh-TW" altLang="zh-TW" sz="4700" dirty="0">
                <a:solidFill>
                  <a:srgbClr val="7804D8"/>
                </a:solidFill>
              </a:rPr>
              <a:t>論述：第</a:t>
            </a:r>
            <a:r>
              <a:rPr lang="en-US" altLang="zh-TW" sz="4700" dirty="0">
                <a:solidFill>
                  <a:srgbClr val="7804D8"/>
                </a:solidFill>
              </a:rPr>
              <a:t>17</a:t>
            </a:r>
            <a:r>
              <a:rPr lang="zh-TW" altLang="zh-TW" sz="4700" dirty="0">
                <a:solidFill>
                  <a:srgbClr val="7804D8"/>
                </a:solidFill>
              </a:rPr>
              <a:t>節。</a:t>
            </a:r>
            <a:r>
              <a:rPr lang="en-US" altLang="zh-TW" sz="4700" b="1" dirty="0">
                <a:solidFill>
                  <a:srgbClr val="7804D8"/>
                </a:solidFill>
              </a:rPr>
              <a:t>17</a:t>
            </a:r>
            <a:r>
              <a:rPr lang="en-US" altLang="zh-TW" sz="4700" dirty="0">
                <a:solidFill>
                  <a:srgbClr val="7804D8"/>
                </a:solidFill>
              </a:rPr>
              <a:t> </a:t>
            </a:r>
            <a:r>
              <a:rPr lang="zh-TW" altLang="zh-TW" sz="4700" dirty="0">
                <a:solidFill>
                  <a:srgbClr val="7804D8"/>
                </a:solidFill>
              </a:rPr>
              <a:t>耶穌對他們說：「你們走路彼此談論的是甚麼事呢？」他們就站住，臉上帶著愁容</a:t>
            </a:r>
            <a:r>
              <a:rPr lang="zh-TW" altLang="zh-TW" sz="4700" dirty="0" smtClean="0">
                <a:solidFill>
                  <a:srgbClr val="7804D8"/>
                </a:solidFill>
              </a:rPr>
              <a:t>。</a:t>
            </a:r>
            <a:endParaRPr lang="en-US" altLang="zh-TW" sz="4700" dirty="0">
              <a:solidFill>
                <a:srgbClr val="7804D8"/>
              </a:solidFill>
            </a:endParaRPr>
          </a:p>
          <a:p>
            <a:pPr>
              <a:defRPr/>
            </a:pPr>
            <a:r>
              <a:rPr lang="zh-TW" altLang="zh-TW" sz="4800" dirty="0"/>
              <a:t>經文與理論對應：</a:t>
            </a:r>
            <a:r>
              <a:rPr lang="zh-TW" altLang="en-US" sz="4700" dirty="0" smtClean="0">
                <a:solidFill>
                  <a:schemeClr val="tx1">
                    <a:lumMod val="95000"/>
                    <a:lumOff val="5000"/>
                  </a:schemeClr>
                </a:solidFill>
              </a:rPr>
              <a:t>門徒於生活衝擊後的反省與批判</a:t>
            </a:r>
            <a:r>
              <a:rPr lang="en-US" altLang="zh-TW" sz="4700" dirty="0" smtClean="0">
                <a:solidFill>
                  <a:schemeClr val="tx1">
                    <a:lumMod val="95000"/>
                    <a:lumOff val="5000"/>
                  </a:schemeClr>
                </a:solidFill>
              </a:rPr>
              <a:t>(</a:t>
            </a:r>
            <a:r>
              <a:rPr lang="zh-TW" altLang="en-US" sz="4700" dirty="0" smtClean="0">
                <a:solidFill>
                  <a:schemeClr val="tx1">
                    <a:lumMod val="95000"/>
                    <a:lumOff val="5000"/>
                  </a:schemeClr>
                </a:solidFill>
              </a:rPr>
              <a:t>反思</a:t>
            </a:r>
            <a:r>
              <a:rPr lang="en-US" altLang="zh-TW" sz="4700" dirty="0" smtClean="0">
                <a:solidFill>
                  <a:schemeClr val="tx1">
                    <a:lumMod val="95000"/>
                    <a:lumOff val="5000"/>
                  </a:schemeClr>
                </a:solidFill>
              </a:rPr>
              <a:t>)</a:t>
            </a:r>
            <a:endParaRPr lang="zh-TW" altLang="zh-TW" sz="4700" dirty="0">
              <a:solidFill>
                <a:schemeClr val="tx1">
                  <a:lumMod val="95000"/>
                  <a:lumOff val="5000"/>
                </a:schemeClr>
              </a:solidFill>
            </a:endParaRPr>
          </a:p>
          <a:p>
            <a:pPr>
              <a:defRPr/>
            </a:pPr>
            <a:endParaRPr lang="zh-TW" altLang="en-US" sz="3600" dirty="0"/>
          </a:p>
        </p:txBody>
      </p:sp>
    </p:spTree>
    <p:extLst>
      <p:ext uri="{BB962C8B-B14F-4D97-AF65-F5344CB8AC3E}">
        <p14:creationId xmlns:p14="http://schemas.microsoft.com/office/powerpoint/2010/main" val="3429390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7650" name="Rectangle 3"/>
          <p:cNvSpPr>
            <a:spLocks noGrp="1" noChangeArrowheads="1"/>
          </p:cNvSpPr>
          <p:nvPr>
            <p:ph idx="1"/>
          </p:nvPr>
        </p:nvSpPr>
        <p:spPr>
          <a:xfrm>
            <a:off x="1" y="0"/>
            <a:ext cx="8892480" cy="7029400"/>
          </a:xfrm>
        </p:spPr>
        <p:txBody>
          <a:bodyPr>
            <a:normAutofit lnSpcReduction="10000"/>
          </a:bodyPr>
          <a:lstStyle/>
          <a:p>
            <a:pPr eaLnBrk="1" hangingPunct="1">
              <a:lnSpc>
                <a:spcPct val="110000"/>
              </a:lnSpc>
              <a:buFont typeface="Wingdings" pitchFamily="2" charset="2"/>
              <a:buChar char="l"/>
            </a:pPr>
            <a:r>
              <a:rPr lang="en-US" altLang="zh-TW" sz="3800" dirty="0" smtClean="0"/>
              <a:t>Movement 3</a:t>
            </a:r>
            <a:r>
              <a:rPr lang="zh-TW" altLang="zh-TW" sz="3800" dirty="0" smtClean="0"/>
              <a:t>：</a:t>
            </a:r>
            <a:r>
              <a:rPr lang="en-US" altLang="zh-TW" sz="3800" dirty="0" smtClean="0"/>
              <a:t>Making accessible Christian Story–Vision</a:t>
            </a:r>
            <a:r>
              <a:rPr lang="zh-TW" altLang="zh-TW" sz="3800" dirty="0" smtClean="0">
                <a:solidFill>
                  <a:srgbClr val="FF0000"/>
                </a:solidFill>
              </a:rPr>
              <a:t>（運用基督信仰的故事－異象。教導者向參與者介紹並探討與主題有關的基督徒團體的「故事」和這「故事」所激起信仰上的回應。）</a:t>
            </a:r>
            <a:endParaRPr lang="en-US" altLang="zh-TW" sz="3800" dirty="0" smtClean="0">
              <a:solidFill>
                <a:srgbClr val="FF0000"/>
              </a:solidFill>
            </a:endParaRPr>
          </a:p>
          <a:p>
            <a:pPr eaLnBrk="1" hangingPunct="1">
              <a:lnSpc>
                <a:spcPct val="110000"/>
              </a:lnSpc>
              <a:buFont typeface="Wingdings" pitchFamily="2" charset="2"/>
              <a:buChar char="l"/>
            </a:pPr>
            <a:r>
              <a:rPr lang="zh-TW" altLang="zh-TW" sz="3800" dirty="0" smtClean="0">
                <a:solidFill>
                  <a:srgbClr val="7804D8"/>
                </a:solidFill>
              </a:rPr>
              <a:t>經文論述：第</a:t>
            </a:r>
            <a:r>
              <a:rPr lang="en-US" altLang="zh-TW" sz="3800" dirty="0" smtClean="0">
                <a:solidFill>
                  <a:srgbClr val="7804D8"/>
                </a:solidFill>
              </a:rPr>
              <a:t>27</a:t>
            </a:r>
            <a:r>
              <a:rPr lang="zh-TW" altLang="zh-TW" sz="3800" dirty="0" smtClean="0">
                <a:solidFill>
                  <a:srgbClr val="7804D8"/>
                </a:solidFill>
              </a:rPr>
              <a:t>節。</a:t>
            </a:r>
            <a:r>
              <a:rPr lang="en-US" altLang="zh-TW" sz="3800" b="1" dirty="0" smtClean="0">
                <a:solidFill>
                  <a:srgbClr val="7804D8"/>
                </a:solidFill>
              </a:rPr>
              <a:t>27</a:t>
            </a:r>
            <a:r>
              <a:rPr lang="en-US" altLang="zh-TW" sz="3800" dirty="0" smtClean="0">
                <a:solidFill>
                  <a:srgbClr val="7804D8"/>
                </a:solidFill>
              </a:rPr>
              <a:t> </a:t>
            </a:r>
            <a:r>
              <a:rPr lang="zh-TW" altLang="zh-TW" sz="3800" dirty="0" smtClean="0">
                <a:solidFill>
                  <a:srgbClr val="7804D8"/>
                </a:solidFill>
              </a:rPr>
              <a:t>於是從摩西和眾先知起，凡經上所指著自己的話都給他們講解明白了。</a:t>
            </a:r>
          </a:p>
          <a:p>
            <a:pPr>
              <a:lnSpc>
                <a:spcPct val="110000"/>
              </a:lnSpc>
              <a:buFont typeface="Wingdings" pitchFamily="2" charset="2"/>
              <a:buChar char="l"/>
            </a:pPr>
            <a:r>
              <a:rPr lang="zh-TW" altLang="zh-TW" sz="4000" dirty="0"/>
              <a:t>經文與理論對應：</a:t>
            </a:r>
            <a:r>
              <a:rPr lang="zh-TW" altLang="zh-TW" sz="3800" dirty="0" smtClean="0">
                <a:solidFill>
                  <a:srgbClr val="000000"/>
                </a:solidFill>
                <a:latin typeface="華康儷黑 Std W7"/>
              </a:rPr>
              <a:t>耶穌從摩西及眾先知開始，把全部經書論及衪的話，都給他們解釋了（基督徒故事）</a:t>
            </a:r>
            <a:endParaRPr lang="en-US" altLang="zh-TW" sz="3800" dirty="0" smtClean="0">
              <a:solidFill>
                <a:srgbClr val="FF0000"/>
              </a:solidFill>
            </a:endParaRPr>
          </a:p>
          <a:p>
            <a:pPr eaLnBrk="1" hangingPunct="1">
              <a:lnSpc>
                <a:spcPct val="110000"/>
              </a:lnSpc>
            </a:pPr>
            <a:endParaRPr lang="zh-TW" altLang="zh-TW" sz="3600" dirty="0" smtClean="0"/>
          </a:p>
          <a:p>
            <a:pPr eaLnBrk="1" hangingPunct="1">
              <a:lnSpc>
                <a:spcPct val="110000"/>
              </a:lnSpc>
            </a:pPr>
            <a:endParaRPr lang="zh-TW" altLang="zh-TW" sz="2800" dirty="0" smtClean="0">
              <a:solidFill>
                <a:srgbClr val="000000"/>
              </a:solidFill>
              <a:latin typeface="華康儷黑 Std W7"/>
            </a:endParaRPr>
          </a:p>
          <a:p>
            <a:pPr eaLnBrk="1" hangingPunct="1">
              <a:lnSpc>
                <a:spcPct val="110000"/>
              </a:lnSpc>
            </a:pPr>
            <a:endParaRPr lang="en-US" altLang="zh-TW" sz="2800" dirty="0" smtClean="0">
              <a:latin typeface="華康儷黑 Std W7"/>
            </a:endParaRPr>
          </a:p>
        </p:txBody>
      </p:sp>
    </p:spTree>
    <p:extLst>
      <p:ext uri="{BB962C8B-B14F-4D97-AF65-F5344CB8AC3E}">
        <p14:creationId xmlns:p14="http://schemas.microsoft.com/office/powerpoint/2010/main" val="747037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5400" y="260350"/>
            <a:ext cx="9118600" cy="6913066"/>
          </a:xfrm>
        </p:spPr>
        <p:txBody>
          <a:bodyPr>
            <a:normAutofit/>
          </a:bodyPr>
          <a:lstStyle/>
          <a:p>
            <a:pPr>
              <a:buFont typeface="Wingdings" panose="05000000000000000000" pitchFamily="2" charset="2"/>
              <a:buChar char="u"/>
              <a:defRPr/>
            </a:pPr>
            <a:r>
              <a:rPr lang="en-US" altLang="zh-TW" dirty="0"/>
              <a:t>Movement 4</a:t>
            </a:r>
            <a:r>
              <a:rPr lang="zh-TW" altLang="zh-TW" dirty="0"/>
              <a:t>：</a:t>
            </a:r>
            <a:r>
              <a:rPr lang="en-US" altLang="zh-TW" dirty="0"/>
              <a:t>Dialectical hermeneutics to appropriate Story–Vision to participants’ stories–vision</a:t>
            </a:r>
            <a:r>
              <a:rPr lang="zh-TW" altLang="zh-TW" dirty="0">
                <a:solidFill>
                  <a:srgbClr val="FF0000"/>
                </a:solidFill>
              </a:rPr>
              <a:t>（以適當的故事與參與者的故事做辯證性比較：邀請參與者將「故事」與本身的生活經驗作辯證性比較，以期能將「故事」應用在生活上。</a:t>
            </a:r>
            <a:r>
              <a:rPr lang="zh-TW" altLang="zh-TW" dirty="0" smtClean="0">
                <a:solidFill>
                  <a:srgbClr val="FF0000"/>
                </a:solidFill>
              </a:rPr>
              <a:t>）</a:t>
            </a:r>
            <a:endParaRPr lang="en-US" altLang="zh-TW" dirty="0" smtClean="0">
              <a:solidFill>
                <a:srgbClr val="FF0000"/>
              </a:solidFill>
            </a:endParaRPr>
          </a:p>
          <a:p>
            <a:pPr>
              <a:buFont typeface="Wingdings" panose="05000000000000000000" pitchFamily="2" charset="2"/>
              <a:buChar char="u"/>
              <a:defRPr/>
            </a:pPr>
            <a:r>
              <a:rPr lang="zh-TW" altLang="zh-TW" dirty="0">
                <a:solidFill>
                  <a:srgbClr val="3333FF"/>
                </a:solidFill>
              </a:rPr>
              <a:t>經文論述：第</a:t>
            </a:r>
            <a:r>
              <a:rPr lang="en-US" altLang="zh-TW" dirty="0">
                <a:solidFill>
                  <a:srgbClr val="3333FF"/>
                </a:solidFill>
              </a:rPr>
              <a:t>31-32</a:t>
            </a:r>
            <a:r>
              <a:rPr lang="zh-TW" altLang="zh-TW" dirty="0">
                <a:solidFill>
                  <a:srgbClr val="3333FF"/>
                </a:solidFill>
              </a:rPr>
              <a:t>節。</a:t>
            </a:r>
            <a:r>
              <a:rPr lang="en-US" altLang="zh-TW" b="1" dirty="0">
                <a:solidFill>
                  <a:srgbClr val="3333FF"/>
                </a:solidFill>
              </a:rPr>
              <a:t>31</a:t>
            </a:r>
            <a:r>
              <a:rPr lang="en-US" altLang="zh-TW" dirty="0">
                <a:solidFill>
                  <a:srgbClr val="3333FF"/>
                </a:solidFill>
              </a:rPr>
              <a:t> </a:t>
            </a:r>
            <a:r>
              <a:rPr lang="zh-TW" altLang="zh-TW" dirty="0">
                <a:solidFill>
                  <a:srgbClr val="3333FF"/>
                </a:solidFill>
              </a:rPr>
              <a:t>他們的眼睛明亮了，這才認出他來。忽然耶穌不見了。 </a:t>
            </a:r>
            <a:r>
              <a:rPr lang="en-US" altLang="zh-TW" b="1" dirty="0">
                <a:solidFill>
                  <a:srgbClr val="3333FF"/>
                </a:solidFill>
              </a:rPr>
              <a:t>32</a:t>
            </a:r>
            <a:r>
              <a:rPr lang="en-US" altLang="zh-TW" dirty="0">
                <a:solidFill>
                  <a:srgbClr val="3333FF"/>
                </a:solidFill>
              </a:rPr>
              <a:t> </a:t>
            </a:r>
            <a:r>
              <a:rPr lang="zh-TW" altLang="zh-TW" dirty="0">
                <a:solidFill>
                  <a:srgbClr val="3333FF"/>
                </a:solidFill>
              </a:rPr>
              <a:t>他們彼此說：「在路上，他和我們說話，給我們講解聖經的時候，我們的心豈不是火熱的嗎？」</a:t>
            </a:r>
          </a:p>
          <a:p>
            <a:pPr marL="0" indent="0">
              <a:buNone/>
              <a:defRPr/>
            </a:pPr>
            <a:r>
              <a:rPr lang="zh-TW" altLang="zh-TW" dirty="0"/>
              <a:t>經文與理論對應：</a:t>
            </a:r>
            <a:r>
              <a:rPr lang="zh-TW" altLang="zh-TW" dirty="0" smtClean="0">
                <a:solidFill>
                  <a:srgbClr val="000000"/>
                </a:solidFill>
                <a:latin typeface="華康儷黑 Std W7" pitchFamily="-80" charset="-120"/>
              </a:rPr>
              <a:t>在聆聽耶穌的講解時，他們的心火熱了，明白了耶穌的言行，化解了心中的迷惘和哀愁（結合）</a:t>
            </a:r>
          </a:p>
          <a:p>
            <a:pPr marL="0" indent="0">
              <a:buFont typeface="Wingdings 2" pitchFamily="18" charset="2"/>
              <a:buNone/>
              <a:defRPr/>
            </a:pPr>
            <a:endParaRPr lang="zh-TW" altLang="zh-TW" sz="3600" dirty="0">
              <a:solidFill>
                <a:srgbClr val="FF0000"/>
              </a:solidFill>
            </a:endParaRPr>
          </a:p>
          <a:p>
            <a:pPr>
              <a:defRPr/>
            </a:pPr>
            <a:endParaRPr lang="zh-TW" altLang="en-US" sz="3600" dirty="0"/>
          </a:p>
        </p:txBody>
      </p:sp>
    </p:spTree>
    <p:extLst>
      <p:ext uri="{BB962C8B-B14F-4D97-AF65-F5344CB8AC3E}">
        <p14:creationId xmlns:p14="http://schemas.microsoft.com/office/powerpoint/2010/main" val="2061874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9698" name="內容版面配置區 2"/>
          <p:cNvSpPr>
            <a:spLocks noGrp="1"/>
          </p:cNvSpPr>
          <p:nvPr>
            <p:ph idx="1"/>
          </p:nvPr>
        </p:nvSpPr>
        <p:spPr>
          <a:xfrm>
            <a:off x="34925" y="549274"/>
            <a:ext cx="8929563" cy="6480125"/>
          </a:xfrm>
        </p:spPr>
        <p:txBody>
          <a:bodyPr>
            <a:normAutofit lnSpcReduction="10000"/>
          </a:bodyPr>
          <a:lstStyle/>
          <a:p>
            <a:r>
              <a:rPr lang="en-US" altLang="zh-TW" dirty="0" smtClean="0"/>
              <a:t>Movement 5</a:t>
            </a:r>
            <a:r>
              <a:rPr lang="zh-TW" altLang="zh-TW" dirty="0" smtClean="0"/>
              <a:t>：</a:t>
            </a:r>
            <a:r>
              <a:rPr lang="en-US" altLang="zh-TW" dirty="0" smtClean="0"/>
              <a:t>Decision / response for lived Christian faith</a:t>
            </a:r>
            <a:r>
              <a:rPr lang="zh-TW" altLang="zh-TW" dirty="0" smtClean="0">
                <a:solidFill>
                  <a:srgbClr val="C00000"/>
                </a:solidFill>
              </a:rPr>
              <a:t>（決策／回應活出基督教信仰提供機會讓參與者各自選擇未來的信仰回應。）</a:t>
            </a:r>
            <a:endParaRPr lang="en-US" altLang="zh-TW" dirty="0" smtClean="0">
              <a:solidFill>
                <a:srgbClr val="C00000"/>
              </a:solidFill>
            </a:endParaRPr>
          </a:p>
          <a:p>
            <a:r>
              <a:rPr lang="zh-TW" altLang="zh-TW" dirty="0" smtClean="0">
                <a:solidFill>
                  <a:srgbClr val="7804D8"/>
                </a:solidFill>
              </a:rPr>
              <a:t>經文論述：第</a:t>
            </a:r>
            <a:r>
              <a:rPr lang="en-US" altLang="zh-TW" dirty="0" smtClean="0">
                <a:solidFill>
                  <a:srgbClr val="7804D8"/>
                </a:solidFill>
              </a:rPr>
              <a:t>14-15</a:t>
            </a:r>
            <a:r>
              <a:rPr lang="zh-TW" altLang="zh-TW" dirty="0" smtClean="0">
                <a:solidFill>
                  <a:srgbClr val="7804D8"/>
                </a:solidFill>
              </a:rPr>
              <a:t>節。</a:t>
            </a:r>
            <a:r>
              <a:rPr lang="en-US" altLang="zh-TW" b="1" dirty="0" smtClean="0">
                <a:solidFill>
                  <a:srgbClr val="7804D8"/>
                </a:solidFill>
              </a:rPr>
              <a:t>33</a:t>
            </a:r>
            <a:r>
              <a:rPr lang="en-US" altLang="zh-TW" dirty="0" smtClean="0">
                <a:solidFill>
                  <a:srgbClr val="7804D8"/>
                </a:solidFill>
              </a:rPr>
              <a:t> </a:t>
            </a:r>
            <a:r>
              <a:rPr lang="zh-TW" altLang="zh-TW" dirty="0" smtClean="0">
                <a:solidFill>
                  <a:srgbClr val="7804D8"/>
                </a:solidFill>
              </a:rPr>
              <a:t>他們就立時起身，回耶路撒冷去，正遇見十一個使徒和他們的同人聚集在一處， </a:t>
            </a:r>
            <a:r>
              <a:rPr lang="en-US" altLang="zh-TW" b="1" dirty="0" smtClean="0">
                <a:solidFill>
                  <a:srgbClr val="7804D8"/>
                </a:solidFill>
              </a:rPr>
              <a:t>34</a:t>
            </a:r>
            <a:r>
              <a:rPr lang="en-US" altLang="zh-TW" dirty="0" smtClean="0">
                <a:solidFill>
                  <a:srgbClr val="7804D8"/>
                </a:solidFill>
              </a:rPr>
              <a:t> </a:t>
            </a:r>
            <a:r>
              <a:rPr lang="zh-TW" altLang="zh-TW" dirty="0" smtClean="0">
                <a:solidFill>
                  <a:srgbClr val="7804D8"/>
                </a:solidFill>
              </a:rPr>
              <a:t>說：「主果然復活，已經現給西門看了。」 </a:t>
            </a:r>
            <a:r>
              <a:rPr lang="en-US" altLang="zh-TW" b="1" dirty="0" smtClean="0">
                <a:solidFill>
                  <a:srgbClr val="7804D8"/>
                </a:solidFill>
              </a:rPr>
              <a:t>35</a:t>
            </a:r>
            <a:r>
              <a:rPr lang="en-US" altLang="zh-TW" dirty="0" smtClean="0">
                <a:solidFill>
                  <a:srgbClr val="7804D8"/>
                </a:solidFill>
              </a:rPr>
              <a:t> </a:t>
            </a:r>
            <a:r>
              <a:rPr lang="zh-TW" altLang="zh-TW" dirty="0" smtClean="0">
                <a:solidFill>
                  <a:srgbClr val="7804D8"/>
                </a:solidFill>
              </a:rPr>
              <a:t>兩個人就把路上所遇見，和擘餅的時候怎麼被他們認出來的事，都述說了一遍。</a:t>
            </a:r>
          </a:p>
          <a:p>
            <a:endParaRPr lang="zh-TW" altLang="zh-TW" dirty="0" smtClean="0"/>
          </a:p>
          <a:p>
            <a:r>
              <a:rPr lang="zh-TW" altLang="zh-TW" dirty="0"/>
              <a:t>經文與理論對應：</a:t>
            </a:r>
            <a:r>
              <a:rPr lang="zh-TW" altLang="zh-TW" dirty="0" smtClean="0">
                <a:solidFill>
                  <a:srgbClr val="000000"/>
                </a:solidFill>
                <a:latin typeface="華康儷黑 Std W7"/>
              </a:rPr>
              <a:t>他們遂即動身，返回耶路撒冷，向十一門徒及同他們一起的人述說了他們的故事（回應</a:t>
            </a:r>
            <a:r>
              <a:rPr lang="zh-TW" altLang="en-US" dirty="0" smtClean="0">
                <a:solidFill>
                  <a:srgbClr val="000000"/>
                </a:solidFill>
                <a:latin typeface="華康儷黑 Std W7"/>
              </a:rPr>
              <a:t>與行動</a:t>
            </a:r>
            <a:r>
              <a:rPr lang="zh-TW" altLang="zh-TW" dirty="0" smtClean="0">
                <a:solidFill>
                  <a:srgbClr val="000000"/>
                </a:solidFill>
                <a:latin typeface="華康儷黑 Std W7"/>
              </a:rPr>
              <a:t>）。</a:t>
            </a:r>
          </a:p>
          <a:p>
            <a:endParaRPr lang="zh-TW" altLang="en-US" dirty="0" smtClean="0"/>
          </a:p>
        </p:txBody>
      </p:sp>
    </p:spTree>
    <p:extLst>
      <p:ext uri="{BB962C8B-B14F-4D97-AF65-F5344CB8AC3E}">
        <p14:creationId xmlns:p14="http://schemas.microsoft.com/office/powerpoint/2010/main" val="1201731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endParaRPr lang="zh-TW"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0"/>
            <a:ext cx="5022149" cy="6740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190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0" y="1844824"/>
            <a:ext cx="8892480" cy="4674940"/>
          </a:xfrm>
        </p:spPr>
        <p:txBody>
          <a:bodyPr>
            <a:normAutofit/>
          </a:bodyPr>
          <a:lstStyle/>
          <a:p>
            <a:r>
              <a:rPr lang="en-US" altLang="zh-TW" dirty="0">
                <a:solidFill>
                  <a:srgbClr val="C00000"/>
                </a:solidFill>
                <a:effectLst>
                  <a:outerShdw blurRad="38100" dist="38100" dir="2700000" algn="tl">
                    <a:srgbClr val="000000">
                      <a:alpha val="43137"/>
                    </a:srgbClr>
                  </a:outerShdw>
                </a:effectLst>
              </a:rPr>
              <a:t>1.</a:t>
            </a:r>
            <a:r>
              <a:rPr lang="zh-TW" altLang="zh-TW" dirty="0">
                <a:solidFill>
                  <a:srgbClr val="C00000"/>
                </a:solidFill>
                <a:effectLst>
                  <a:outerShdw blurRad="38100" dist="38100" dir="2700000" algn="tl">
                    <a:srgbClr val="000000">
                      <a:alpha val="43137"/>
                    </a:srgbClr>
                  </a:outerShdw>
                </a:effectLst>
              </a:rPr>
              <a:t>不可逆性：</a:t>
            </a:r>
            <a:r>
              <a:rPr lang="zh-TW" altLang="zh-TW" dirty="0"/>
              <a:t>係涉及對「生物一旦死亡，其肉體無法再復活」的了解。</a:t>
            </a:r>
          </a:p>
          <a:p>
            <a:r>
              <a:rPr lang="zh-TW" altLang="zh-TW" dirty="0"/>
              <a:t>但是此一部份只侷限於肉體層面，應和所謂的精神層面之死後的觀念</a:t>
            </a:r>
            <a:r>
              <a:rPr lang="zh-TW" altLang="zh-TW" dirty="0" smtClean="0"/>
              <a:t>完全</a:t>
            </a:r>
            <a:r>
              <a:rPr lang="zh-TW" altLang="zh-TW" dirty="0"/>
              <a:t>分開。</a:t>
            </a:r>
            <a:r>
              <a:rPr lang="en-US" altLang="zh-TW" dirty="0"/>
              <a:t> </a:t>
            </a:r>
            <a:endParaRPr lang="zh-TW" altLang="zh-TW" dirty="0"/>
          </a:p>
          <a:p>
            <a:r>
              <a:rPr lang="en-US" altLang="zh-TW" dirty="0">
                <a:solidFill>
                  <a:srgbClr val="C00000"/>
                </a:solidFill>
                <a:effectLst>
                  <a:outerShdw blurRad="38100" dist="38100" dir="2700000" algn="tl">
                    <a:srgbClr val="000000">
                      <a:alpha val="43137"/>
                    </a:srgbClr>
                  </a:outerShdw>
                </a:effectLst>
              </a:rPr>
              <a:t>2.</a:t>
            </a:r>
            <a:r>
              <a:rPr lang="zh-TW" altLang="zh-TW" dirty="0">
                <a:solidFill>
                  <a:srgbClr val="C00000"/>
                </a:solidFill>
                <a:effectLst>
                  <a:outerShdw blurRad="38100" dist="38100" dir="2700000" algn="tl">
                    <a:srgbClr val="000000">
                      <a:alpha val="43137"/>
                    </a:srgbClr>
                  </a:outerShdw>
                </a:effectLst>
              </a:rPr>
              <a:t>無機能性：</a:t>
            </a:r>
            <a:r>
              <a:rPr lang="zh-TW" altLang="zh-TW" dirty="0"/>
              <a:t>係指對「死亡時，所有界定生命的機能均停止」的了解</a:t>
            </a:r>
            <a:r>
              <a:rPr lang="zh-TW" altLang="zh-TW" dirty="0" smtClean="0"/>
              <a:t>。</a:t>
            </a:r>
            <a:endParaRPr lang="en-US" altLang="zh-TW" dirty="0" smtClean="0"/>
          </a:p>
          <a:p>
            <a:r>
              <a:rPr lang="zh-TW" altLang="zh-TW" dirty="0" smtClean="0"/>
              <a:t>同樣</a:t>
            </a:r>
            <a:r>
              <a:rPr lang="zh-TW" altLang="zh-TW" dirty="0"/>
              <a:t>的，此一成份亦只限肉體的機能停止作用，無關乎精神的及死後生活的觀念。</a:t>
            </a:r>
            <a:r>
              <a:rPr lang="en-US" altLang="zh-TW" dirty="0"/>
              <a:t> </a:t>
            </a:r>
            <a:endParaRPr lang="zh-TW" altLang="zh-TW" dirty="0"/>
          </a:p>
        </p:txBody>
      </p:sp>
      <p:sp>
        <p:nvSpPr>
          <p:cNvPr id="3" name="標題 2"/>
          <p:cNvSpPr>
            <a:spLocks noGrp="1"/>
          </p:cNvSpPr>
          <p:nvPr>
            <p:ph type="title"/>
          </p:nvPr>
        </p:nvSpPr>
        <p:spPr/>
        <p:txBody>
          <a:bodyPr>
            <a:noAutofit/>
          </a:bodyPr>
          <a:lstStyle/>
          <a:p>
            <a:pPr algn="ctr"/>
            <a:r>
              <a:rPr lang="zh-TW" altLang="en-US" sz="8000" dirty="0">
                <a:solidFill>
                  <a:srgbClr val="FFFF00"/>
                </a:solidFill>
              </a:rPr>
              <a:t>死亡</a:t>
            </a:r>
            <a:r>
              <a:rPr lang="zh-TW" altLang="en-US" sz="8000" dirty="0" smtClean="0">
                <a:solidFill>
                  <a:srgbClr val="FFFF00"/>
                </a:solidFill>
              </a:rPr>
              <a:t>概念的教育</a:t>
            </a:r>
            <a:endParaRPr lang="zh-TW" altLang="en-US" sz="8000" dirty="0">
              <a:solidFill>
                <a:srgbClr val="FFFF00"/>
              </a:solidFill>
            </a:endParaRPr>
          </a:p>
        </p:txBody>
      </p:sp>
    </p:spTree>
    <p:extLst>
      <p:ext uri="{BB962C8B-B14F-4D97-AF65-F5344CB8AC3E}">
        <p14:creationId xmlns:p14="http://schemas.microsoft.com/office/powerpoint/2010/main" val="3263159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標題 1"/>
          <p:cNvSpPr>
            <a:spLocks noGrp="1"/>
          </p:cNvSpPr>
          <p:nvPr>
            <p:ph type="title"/>
          </p:nvPr>
        </p:nvSpPr>
        <p:spPr>
          <a:xfrm>
            <a:off x="179512" y="188640"/>
            <a:ext cx="8686800" cy="1143000"/>
          </a:xfrm>
        </p:spPr>
        <p:txBody>
          <a:bodyPr>
            <a:noAutofit/>
          </a:bodyPr>
          <a:lstStyle/>
          <a:p>
            <a:pPr algn="ctr"/>
            <a:r>
              <a:rPr lang="zh-TW" altLang="en-US" sz="7200" dirty="0" smtClean="0">
                <a:solidFill>
                  <a:srgbClr val="FFFF00"/>
                </a:solidFill>
              </a:rPr>
              <a:t>生命教育三合一原則</a:t>
            </a:r>
          </a:p>
        </p:txBody>
      </p:sp>
      <p:sp>
        <p:nvSpPr>
          <p:cNvPr id="30723" name="Text Box 5"/>
          <p:cNvSpPr>
            <a:spLocks noGrp="1" noChangeArrowheads="1"/>
          </p:cNvSpPr>
          <p:nvPr>
            <p:ph idx="1"/>
          </p:nvPr>
        </p:nvSpPr>
        <p:spPr>
          <a:xfrm>
            <a:off x="4139952" y="1484784"/>
            <a:ext cx="4700742" cy="3293209"/>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0"/>
              </a:spcBef>
              <a:buClrTx/>
              <a:buSzTx/>
              <a:buFontTx/>
              <a:buNone/>
            </a:pPr>
            <a:r>
              <a:rPr lang="zh-TW" altLang="en-US" sz="3600" dirty="0">
                <a:solidFill>
                  <a:srgbClr val="000000"/>
                </a:solidFill>
                <a:latin typeface="華康儷黑 Std W7"/>
              </a:rPr>
              <a:t>　</a:t>
            </a:r>
            <a:r>
              <a:rPr lang="zh-TW" altLang="zh-TW" sz="3600" dirty="0" smtClean="0">
                <a:solidFill>
                  <a:srgbClr val="000000"/>
                </a:solidFill>
                <a:latin typeface="華康儷黑 Std W7"/>
              </a:rPr>
              <a:t>以</a:t>
            </a:r>
            <a:r>
              <a:rPr lang="zh-TW" altLang="zh-TW" sz="3600" dirty="0">
                <a:solidFill>
                  <a:srgbClr val="000000"/>
                </a:solidFill>
                <a:latin typeface="華康儷黑 Std W7"/>
              </a:rPr>
              <a:t>馬忤斯</a:t>
            </a:r>
            <a:r>
              <a:rPr lang="zh-TW" altLang="zh-TW" sz="3600" dirty="0" smtClean="0">
                <a:solidFill>
                  <a:srgbClr val="000000"/>
                </a:solidFill>
                <a:latin typeface="華康儷黑 Std W7"/>
              </a:rPr>
              <a:t>教學</a:t>
            </a:r>
            <a:r>
              <a:rPr lang="zh-TW" altLang="en-US" sz="3600" dirty="0" smtClean="0">
                <a:solidFill>
                  <a:srgbClr val="000000"/>
                </a:solidFill>
                <a:latin typeface="華康儷黑 Std W7"/>
              </a:rPr>
              <a:t>理論：五大原則</a:t>
            </a:r>
            <a:endParaRPr lang="en-US" altLang="zh-TW" sz="3600" dirty="0" smtClean="0">
              <a:solidFill>
                <a:srgbClr val="000000"/>
              </a:solidFill>
              <a:latin typeface="華康儷黑 Std W7"/>
            </a:endParaRPr>
          </a:p>
          <a:p>
            <a:pPr>
              <a:spcBef>
                <a:spcPct val="0"/>
              </a:spcBef>
              <a:buClrTx/>
              <a:buSzTx/>
              <a:buFontTx/>
              <a:buNone/>
            </a:pPr>
            <a:r>
              <a:rPr lang="zh-TW" altLang="en-US" sz="3600" dirty="0">
                <a:solidFill>
                  <a:srgbClr val="C91946"/>
                </a:solidFill>
                <a:latin typeface="華康儷中黑" pitchFamily="49" charset="-120"/>
              </a:rPr>
              <a:t>　</a:t>
            </a:r>
            <a:r>
              <a:rPr lang="zh-TW" altLang="zh-TW" sz="3600" dirty="0" smtClean="0">
                <a:solidFill>
                  <a:srgbClr val="C91946"/>
                </a:solidFill>
                <a:latin typeface="華康儷中黑" pitchFamily="49" charset="-120"/>
              </a:rPr>
              <a:t>生活經驗、</a:t>
            </a:r>
            <a:r>
              <a:rPr lang="zh-TW" altLang="en-US" sz="3600" dirty="0" smtClean="0">
                <a:solidFill>
                  <a:srgbClr val="C91946"/>
                </a:solidFill>
                <a:latin typeface="華康儷中黑" pitchFamily="49" charset="-120"/>
              </a:rPr>
              <a:t>反思、</a:t>
            </a:r>
            <a:r>
              <a:rPr lang="zh-TW" altLang="zh-TW" sz="3600" dirty="0" smtClean="0">
                <a:solidFill>
                  <a:srgbClr val="C91946"/>
                </a:solidFill>
                <a:latin typeface="華康儷中黑" pitchFamily="49" charset="-120"/>
              </a:rPr>
              <a:t>基督徒故事、結合、回應</a:t>
            </a:r>
          </a:p>
          <a:p>
            <a:pPr>
              <a:spcBef>
                <a:spcPct val="0"/>
              </a:spcBef>
              <a:buClrTx/>
              <a:buSzTx/>
              <a:buFontTx/>
              <a:buNone/>
            </a:pPr>
            <a:endParaRPr lang="en-US" altLang="zh-TW" sz="2800" dirty="0" smtClean="0">
              <a:latin typeface="Arial" pitchFamily="34" charset="0"/>
              <a:ea typeface="MS PGothic" pitchFamily="34" charset="-128"/>
            </a:endParaRP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60" y="1628800"/>
            <a:ext cx="3769680"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89240"/>
            <a:ext cx="36464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4439889"/>
            <a:ext cx="3496469" cy="232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402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7106" name="Picture 2" descr="book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0"/>
            <a:ext cx="51482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3"/>
          <p:cNvSpPr txBox="1">
            <a:spLocks noChangeArrowheads="1"/>
          </p:cNvSpPr>
          <p:nvPr/>
        </p:nvSpPr>
        <p:spPr bwMode="auto">
          <a:xfrm>
            <a:off x="539750" y="596900"/>
            <a:ext cx="6584950" cy="1189038"/>
          </a:xfrm>
          <a:prstGeom prst="rect">
            <a:avLst/>
          </a:prstGeom>
          <a:ln/>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zh-TW" altLang="en-US" sz="7200" dirty="0">
                <a:solidFill>
                  <a:srgbClr val="C00000"/>
                </a:solidFill>
                <a:latin typeface="華康超明體" panose="02020C09000000000000" pitchFamily="49" charset="-120"/>
                <a:ea typeface="華康超明體" panose="02020C09000000000000" pitchFamily="49" charset="-120"/>
              </a:rPr>
              <a:t>美女還是老虎？</a:t>
            </a:r>
            <a:endParaRPr lang="en-US" altLang="zh-TW" sz="7200" dirty="0">
              <a:solidFill>
                <a:srgbClr val="C00000"/>
              </a:solidFill>
              <a:latin typeface="華康超明體" panose="02020C09000000000000" pitchFamily="49" charset="-120"/>
              <a:ea typeface="華康超明體" panose="02020C09000000000000" pitchFamily="49" charset="-120"/>
            </a:endParaRPr>
          </a:p>
        </p:txBody>
      </p:sp>
      <p:sp>
        <p:nvSpPr>
          <p:cNvPr id="23556" name="Text Box 4"/>
          <p:cNvSpPr txBox="1">
            <a:spLocks noChangeArrowheads="1"/>
          </p:cNvSpPr>
          <p:nvPr/>
        </p:nvSpPr>
        <p:spPr bwMode="auto">
          <a:xfrm>
            <a:off x="1331913" y="5084763"/>
            <a:ext cx="1911350" cy="915987"/>
          </a:xfrm>
          <a:prstGeom prst="rect">
            <a:avLst/>
          </a:prstGeom>
          <a:ln/>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zh-TW" altLang="en-US" sz="1800" dirty="0">
                <a:solidFill>
                  <a:srgbClr val="9224FF"/>
                </a:solidFill>
              </a:rPr>
              <a:t>原著</a:t>
            </a:r>
            <a:r>
              <a:rPr lang="en-US" altLang="zh-TW" sz="1800" dirty="0">
                <a:solidFill>
                  <a:srgbClr val="9224FF"/>
                </a:solidFill>
              </a:rPr>
              <a:t>  </a:t>
            </a:r>
            <a:r>
              <a:rPr lang="zh-TW" altLang="en-US" sz="1800" dirty="0">
                <a:solidFill>
                  <a:srgbClr val="9224FF"/>
                </a:solidFill>
              </a:rPr>
              <a:t>史達柯頓</a:t>
            </a:r>
            <a:endParaRPr lang="en-US" altLang="zh-TW" sz="1800" dirty="0">
              <a:solidFill>
                <a:srgbClr val="9224FF"/>
              </a:solidFill>
            </a:endParaRPr>
          </a:p>
          <a:p>
            <a:pPr>
              <a:defRPr/>
            </a:pPr>
            <a:r>
              <a:rPr lang="zh-TW" altLang="en-US" sz="1800" dirty="0">
                <a:solidFill>
                  <a:srgbClr val="9224FF"/>
                </a:solidFill>
              </a:rPr>
              <a:t>繪圖</a:t>
            </a:r>
            <a:r>
              <a:rPr lang="en-US" altLang="zh-TW" sz="1800" dirty="0">
                <a:solidFill>
                  <a:srgbClr val="9224FF"/>
                </a:solidFill>
              </a:rPr>
              <a:t>  </a:t>
            </a:r>
            <a:r>
              <a:rPr lang="zh-TW" altLang="en-US" sz="1800" dirty="0">
                <a:solidFill>
                  <a:srgbClr val="9224FF"/>
                </a:solidFill>
              </a:rPr>
              <a:t>麥克努雪夫</a:t>
            </a:r>
            <a:endParaRPr lang="en-US" altLang="zh-TW" sz="1800" dirty="0">
              <a:solidFill>
                <a:srgbClr val="9224FF"/>
              </a:solidFill>
            </a:endParaRPr>
          </a:p>
          <a:p>
            <a:pPr>
              <a:defRPr/>
            </a:pPr>
            <a:r>
              <a:rPr lang="zh-TW" altLang="en-US" sz="1800" dirty="0">
                <a:solidFill>
                  <a:srgbClr val="9224FF"/>
                </a:solidFill>
              </a:rPr>
              <a:t>譯寫</a:t>
            </a:r>
            <a:r>
              <a:rPr lang="en-US" altLang="zh-TW" sz="1800" dirty="0">
                <a:solidFill>
                  <a:srgbClr val="9224FF"/>
                </a:solidFill>
              </a:rPr>
              <a:t>  </a:t>
            </a:r>
            <a:r>
              <a:rPr lang="zh-TW" altLang="en-US" sz="1800" dirty="0">
                <a:solidFill>
                  <a:srgbClr val="9224FF"/>
                </a:solidFill>
              </a:rPr>
              <a:t>郝廣才</a:t>
            </a:r>
            <a:endParaRPr lang="en-US" altLang="zh-TW" sz="1800" dirty="0">
              <a:solidFill>
                <a:srgbClr val="9224FF"/>
              </a:solidFill>
            </a:endParaRPr>
          </a:p>
        </p:txBody>
      </p:sp>
    </p:spTree>
    <p:extLst>
      <p:ext uri="{BB962C8B-B14F-4D97-AF65-F5344CB8AC3E}">
        <p14:creationId xmlns:p14="http://schemas.microsoft.com/office/powerpoint/2010/main" val="2120728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8130" name="Picture 4" descr="64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060848"/>
            <a:ext cx="4323545" cy="3242295"/>
          </a:xfrm>
          <a:prstGeom prst="rect">
            <a:avLst/>
          </a:prstGeom>
          <a:noFill/>
          <a:ln>
            <a:noFill/>
          </a:ln>
          <a:extLst>
            <a:ext uri="{909E8E84-426E-40DD-AFC4-6F175D3DCCD1}">
              <a14:hiddenFill xmlns:a14="http://schemas.microsoft.com/office/drawing/2010/main">
                <a:solidFill>
                  <a:srgbClr val="FFFFFF">
                    <a:alpha val="67058"/>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3" name="Rectangle 3"/>
          <p:cNvSpPr>
            <a:spLocks noGrp="1" noChangeArrowheads="1"/>
          </p:cNvSpPr>
          <p:nvPr>
            <p:ph type="body" idx="1"/>
          </p:nvPr>
        </p:nvSpPr>
        <p:spPr>
          <a:xfrm>
            <a:off x="4373563" y="404813"/>
            <a:ext cx="4787900" cy="4770437"/>
          </a:xfrm>
        </p:spPr>
        <p:txBody>
          <a:bodyPr rtlCol="0">
            <a:noAutofit/>
          </a:bodyPr>
          <a:lstStyle/>
          <a:p>
            <a:pPr marL="0" indent="0" eaLnBrk="1" fontAlgn="auto" hangingPunct="1">
              <a:lnSpc>
                <a:spcPct val="110000"/>
              </a:lnSpc>
              <a:spcAft>
                <a:spcPts val="0"/>
              </a:spcAft>
              <a:buFont typeface="Wingdings 2"/>
              <a:buNone/>
              <a:defRPr/>
            </a:pPr>
            <a:r>
              <a:rPr lang="zh-TW" altLang="zh-TW" sz="2800" spc="600" dirty="0">
                <a:solidFill>
                  <a:srgbClr val="7030A0"/>
                </a:solidFill>
                <a:latin typeface="華康儷粗黑" panose="020B0709000000000000" pitchFamily="49" charset="-120"/>
                <a:ea typeface="華康儷粗黑" panose="020B0709000000000000" pitchFamily="49" charset="-120"/>
              </a:rPr>
              <a:t>很久很久以前，有個未開化的國家，有個圓形的競技場</a:t>
            </a:r>
            <a:r>
              <a:rPr lang="zh-TW" altLang="en-US" sz="2800" spc="600" dirty="0">
                <a:solidFill>
                  <a:srgbClr val="7030A0"/>
                </a:solidFill>
                <a:latin typeface="華康儷粗黑" panose="020B0709000000000000" pitchFamily="49" charset="-120"/>
                <a:ea typeface="華康儷粗黑" panose="020B0709000000000000" pitchFamily="49" charset="-120"/>
              </a:rPr>
              <a:t> </a:t>
            </a:r>
            <a:r>
              <a:rPr lang="zh-TW" altLang="zh-TW" sz="2800" spc="600" dirty="0">
                <a:solidFill>
                  <a:srgbClr val="7030A0"/>
                </a:solidFill>
                <a:latin typeface="華康儷粗黑" panose="020B0709000000000000" pitchFamily="49" charset="-120"/>
                <a:ea typeface="華康儷粗黑" panose="020B0709000000000000" pitchFamily="49" charset="-120"/>
              </a:rPr>
              <a:t>，國王審判犯人的方式，就是在競技場內一扇門關老虎，一扇門關美女，一切交給天決定，國王相信如果犯人無罪，他應該有幸選到美女，選到美女的人可以帶著美女遠走高飛過著幸福的日子，選到老虎的人就要被老虎撕碎至死。</a:t>
            </a:r>
          </a:p>
          <a:p>
            <a:pPr eaLnBrk="1" fontAlgn="auto" hangingPunct="1">
              <a:lnSpc>
                <a:spcPct val="110000"/>
              </a:lnSpc>
              <a:spcAft>
                <a:spcPts val="0"/>
              </a:spcAft>
              <a:buFont typeface="Wingdings 2"/>
              <a:buChar char="ß"/>
              <a:defRPr/>
            </a:pPr>
            <a:endParaRPr lang="en-US" altLang="zh-TW" sz="2800" spc="600" dirty="0">
              <a:solidFill>
                <a:srgbClr val="7030A0"/>
              </a:solidFill>
              <a:ea typeface="華康儷黑 Std W7" pitchFamily="1" charset="-120"/>
            </a:endParaRPr>
          </a:p>
        </p:txBody>
      </p:sp>
    </p:spTree>
    <p:extLst>
      <p:ext uri="{BB962C8B-B14F-4D97-AF65-F5344CB8AC3E}">
        <p14:creationId xmlns:p14="http://schemas.microsoft.com/office/powerpoint/2010/main" val="301707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9154" name="Picture 4" descr="64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0575"/>
            <a:ext cx="3803650" cy="2852738"/>
          </a:xfrm>
          <a:prstGeom prst="rect">
            <a:avLst/>
          </a:prstGeom>
          <a:noFill/>
          <a:ln>
            <a:noFill/>
          </a:ln>
          <a:extLst>
            <a:ext uri="{909E8E84-426E-40DD-AFC4-6F175D3DCCD1}">
              <a14:hiddenFill xmlns:a14="http://schemas.microsoft.com/office/drawing/2010/main">
                <a:solidFill>
                  <a:srgbClr val="FFFFFF">
                    <a:alpha val="65097"/>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7" name="Rectangle 3"/>
          <p:cNvSpPr>
            <a:spLocks noGrp="1" noChangeArrowheads="1"/>
          </p:cNvSpPr>
          <p:nvPr>
            <p:ph type="body" idx="1"/>
          </p:nvPr>
        </p:nvSpPr>
        <p:spPr>
          <a:xfrm>
            <a:off x="3779012" y="520700"/>
            <a:ext cx="5616575" cy="6337300"/>
          </a:xfrm>
        </p:spPr>
        <p:txBody>
          <a:bodyPr rtlCol="0">
            <a:normAutofit/>
          </a:bodyPr>
          <a:lstStyle/>
          <a:p>
            <a:pPr marL="0" indent="0" eaLnBrk="1" fontAlgn="auto" hangingPunct="1">
              <a:lnSpc>
                <a:spcPct val="120000"/>
              </a:lnSpc>
              <a:spcAft>
                <a:spcPts val="0"/>
              </a:spcAft>
              <a:buNone/>
              <a:defRPr/>
            </a:pPr>
            <a:r>
              <a:rPr lang="zh-TW" altLang="zh-TW" spc="600" dirty="0" smtClean="0">
                <a:solidFill>
                  <a:srgbClr val="002060"/>
                </a:solidFill>
                <a:latin typeface="華康儷粗黑" panose="020B0709000000000000" pitchFamily="49" charset="-120"/>
                <a:ea typeface="華康儷粗黑" panose="020B0709000000000000" pitchFamily="49" charset="-120"/>
              </a:rPr>
              <a:t>國王</a:t>
            </a:r>
            <a:r>
              <a:rPr lang="zh-TW" altLang="zh-TW" spc="600" dirty="0">
                <a:solidFill>
                  <a:srgbClr val="002060"/>
                </a:solidFill>
                <a:latin typeface="華康儷粗黑" panose="020B0709000000000000" pitchFamily="49" charset="-120"/>
                <a:ea typeface="華康儷粗黑" panose="020B0709000000000000" pitchFamily="49" charset="-120"/>
              </a:rPr>
              <a:t>有個美麗的女兒，偏偏愛上平民青年。依國家的規定，平民愛上王室是有罪的，所以國王發現後憤怒不已，把這個青年抓到競技場。同樣的，一扇門內關老虎，一扇門內關美女，無論他選擇哪一個，都不可能跟公主在一起，這樣國王就放心了。</a:t>
            </a:r>
          </a:p>
          <a:p>
            <a:pPr eaLnBrk="1" fontAlgn="auto" hangingPunct="1">
              <a:spcAft>
                <a:spcPts val="0"/>
              </a:spcAft>
              <a:buFont typeface="Wingdings 2"/>
              <a:buChar char="ß"/>
              <a:defRPr/>
            </a:pPr>
            <a:endParaRPr lang="en-US" altLang="zh-TW" sz="2800" dirty="0"/>
          </a:p>
        </p:txBody>
      </p:sp>
    </p:spTree>
    <p:extLst>
      <p:ext uri="{BB962C8B-B14F-4D97-AF65-F5344CB8AC3E}">
        <p14:creationId xmlns:p14="http://schemas.microsoft.com/office/powerpoint/2010/main" val="3930360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0178" name="Picture 4" descr="64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1916113"/>
            <a:ext cx="4383088" cy="3287712"/>
          </a:xfrm>
          <a:prstGeom prst="rect">
            <a:avLst/>
          </a:prstGeom>
          <a:noFill/>
          <a:ln>
            <a:noFill/>
          </a:ln>
          <a:extLst>
            <a:ext uri="{909E8E84-426E-40DD-AFC4-6F175D3DCCD1}">
              <a14:hiddenFill xmlns:a14="http://schemas.microsoft.com/office/drawing/2010/main">
                <a:solidFill>
                  <a:srgbClr val="FFFFFF">
                    <a:alpha val="89803"/>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Rectangle 3"/>
          <p:cNvSpPr>
            <a:spLocks noGrp="1" noChangeArrowheads="1"/>
          </p:cNvSpPr>
          <p:nvPr>
            <p:ph type="body" idx="1"/>
          </p:nvPr>
        </p:nvSpPr>
        <p:spPr>
          <a:xfrm>
            <a:off x="4407769" y="692696"/>
            <a:ext cx="4968875" cy="6021388"/>
          </a:xfrm>
        </p:spPr>
        <p:txBody>
          <a:bodyPr rtlCol="0">
            <a:normAutofit lnSpcReduction="10000"/>
          </a:bodyPr>
          <a:lstStyle/>
          <a:p>
            <a:pPr marL="0" indent="0" eaLnBrk="1" fontAlgn="auto" hangingPunct="1">
              <a:lnSpc>
                <a:spcPct val="110000"/>
              </a:lnSpc>
              <a:spcAft>
                <a:spcPts val="0"/>
              </a:spcAft>
              <a:buNone/>
              <a:defRPr/>
            </a:pPr>
            <a:r>
              <a:rPr lang="zh-TW" altLang="zh-TW" sz="3600" dirty="0">
                <a:solidFill>
                  <a:srgbClr val="000080"/>
                </a:solidFill>
                <a:latin typeface="華康儷粗黑" panose="020B0709000000000000" pitchFamily="49" charset="-120"/>
                <a:ea typeface="華康儷粗黑" panose="020B0709000000000000" pitchFamily="49" charset="-120"/>
              </a:rPr>
              <a:t>全國的人湧入競技場觀看，國王在場，公主也在場。公主事前就運用人脈得知哪一扇門關老虎，哪一扇門關美女。她蒼白著臉看著台上，青年望了她一眼，他知道她一定知道那兩扇門的祕密。他渴望公主給他一個方向，給他活路。</a:t>
            </a:r>
          </a:p>
          <a:p>
            <a:pPr eaLnBrk="1" fontAlgn="auto" hangingPunct="1">
              <a:lnSpc>
                <a:spcPct val="90000"/>
              </a:lnSpc>
              <a:spcAft>
                <a:spcPts val="0"/>
              </a:spcAft>
              <a:buFont typeface="Wingdings 2"/>
              <a:buChar char="ß"/>
              <a:defRPr/>
            </a:pPr>
            <a:endParaRPr lang="en-US" altLang="zh-TW" sz="3600" dirty="0">
              <a:latin typeface="華康儷粗黑" panose="020B0709000000000000" pitchFamily="49" charset="-120"/>
              <a:ea typeface="華康儷粗黑" panose="020B0709000000000000" pitchFamily="49" charset="-120"/>
            </a:endParaRPr>
          </a:p>
        </p:txBody>
      </p:sp>
    </p:spTree>
    <p:extLst>
      <p:ext uri="{BB962C8B-B14F-4D97-AF65-F5344CB8AC3E}">
        <p14:creationId xmlns:p14="http://schemas.microsoft.com/office/powerpoint/2010/main" val="124270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1202" name="Picture 4" descr="64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12776"/>
            <a:ext cx="4148138" cy="393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5" name="Rectangle 3"/>
          <p:cNvSpPr>
            <a:spLocks noGrp="1" noChangeArrowheads="1"/>
          </p:cNvSpPr>
          <p:nvPr>
            <p:ph type="body" idx="1"/>
          </p:nvPr>
        </p:nvSpPr>
        <p:spPr>
          <a:xfrm>
            <a:off x="4140200" y="222250"/>
            <a:ext cx="5219700" cy="6602413"/>
          </a:xfrm>
        </p:spPr>
        <p:txBody>
          <a:bodyPr rtlCol="0">
            <a:normAutofit fontScale="92500"/>
          </a:bodyPr>
          <a:lstStyle/>
          <a:p>
            <a:pPr marL="0" indent="0" eaLnBrk="1" fontAlgn="auto" hangingPunct="1">
              <a:spcAft>
                <a:spcPts val="0"/>
              </a:spcAft>
              <a:buFont typeface="Wingdings 2"/>
              <a:buNone/>
              <a:defRPr/>
            </a:pPr>
            <a:r>
              <a:rPr lang="zh-TW" altLang="zh-TW" sz="3600" dirty="0">
                <a:solidFill>
                  <a:srgbClr val="000080"/>
                </a:solidFill>
                <a:latin typeface="華康儷粗黑" panose="020B0709000000000000" pitchFamily="49" charset="-120"/>
                <a:ea typeface="華康儷粗黑" panose="020B0709000000000000" pitchFamily="49" charset="-120"/>
              </a:rPr>
              <a:t>公主在心裡掙扎萬分，她認識門後的美女，是宮中最美麗的女僕，她無法忘懷相愛的點滴，無法接受他與美女遠走高飛，重新生活，卻也不願看到愛的人死亡，所以她想了很久，終於微指右邊的門，青年於是慢慢走向右邊那扇門。所有人都屏息以待門打開的結果，公主此時緩緩走出競技場。</a:t>
            </a:r>
            <a:endParaRPr lang="en-US" altLang="zh-TW" sz="3600" dirty="0">
              <a:solidFill>
                <a:srgbClr val="000080"/>
              </a:solidFill>
              <a:latin typeface="華康儷粗黑" panose="020B0709000000000000" pitchFamily="49" charset="-120"/>
              <a:ea typeface="華康儷粗黑" panose="020B0709000000000000" pitchFamily="49" charset="-120"/>
            </a:endParaRPr>
          </a:p>
          <a:p>
            <a:pPr marL="0" indent="0" eaLnBrk="1" fontAlgn="auto" hangingPunct="1">
              <a:spcAft>
                <a:spcPts val="0"/>
              </a:spcAft>
              <a:buFont typeface="Wingdings 2"/>
              <a:buNone/>
              <a:defRPr/>
            </a:pPr>
            <a:r>
              <a:rPr lang="zh-TW" altLang="zh-TW" sz="3600" dirty="0">
                <a:solidFill>
                  <a:srgbClr val="000080"/>
                </a:solidFill>
                <a:latin typeface="華康儷粗黑" panose="020B0709000000000000" pitchFamily="49" charset="-120"/>
                <a:ea typeface="華康儷粗黑" panose="020B0709000000000000" pitchFamily="49" charset="-120"/>
              </a:rPr>
              <a:t>故事結束了</a:t>
            </a:r>
            <a:r>
              <a:rPr lang="en-US" altLang="zh-TW" sz="3600" dirty="0">
                <a:solidFill>
                  <a:srgbClr val="000080"/>
                </a:solidFill>
                <a:latin typeface="華康儷粗黑" panose="020B0709000000000000" pitchFamily="49" charset="-120"/>
                <a:ea typeface="華康儷粗黑" panose="020B0709000000000000" pitchFamily="49" charset="-120"/>
              </a:rPr>
              <a:t>..........</a:t>
            </a:r>
          </a:p>
          <a:p>
            <a:pPr eaLnBrk="1" fontAlgn="auto" hangingPunct="1">
              <a:spcAft>
                <a:spcPts val="0"/>
              </a:spcAft>
              <a:buFont typeface="Wingdings 2"/>
              <a:buChar char="ß"/>
              <a:defRPr/>
            </a:pPr>
            <a:endParaRPr lang="en-US" altLang="zh-TW" sz="2800" dirty="0">
              <a:solidFill>
                <a:srgbClr val="002060"/>
              </a:solidFill>
            </a:endParaRPr>
          </a:p>
        </p:txBody>
      </p:sp>
    </p:spTree>
    <p:extLst>
      <p:ext uri="{BB962C8B-B14F-4D97-AF65-F5344CB8AC3E}">
        <p14:creationId xmlns:p14="http://schemas.microsoft.com/office/powerpoint/2010/main" val="2610351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250825" y="3716338"/>
            <a:ext cx="9007475" cy="251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tx2"/>
              </a:buClr>
              <a:buSzPct val="50000"/>
              <a:buFont typeface="Wingdings 2" pitchFamily="18" charset="2"/>
              <a:buChar char="ß"/>
              <a:defRPr sz="3200">
                <a:solidFill>
                  <a:schemeClr val="tx1"/>
                </a:solidFill>
                <a:latin typeface="Franklin Gothic Book" pitchFamily="34" charset="0"/>
                <a:ea typeface="華康儷中黑" pitchFamily="49" charset="-120"/>
              </a:defRPr>
            </a:lvl1pPr>
            <a:lvl2pPr marL="742950" indent="-285750">
              <a:spcBef>
                <a:spcPct val="20000"/>
              </a:spcBef>
              <a:buClr>
                <a:schemeClr val="tx2"/>
              </a:buClr>
              <a:buSzPct val="50000"/>
              <a:buFont typeface="Wingdings 2" pitchFamily="18" charset="2"/>
              <a:buChar char="Þ"/>
              <a:defRPr sz="2800">
                <a:solidFill>
                  <a:schemeClr val="tx1"/>
                </a:solidFill>
                <a:latin typeface="Franklin Gothic Book" pitchFamily="34" charset="0"/>
                <a:ea typeface="華康儷中黑" pitchFamily="49" charset="-120"/>
              </a:defRPr>
            </a:lvl2pPr>
            <a:lvl3pPr marL="1143000" indent="-228600">
              <a:spcBef>
                <a:spcPct val="20000"/>
              </a:spcBef>
              <a:buClr>
                <a:schemeClr val="tx2"/>
              </a:buClr>
              <a:buSzPct val="50000"/>
              <a:buFont typeface="Wingdings 2" pitchFamily="18" charset="2"/>
              <a:buChar char=""/>
              <a:defRPr sz="2400">
                <a:solidFill>
                  <a:schemeClr val="tx1"/>
                </a:solidFill>
                <a:latin typeface="Franklin Gothic Book" pitchFamily="34" charset="0"/>
                <a:ea typeface="華康儷中黑" pitchFamily="49" charset="-120"/>
              </a:defRPr>
            </a:lvl3pPr>
            <a:lvl4pPr marL="1600200" indent="-228600">
              <a:spcBef>
                <a:spcPct val="20000"/>
              </a:spcBef>
              <a:buClr>
                <a:schemeClr val="tx2"/>
              </a:buClr>
              <a:buSzPct val="50000"/>
              <a:buFont typeface="Wingdings 2" pitchFamily="18" charset="2"/>
              <a:buChar char=""/>
              <a:defRPr sz="2000">
                <a:solidFill>
                  <a:schemeClr val="tx1"/>
                </a:solidFill>
                <a:latin typeface="Franklin Gothic Book" pitchFamily="34" charset="0"/>
                <a:ea typeface="華康儷中黑" pitchFamily="49" charset="-120"/>
              </a:defRPr>
            </a:lvl4pPr>
            <a:lvl5pPr marL="2057400" indent="-228600">
              <a:spcBef>
                <a:spcPct val="20000"/>
              </a:spcBef>
              <a:buClr>
                <a:schemeClr val="tx2"/>
              </a:buClr>
              <a:buSzPct val="50000"/>
              <a:buFont typeface="Wingdings 2" pitchFamily="18" charset="2"/>
              <a:buChar char=""/>
              <a:defRPr sz="2000">
                <a:solidFill>
                  <a:schemeClr val="tx1"/>
                </a:solidFill>
                <a:latin typeface="Franklin Gothic Book" pitchFamily="34" charset="0"/>
                <a:ea typeface="華康儷中黑" pitchFamily="49" charset="-120"/>
              </a:defRPr>
            </a:lvl5pPr>
            <a:lvl6pPr marL="2514600" indent="-228600" eaLnBrk="0" fontAlgn="base" hangingPunct="0">
              <a:spcBef>
                <a:spcPct val="20000"/>
              </a:spcBef>
              <a:spcAft>
                <a:spcPct val="0"/>
              </a:spcAft>
              <a:buClr>
                <a:schemeClr val="tx2"/>
              </a:buClr>
              <a:buSzPct val="50000"/>
              <a:buFont typeface="Wingdings 2" pitchFamily="18" charset="2"/>
              <a:buChar char=""/>
              <a:defRPr sz="2000">
                <a:solidFill>
                  <a:schemeClr val="tx1"/>
                </a:solidFill>
                <a:latin typeface="Franklin Gothic Book" pitchFamily="34" charset="0"/>
                <a:ea typeface="華康儷中黑" pitchFamily="49" charset="-120"/>
              </a:defRPr>
            </a:lvl6pPr>
            <a:lvl7pPr marL="2971800" indent="-228600" eaLnBrk="0" fontAlgn="base" hangingPunct="0">
              <a:spcBef>
                <a:spcPct val="20000"/>
              </a:spcBef>
              <a:spcAft>
                <a:spcPct val="0"/>
              </a:spcAft>
              <a:buClr>
                <a:schemeClr val="tx2"/>
              </a:buClr>
              <a:buSzPct val="50000"/>
              <a:buFont typeface="Wingdings 2" pitchFamily="18" charset="2"/>
              <a:buChar char=""/>
              <a:defRPr sz="2000">
                <a:solidFill>
                  <a:schemeClr val="tx1"/>
                </a:solidFill>
                <a:latin typeface="Franklin Gothic Book" pitchFamily="34" charset="0"/>
                <a:ea typeface="華康儷中黑" pitchFamily="49" charset="-120"/>
              </a:defRPr>
            </a:lvl7pPr>
            <a:lvl8pPr marL="3429000" indent="-228600" eaLnBrk="0" fontAlgn="base" hangingPunct="0">
              <a:spcBef>
                <a:spcPct val="20000"/>
              </a:spcBef>
              <a:spcAft>
                <a:spcPct val="0"/>
              </a:spcAft>
              <a:buClr>
                <a:schemeClr val="tx2"/>
              </a:buClr>
              <a:buSzPct val="50000"/>
              <a:buFont typeface="Wingdings 2" pitchFamily="18" charset="2"/>
              <a:buChar char=""/>
              <a:defRPr sz="2000">
                <a:solidFill>
                  <a:schemeClr val="tx1"/>
                </a:solidFill>
                <a:latin typeface="Franklin Gothic Book" pitchFamily="34" charset="0"/>
                <a:ea typeface="華康儷中黑" pitchFamily="49" charset="-120"/>
              </a:defRPr>
            </a:lvl8pPr>
            <a:lvl9pPr marL="3886200" indent="-228600" eaLnBrk="0" fontAlgn="base" hangingPunct="0">
              <a:spcBef>
                <a:spcPct val="20000"/>
              </a:spcBef>
              <a:spcAft>
                <a:spcPct val="0"/>
              </a:spcAft>
              <a:buClr>
                <a:schemeClr val="tx2"/>
              </a:buClr>
              <a:buSzPct val="50000"/>
              <a:buFont typeface="Wingdings 2" pitchFamily="18" charset="2"/>
              <a:buChar char=""/>
              <a:defRPr sz="2000">
                <a:solidFill>
                  <a:schemeClr val="tx1"/>
                </a:solidFill>
                <a:latin typeface="Franklin Gothic Book" pitchFamily="34" charset="0"/>
                <a:ea typeface="華康儷中黑" pitchFamily="49" charset="-120"/>
              </a:defRPr>
            </a:lvl9pPr>
          </a:lstStyle>
          <a:p>
            <a:pPr eaLnBrk="1" hangingPunct="1">
              <a:lnSpc>
                <a:spcPct val="90000"/>
              </a:lnSpc>
              <a:spcBef>
                <a:spcPct val="0"/>
              </a:spcBef>
              <a:buClrTx/>
              <a:buSzTx/>
              <a:buFont typeface="Wingdings 2" pitchFamily="18" charset="2"/>
              <a:buNone/>
              <a:defRPr/>
            </a:pPr>
            <a:endParaRPr lang="en-US" altLang="zh-TW" sz="2800" dirty="0" smtClean="0">
              <a:solidFill>
                <a:schemeClr val="tx1">
                  <a:lumMod val="95000"/>
                  <a:lumOff val="5000"/>
                </a:schemeClr>
              </a:solidFill>
              <a:latin typeface="華康儷中黑" panose="020B0509000000000000" pitchFamily="49" charset="-120"/>
            </a:endParaRPr>
          </a:p>
          <a:p>
            <a:pPr eaLnBrk="1" hangingPunct="1">
              <a:lnSpc>
                <a:spcPct val="90000"/>
              </a:lnSpc>
              <a:spcBef>
                <a:spcPct val="0"/>
              </a:spcBef>
              <a:buClrTx/>
              <a:buSzTx/>
              <a:buFontTx/>
              <a:buNone/>
              <a:defRPr/>
            </a:pPr>
            <a:endParaRPr lang="en-US" altLang="zh-TW" sz="4400" dirty="0" smtClean="0">
              <a:solidFill>
                <a:srgbClr val="FF6600"/>
              </a:solidFill>
              <a:latin typeface="Times New Roman" pitchFamily="18" charset="0"/>
              <a:ea typeface="標楷體" pitchFamily="65" charset="-120"/>
            </a:endParaRPr>
          </a:p>
        </p:txBody>
      </p:sp>
      <p:sp>
        <p:nvSpPr>
          <p:cNvPr id="52227" name="AutoShape 3"/>
          <p:cNvSpPr>
            <a:spLocks noChangeArrowheads="1"/>
          </p:cNvSpPr>
          <p:nvPr/>
        </p:nvSpPr>
        <p:spPr bwMode="auto">
          <a:xfrm>
            <a:off x="250825" y="0"/>
            <a:ext cx="8286700" cy="1470025"/>
          </a:xfrm>
          <a:prstGeom prst="roundRect">
            <a:avLst>
              <a:gd name="adj" fmla="val 5000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tx2"/>
              </a:buClr>
              <a:buSzPct val="50000"/>
              <a:buFont typeface="Wingdings 2" pitchFamily="18" charset="2"/>
              <a:buChar char="ß"/>
              <a:defRPr sz="3200">
                <a:solidFill>
                  <a:schemeClr val="tx1"/>
                </a:solidFill>
                <a:latin typeface="Franklin Gothic Book" pitchFamily="34" charset="0"/>
                <a:ea typeface="華康儷中黑" pitchFamily="49" charset="-120"/>
              </a:defRPr>
            </a:lvl1pPr>
            <a:lvl2pPr marL="742950" indent="-285750">
              <a:spcBef>
                <a:spcPct val="20000"/>
              </a:spcBef>
              <a:buClr>
                <a:schemeClr val="tx2"/>
              </a:buClr>
              <a:buSzPct val="50000"/>
              <a:buFont typeface="Wingdings 2" pitchFamily="18" charset="2"/>
              <a:buChar char="Þ"/>
              <a:defRPr sz="2800">
                <a:solidFill>
                  <a:schemeClr val="tx1"/>
                </a:solidFill>
                <a:latin typeface="Franklin Gothic Book" pitchFamily="34" charset="0"/>
                <a:ea typeface="華康儷中黑" pitchFamily="49" charset="-120"/>
              </a:defRPr>
            </a:lvl2pPr>
            <a:lvl3pPr marL="1143000" indent="-228600">
              <a:spcBef>
                <a:spcPct val="20000"/>
              </a:spcBef>
              <a:buClr>
                <a:schemeClr val="tx2"/>
              </a:buClr>
              <a:buSzPct val="50000"/>
              <a:buFont typeface="Wingdings 2" pitchFamily="18" charset="2"/>
              <a:buChar char=""/>
              <a:defRPr sz="2400">
                <a:solidFill>
                  <a:schemeClr val="tx1"/>
                </a:solidFill>
                <a:latin typeface="Franklin Gothic Book" pitchFamily="34" charset="0"/>
                <a:ea typeface="華康儷中黑" pitchFamily="49" charset="-120"/>
              </a:defRPr>
            </a:lvl3pPr>
            <a:lvl4pPr marL="1600200" indent="-228600">
              <a:spcBef>
                <a:spcPct val="20000"/>
              </a:spcBef>
              <a:buClr>
                <a:schemeClr val="tx2"/>
              </a:buClr>
              <a:buSzPct val="50000"/>
              <a:buFont typeface="Wingdings 2" pitchFamily="18" charset="2"/>
              <a:buChar char=""/>
              <a:defRPr sz="2000">
                <a:solidFill>
                  <a:schemeClr val="tx1"/>
                </a:solidFill>
                <a:latin typeface="Franklin Gothic Book" pitchFamily="34" charset="0"/>
                <a:ea typeface="華康儷中黑" pitchFamily="49" charset="-120"/>
              </a:defRPr>
            </a:lvl4pPr>
            <a:lvl5pPr marL="2057400" indent="-228600">
              <a:spcBef>
                <a:spcPct val="20000"/>
              </a:spcBef>
              <a:buClr>
                <a:schemeClr val="tx2"/>
              </a:buClr>
              <a:buSzPct val="50000"/>
              <a:buFont typeface="Wingdings 2" pitchFamily="18" charset="2"/>
              <a:buChar char=""/>
              <a:defRPr sz="2000">
                <a:solidFill>
                  <a:schemeClr val="tx1"/>
                </a:solidFill>
                <a:latin typeface="Franklin Gothic Book" pitchFamily="34" charset="0"/>
                <a:ea typeface="華康儷中黑" pitchFamily="49" charset="-120"/>
              </a:defRPr>
            </a:lvl5pPr>
            <a:lvl6pPr marL="2514600" indent="-228600" eaLnBrk="0" fontAlgn="base" hangingPunct="0">
              <a:spcBef>
                <a:spcPct val="20000"/>
              </a:spcBef>
              <a:spcAft>
                <a:spcPct val="0"/>
              </a:spcAft>
              <a:buClr>
                <a:schemeClr val="tx2"/>
              </a:buClr>
              <a:buSzPct val="50000"/>
              <a:buFont typeface="Wingdings 2" pitchFamily="18" charset="2"/>
              <a:buChar char=""/>
              <a:defRPr sz="2000">
                <a:solidFill>
                  <a:schemeClr val="tx1"/>
                </a:solidFill>
                <a:latin typeface="Franklin Gothic Book" pitchFamily="34" charset="0"/>
                <a:ea typeface="華康儷中黑" pitchFamily="49" charset="-120"/>
              </a:defRPr>
            </a:lvl6pPr>
            <a:lvl7pPr marL="2971800" indent="-228600" eaLnBrk="0" fontAlgn="base" hangingPunct="0">
              <a:spcBef>
                <a:spcPct val="20000"/>
              </a:spcBef>
              <a:spcAft>
                <a:spcPct val="0"/>
              </a:spcAft>
              <a:buClr>
                <a:schemeClr val="tx2"/>
              </a:buClr>
              <a:buSzPct val="50000"/>
              <a:buFont typeface="Wingdings 2" pitchFamily="18" charset="2"/>
              <a:buChar char=""/>
              <a:defRPr sz="2000">
                <a:solidFill>
                  <a:schemeClr val="tx1"/>
                </a:solidFill>
                <a:latin typeface="Franklin Gothic Book" pitchFamily="34" charset="0"/>
                <a:ea typeface="華康儷中黑" pitchFamily="49" charset="-120"/>
              </a:defRPr>
            </a:lvl7pPr>
            <a:lvl8pPr marL="3429000" indent="-228600" eaLnBrk="0" fontAlgn="base" hangingPunct="0">
              <a:spcBef>
                <a:spcPct val="20000"/>
              </a:spcBef>
              <a:spcAft>
                <a:spcPct val="0"/>
              </a:spcAft>
              <a:buClr>
                <a:schemeClr val="tx2"/>
              </a:buClr>
              <a:buSzPct val="50000"/>
              <a:buFont typeface="Wingdings 2" pitchFamily="18" charset="2"/>
              <a:buChar char=""/>
              <a:defRPr sz="2000">
                <a:solidFill>
                  <a:schemeClr val="tx1"/>
                </a:solidFill>
                <a:latin typeface="Franklin Gothic Book" pitchFamily="34" charset="0"/>
                <a:ea typeface="華康儷中黑" pitchFamily="49" charset="-120"/>
              </a:defRPr>
            </a:lvl8pPr>
            <a:lvl9pPr marL="3886200" indent="-228600" eaLnBrk="0" fontAlgn="base" hangingPunct="0">
              <a:spcBef>
                <a:spcPct val="20000"/>
              </a:spcBef>
              <a:spcAft>
                <a:spcPct val="0"/>
              </a:spcAft>
              <a:buClr>
                <a:schemeClr val="tx2"/>
              </a:buClr>
              <a:buSzPct val="50000"/>
              <a:buFont typeface="Wingdings 2" pitchFamily="18" charset="2"/>
              <a:buChar char=""/>
              <a:defRPr sz="2000">
                <a:solidFill>
                  <a:schemeClr val="tx1"/>
                </a:solidFill>
                <a:latin typeface="Franklin Gothic Book" pitchFamily="34" charset="0"/>
                <a:ea typeface="華康儷中黑" pitchFamily="49" charset="-120"/>
              </a:defRPr>
            </a:lvl9pPr>
          </a:lstStyle>
          <a:p>
            <a:pPr algn="ctr" eaLnBrk="1" hangingPunct="1">
              <a:spcBef>
                <a:spcPct val="0"/>
              </a:spcBef>
              <a:buClrTx/>
              <a:buSzTx/>
              <a:buFontTx/>
              <a:buNone/>
            </a:pPr>
            <a:r>
              <a:rPr lang="zh-TW" altLang="en-US" sz="6600" dirty="0" smtClean="0">
                <a:solidFill>
                  <a:srgbClr val="7804D8"/>
                </a:solidFill>
                <a:latin typeface="華康酒桶體" pitchFamily="49" charset="-120"/>
                <a:ea typeface="華康酒桶體" pitchFamily="49" charset="-120"/>
              </a:rPr>
              <a:t>生命教育活動之反思</a:t>
            </a:r>
            <a:endParaRPr lang="en-US" altLang="zh-TW" sz="6600" dirty="0">
              <a:solidFill>
                <a:srgbClr val="7804D8"/>
              </a:solidFill>
              <a:latin typeface="華康酒桶體" pitchFamily="49" charset="-120"/>
              <a:ea typeface="華康酒桶體" pitchFamily="49" charset="-120"/>
            </a:endParaRPr>
          </a:p>
        </p:txBody>
      </p:sp>
      <p:sp>
        <p:nvSpPr>
          <p:cNvPr id="4" name="內容版面配置區 3"/>
          <p:cNvSpPr>
            <a:spLocks noGrp="1"/>
          </p:cNvSpPr>
          <p:nvPr>
            <p:ph idx="1"/>
          </p:nvPr>
        </p:nvSpPr>
        <p:spPr>
          <a:xfrm>
            <a:off x="307925" y="1844824"/>
            <a:ext cx="8229600" cy="4626547"/>
          </a:xfrm>
        </p:spPr>
        <p:txBody>
          <a:bodyPr>
            <a:normAutofit lnSpcReduction="10000"/>
          </a:bodyPr>
          <a:lstStyle/>
          <a:p>
            <a:r>
              <a:rPr lang="zh-TW" altLang="en-US" b="1" dirty="0" smtClean="0"/>
              <a:t>人</a:t>
            </a:r>
            <a:r>
              <a:rPr lang="zh-TW" altLang="en-US" b="1" dirty="0"/>
              <a:t>與</a:t>
            </a:r>
            <a:r>
              <a:rPr lang="zh-TW" altLang="en-US" b="1" dirty="0" smtClean="0"/>
              <a:t>自己：你會為了所愛的人犧牲一切嗎？</a:t>
            </a:r>
            <a:endParaRPr lang="en-US" altLang="zh-TW" b="1" dirty="0"/>
          </a:p>
          <a:p>
            <a:r>
              <a:rPr lang="zh-TW" altLang="en-US" b="1" dirty="0" smtClean="0"/>
              <a:t>人</a:t>
            </a:r>
            <a:r>
              <a:rPr lang="zh-TW" altLang="en-US" b="1" dirty="0"/>
              <a:t>與</a:t>
            </a:r>
            <a:r>
              <a:rPr lang="zh-TW" altLang="en-US" b="1" dirty="0" smtClean="0"/>
              <a:t>他人：你會為了自己的利益而犧牲他人嗎？</a:t>
            </a:r>
            <a:endParaRPr lang="en-US" altLang="zh-TW" b="1" dirty="0"/>
          </a:p>
          <a:p>
            <a:r>
              <a:rPr lang="zh-TW" altLang="en-US" b="1" dirty="0"/>
              <a:t>人與環境：你如何做兩難的抉擇？</a:t>
            </a:r>
            <a:endParaRPr lang="en-US" altLang="zh-TW" b="1" dirty="0"/>
          </a:p>
          <a:p>
            <a:r>
              <a:rPr lang="zh-TW" altLang="en-US" b="1" dirty="0" smtClean="0"/>
              <a:t>人與宇宙：你這樣做神會喜歡嗎？</a:t>
            </a:r>
            <a:endParaRPr lang="en-US" altLang="zh-TW" b="1" dirty="0"/>
          </a:p>
          <a:p>
            <a:r>
              <a:rPr lang="zh-TW" altLang="zh-TW" dirty="0" smtClean="0">
                <a:solidFill>
                  <a:srgbClr val="C91946"/>
                </a:solidFill>
                <a:latin typeface="華康儷中黑" pitchFamily="49" charset="-120"/>
              </a:rPr>
              <a:t>生活經驗</a:t>
            </a:r>
            <a:r>
              <a:rPr lang="zh-TW" altLang="en-US" dirty="0" smtClean="0">
                <a:solidFill>
                  <a:srgbClr val="C91946"/>
                </a:solidFill>
                <a:latin typeface="華康儷中黑" pitchFamily="49" charset="-120"/>
              </a:rPr>
              <a:t>（抉擇兩難）</a:t>
            </a:r>
            <a:r>
              <a:rPr lang="zh-TW" altLang="zh-TW" dirty="0" smtClean="0">
                <a:solidFill>
                  <a:srgbClr val="C91946"/>
                </a:solidFill>
                <a:latin typeface="華康儷中黑" pitchFamily="49" charset="-120"/>
              </a:rPr>
              <a:t>、</a:t>
            </a:r>
            <a:r>
              <a:rPr lang="zh-TW" altLang="en-US" dirty="0">
                <a:solidFill>
                  <a:srgbClr val="C91946"/>
                </a:solidFill>
                <a:latin typeface="華康儷中黑" pitchFamily="49" charset="-120"/>
              </a:rPr>
              <a:t>反</a:t>
            </a:r>
            <a:r>
              <a:rPr lang="zh-TW" altLang="en-US" dirty="0" smtClean="0">
                <a:solidFill>
                  <a:srgbClr val="C91946"/>
                </a:solidFill>
                <a:latin typeface="華康儷中黑" pitchFamily="49" charset="-120"/>
              </a:rPr>
              <a:t>思（到底如何做才對？）、</a:t>
            </a:r>
            <a:r>
              <a:rPr lang="zh-TW" altLang="zh-TW" dirty="0">
                <a:solidFill>
                  <a:srgbClr val="C91946"/>
                </a:solidFill>
                <a:latin typeface="華康儷中黑" pitchFamily="49" charset="-120"/>
              </a:rPr>
              <a:t>基督徒</a:t>
            </a:r>
            <a:r>
              <a:rPr lang="zh-TW" altLang="zh-TW" dirty="0" smtClean="0">
                <a:solidFill>
                  <a:srgbClr val="C91946"/>
                </a:solidFill>
                <a:latin typeface="華康儷中黑" pitchFamily="49" charset="-120"/>
              </a:rPr>
              <a:t>故事</a:t>
            </a:r>
            <a:r>
              <a:rPr lang="zh-TW" altLang="en-US" dirty="0" smtClean="0">
                <a:solidFill>
                  <a:srgbClr val="C91946"/>
                </a:solidFill>
                <a:latin typeface="華康儷中黑" pitchFamily="49" charset="-120"/>
              </a:rPr>
              <a:t>（聖經教導）</a:t>
            </a:r>
            <a:r>
              <a:rPr lang="zh-TW" altLang="zh-TW" dirty="0" smtClean="0">
                <a:solidFill>
                  <a:srgbClr val="C91946"/>
                </a:solidFill>
                <a:latin typeface="華康儷中黑" pitchFamily="49" charset="-120"/>
              </a:rPr>
              <a:t>、結合</a:t>
            </a:r>
            <a:r>
              <a:rPr lang="zh-TW" altLang="en-US" dirty="0" smtClean="0">
                <a:solidFill>
                  <a:srgbClr val="C91946"/>
                </a:solidFill>
                <a:latin typeface="華康儷中黑" pitchFamily="49" charset="-120"/>
              </a:rPr>
              <a:t>（我如何根據神的話語，做出較良善的抉擇）</a:t>
            </a:r>
            <a:r>
              <a:rPr lang="zh-TW" altLang="zh-TW" dirty="0" smtClean="0">
                <a:solidFill>
                  <a:srgbClr val="C91946"/>
                </a:solidFill>
                <a:latin typeface="華康儷中黑" pitchFamily="49" charset="-120"/>
              </a:rPr>
              <a:t>、回應</a:t>
            </a:r>
            <a:r>
              <a:rPr lang="zh-TW" altLang="en-US" dirty="0" smtClean="0">
                <a:solidFill>
                  <a:srgbClr val="C91946"/>
                </a:solidFill>
                <a:latin typeface="華康儷中黑" pitchFamily="49" charset="-120"/>
              </a:rPr>
              <a:t>（勇敢去實踐並做修正）</a:t>
            </a:r>
            <a:endParaRPr lang="zh-TW" altLang="zh-TW" dirty="0">
              <a:solidFill>
                <a:srgbClr val="C91946"/>
              </a:solidFill>
              <a:latin typeface="華康儷中黑" pitchFamily="49" charset="-120"/>
            </a:endParaRPr>
          </a:p>
          <a:p>
            <a:endParaRPr lang="zh-TW" altLang="en-US" dirty="0"/>
          </a:p>
          <a:p>
            <a:endParaRPr lang="zh-TW" altLang="en-US" dirty="0"/>
          </a:p>
        </p:txBody>
      </p:sp>
    </p:spTree>
    <p:extLst>
      <p:ext uri="{BB962C8B-B14F-4D97-AF65-F5344CB8AC3E}">
        <p14:creationId xmlns:p14="http://schemas.microsoft.com/office/powerpoint/2010/main" val="354524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dirty="0"/>
          </a:p>
        </p:txBody>
      </p:sp>
      <p:sp>
        <p:nvSpPr>
          <p:cNvPr id="3" name="標題 2"/>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123793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67544" y="764704"/>
            <a:ext cx="8208912" cy="6336704"/>
          </a:xfrm>
        </p:spPr>
        <p:txBody>
          <a:bodyPr>
            <a:normAutofit/>
          </a:bodyPr>
          <a:lstStyle/>
          <a:p>
            <a:r>
              <a:rPr lang="en-US" altLang="zh-TW" sz="4000" dirty="0">
                <a:solidFill>
                  <a:srgbClr val="C00000"/>
                </a:solidFill>
                <a:effectLst>
                  <a:outerShdw blurRad="38100" dist="38100" dir="2700000" algn="tl">
                    <a:srgbClr val="000000">
                      <a:alpha val="43137"/>
                    </a:srgbClr>
                  </a:outerShdw>
                </a:effectLst>
              </a:rPr>
              <a:t>3.</a:t>
            </a:r>
            <a:r>
              <a:rPr lang="zh-TW" altLang="zh-TW" sz="4000" dirty="0">
                <a:solidFill>
                  <a:srgbClr val="C00000"/>
                </a:solidFill>
                <a:effectLst>
                  <a:outerShdw blurRad="38100" dist="38100" dir="2700000" algn="tl">
                    <a:srgbClr val="000000">
                      <a:alpha val="43137"/>
                    </a:srgbClr>
                  </a:outerShdw>
                </a:effectLst>
              </a:rPr>
              <a:t>普遍性：</a:t>
            </a:r>
            <a:r>
              <a:rPr lang="zh-TW" altLang="zh-TW" sz="4000" dirty="0"/>
              <a:t>係指對〈所有生物都會死掉〉的了解 。</a:t>
            </a:r>
            <a:r>
              <a:rPr lang="en-US" altLang="zh-TW" sz="4000" dirty="0"/>
              <a:t> </a:t>
            </a:r>
            <a:endParaRPr lang="en-US" altLang="zh-TW" sz="4000" dirty="0" smtClean="0"/>
          </a:p>
          <a:p>
            <a:endParaRPr lang="zh-TW" altLang="zh-TW" sz="4000" dirty="0"/>
          </a:p>
          <a:p>
            <a:r>
              <a:rPr lang="en-US" altLang="zh-TW" sz="4000" dirty="0">
                <a:solidFill>
                  <a:srgbClr val="C00000"/>
                </a:solidFill>
                <a:effectLst>
                  <a:outerShdw blurRad="38100" dist="38100" dir="2700000" algn="tl">
                    <a:srgbClr val="000000">
                      <a:alpha val="43137"/>
                    </a:srgbClr>
                  </a:outerShdw>
                </a:effectLst>
              </a:rPr>
              <a:t>4.</a:t>
            </a:r>
            <a:r>
              <a:rPr lang="zh-TW" altLang="zh-TW" sz="4000" dirty="0">
                <a:solidFill>
                  <a:srgbClr val="C00000"/>
                </a:solidFill>
                <a:effectLst>
                  <a:outerShdw blurRad="38100" dist="38100" dir="2700000" algn="tl">
                    <a:srgbClr val="000000">
                      <a:alpha val="43137"/>
                    </a:srgbClr>
                  </a:outerShdw>
                </a:effectLst>
              </a:rPr>
              <a:t>原因性：</a:t>
            </a:r>
            <a:r>
              <a:rPr lang="zh-TW" altLang="zh-TW" sz="4000" dirty="0"/>
              <a:t>係指對導致生物發生死亡的原因之了解，包括〈自發因素〉或〈外力因素〉，或是兩種因素共同造成的次概念內涵及其相同概念。</a:t>
            </a:r>
            <a:r>
              <a:rPr lang="zh-TW" altLang="zh-TW" sz="4000" u="sng" dirty="0">
                <a:solidFill>
                  <a:srgbClr val="0000FF"/>
                </a:solidFill>
              </a:rPr>
              <a:t>張淑美教授</a:t>
            </a:r>
            <a:r>
              <a:rPr lang="en-US" altLang="zh-TW" sz="4000" u="sng" dirty="0">
                <a:solidFill>
                  <a:srgbClr val="0000FF"/>
                </a:solidFill>
              </a:rPr>
              <a:t>(</a:t>
            </a:r>
            <a:r>
              <a:rPr lang="zh-TW" altLang="zh-TW" sz="4000" u="sng" dirty="0">
                <a:solidFill>
                  <a:srgbClr val="0000FF"/>
                </a:solidFill>
              </a:rPr>
              <a:t>民</a:t>
            </a:r>
            <a:r>
              <a:rPr lang="en-US" altLang="zh-TW" sz="4000" u="sng" dirty="0">
                <a:solidFill>
                  <a:srgbClr val="0000FF"/>
                </a:solidFill>
              </a:rPr>
              <a:t>85)</a:t>
            </a:r>
            <a:endParaRPr lang="zh-TW" altLang="zh-TW" sz="4000" u="sng" dirty="0">
              <a:solidFill>
                <a:srgbClr val="0000FF"/>
              </a:solidFill>
            </a:endParaRPr>
          </a:p>
          <a:p>
            <a:endParaRPr lang="zh-TW" altLang="en-US" dirty="0"/>
          </a:p>
        </p:txBody>
      </p:sp>
    </p:spTree>
    <p:extLst>
      <p:ext uri="{BB962C8B-B14F-4D97-AF65-F5344CB8AC3E}">
        <p14:creationId xmlns:p14="http://schemas.microsoft.com/office/powerpoint/2010/main" val="55524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67544" y="1844824"/>
            <a:ext cx="8229600" cy="4626547"/>
          </a:xfrm>
        </p:spPr>
        <p:txBody>
          <a:bodyPr/>
          <a:lstStyle/>
          <a:p>
            <a:pPr marL="0" indent="0">
              <a:buNone/>
            </a:pPr>
            <a:r>
              <a:rPr lang="zh-TW" altLang="en-US" b="1" dirty="0" smtClean="0"/>
              <a:t>一、宗教</a:t>
            </a:r>
            <a:r>
              <a:rPr lang="zh-TW" altLang="en-US" b="1" dirty="0"/>
              <a:t>與倫理取向的生命</a:t>
            </a:r>
            <a:r>
              <a:rPr lang="zh-TW" altLang="en-US" b="1" dirty="0" smtClean="0"/>
              <a:t>教育</a:t>
            </a:r>
            <a:r>
              <a:rPr lang="zh-TW" altLang="en-US" b="1" dirty="0"/>
              <a:t>（</a:t>
            </a:r>
            <a:r>
              <a:rPr lang="zh-TW" altLang="en-US" b="1" dirty="0" smtClean="0"/>
              <a:t>一九九七年</a:t>
            </a:r>
            <a:r>
              <a:rPr lang="zh-TW" altLang="en-US" b="1" dirty="0"/>
              <a:t>省教育廳開辦生命</a:t>
            </a:r>
            <a:r>
              <a:rPr lang="zh-TW" altLang="en-US" b="1" dirty="0" smtClean="0"/>
              <a:t>教育前）</a:t>
            </a:r>
            <a:endParaRPr lang="en-US" altLang="zh-TW" b="1" dirty="0" smtClean="0"/>
          </a:p>
          <a:p>
            <a:pPr marL="0" indent="0">
              <a:buNone/>
            </a:pPr>
            <a:r>
              <a:rPr lang="en-US" altLang="zh-TW" b="1" dirty="0" smtClean="0"/>
              <a:t>1.</a:t>
            </a:r>
            <a:r>
              <a:rPr lang="zh-TW" altLang="en-US" dirty="0" smtClean="0"/>
              <a:t>曉明女中</a:t>
            </a:r>
            <a:r>
              <a:rPr lang="zh-TW" altLang="en-US" dirty="0"/>
              <a:t>的「生活指導課」和「倫理課</a:t>
            </a:r>
            <a:r>
              <a:rPr lang="zh-TW" altLang="en-US" dirty="0" smtClean="0"/>
              <a:t>」</a:t>
            </a:r>
            <a:endParaRPr lang="en-US" altLang="zh-TW" dirty="0" smtClean="0"/>
          </a:p>
          <a:p>
            <a:pPr marL="0" indent="0">
              <a:buNone/>
            </a:pPr>
            <a:endParaRPr lang="en-US" altLang="zh-TW" b="1" dirty="0"/>
          </a:p>
          <a:p>
            <a:pPr marL="0" indent="0">
              <a:buNone/>
            </a:pPr>
            <a:r>
              <a:rPr lang="zh-TW" altLang="en-US" b="1" dirty="0" smtClean="0"/>
              <a:t>二、</a:t>
            </a:r>
            <a:r>
              <a:rPr lang="zh-TW" altLang="en-US" b="1" dirty="0"/>
              <a:t>朝向獨立設科時期</a:t>
            </a:r>
            <a:r>
              <a:rPr lang="en-US" altLang="zh-TW" b="1" dirty="0" smtClean="0"/>
              <a:t>(</a:t>
            </a:r>
            <a:r>
              <a:rPr lang="zh-TW" altLang="en-US" b="1" dirty="0" smtClean="0"/>
              <a:t>一九九九年教育部</a:t>
            </a:r>
            <a:r>
              <a:rPr lang="zh-TW" altLang="en-US" b="1" dirty="0"/>
              <a:t>接手至二○○二年曾志朗部長</a:t>
            </a:r>
            <a:r>
              <a:rPr lang="zh-TW" altLang="en-US" b="1" dirty="0" smtClean="0"/>
              <a:t>卸任</a:t>
            </a:r>
            <a:r>
              <a:rPr lang="en-US" altLang="zh-TW" b="1" dirty="0" smtClean="0"/>
              <a:t>)</a:t>
            </a:r>
          </a:p>
          <a:p>
            <a:pPr marL="0" indent="0">
              <a:buNone/>
            </a:pPr>
            <a:endParaRPr lang="en-US" altLang="zh-TW" dirty="0" smtClean="0"/>
          </a:p>
          <a:p>
            <a:pPr marL="0" indent="0">
              <a:buNone/>
            </a:pPr>
            <a:r>
              <a:rPr lang="zh-TW" altLang="en-US" dirty="0"/>
              <a:t>三</a:t>
            </a:r>
            <a:r>
              <a:rPr lang="zh-TW" altLang="en-US" dirty="0" smtClean="0"/>
              <a:t>、十二年國教生命教育課程</a:t>
            </a:r>
            <a:endParaRPr lang="zh-TW" altLang="en-US" dirty="0"/>
          </a:p>
        </p:txBody>
      </p:sp>
      <p:sp>
        <p:nvSpPr>
          <p:cNvPr id="3" name="標題 2"/>
          <p:cNvSpPr>
            <a:spLocks noGrp="1"/>
          </p:cNvSpPr>
          <p:nvPr>
            <p:ph type="title"/>
          </p:nvPr>
        </p:nvSpPr>
        <p:spPr/>
        <p:txBody>
          <a:bodyPr>
            <a:noAutofit/>
          </a:bodyPr>
          <a:lstStyle/>
          <a:p>
            <a:pPr algn="ctr"/>
            <a:r>
              <a:rPr lang="zh-TW" altLang="en-US" sz="6600" dirty="0" smtClean="0">
                <a:solidFill>
                  <a:srgbClr val="FFFF00"/>
                </a:solidFill>
              </a:rPr>
              <a:t>台灣生命教育的起源</a:t>
            </a:r>
            <a:endParaRPr lang="zh-TW" altLang="en-US" sz="6600" dirty="0">
              <a:solidFill>
                <a:srgbClr val="FFFF00"/>
              </a:solidFill>
            </a:endParaRPr>
          </a:p>
        </p:txBody>
      </p:sp>
    </p:spTree>
    <p:extLst>
      <p:ext uri="{BB962C8B-B14F-4D97-AF65-F5344CB8AC3E}">
        <p14:creationId xmlns:p14="http://schemas.microsoft.com/office/powerpoint/2010/main" val="3429919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Autofit/>
          </a:bodyPr>
          <a:lstStyle/>
          <a:p>
            <a:pPr algn="ctr"/>
            <a:r>
              <a:rPr lang="zh-TW" altLang="en-US" sz="6600" dirty="0" smtClean="0">
                <a:gradFill>
                  <a:gsLst>
                    <a:gs pos="0">
                      <a:srgbClr val="FBE4AE"/>
                    </a:gs>
                    <a:gs pos="13000">
                      <a:srgbClr val="BD922A"/>
                    </a:gs>
                    <a:gs pos="21001">
                      <a:srgbClr val="FFC000"/>
                    </a:gs>
                    <a:gs pos="63000">
                      <a:srgbClr val="FBE4AE"/>
                    </a:gs>
                    <a:gs pos="94000">
                      <a:srgbClr val="FFFF00"/>
                    </a:gs>
                    <a:gs pos="100000">
                      <a:srgbClr val="835E17"/>
                    </a:gs>
                    <a:gs pos="100000">
                      <a:srgbClr val="A28949"/>
                    </a:gs>
                    <a:gs pos="100000">
                      <a:srgbClr val="FAE3B7"/>
                    </a:gs>
                  </a:gsLst>
                  <a:lin ang="5400000" scaled="0"/>
                </a:gradFill>
                <a:latin typeface="華康唐風隸" panose="03000909000000000000" pitchFamily="65" charset="-120"/>
                <a:ea typeface="華康唐風隸" panose="03000909000000000000" pitchFamily="65" charset="-120"/>
              </a:rPr>
              <a:t>生命教育的時代來臨</a:t>
            </a:r>
            <a:endParaRPr lang="zh-TW" altLang="en-US" sz="6600" dirty="0">
              <a:gradFill>
                <a:gsLst>
                  <a:gs pos="0">
                    <a:srgbClr val="FBE4AE"/>
                  </a:gs>
                  <a:gs pos="13000">
                    <a:srgbClr val="BD922A"/>
                  </a:gs>
                  <a:gs pos="21001">
                    <a:srgbClr val="FFC000"/>
                  </a:gs>
                  <a:gs pos="63000">
                    <a:srgbClr val="FBE4AE"/>
                  </a:gs>
                  <a:gs pos="94000">
                    <a:srgbClr val="FFFF00"/>
                  </a:gs>
                  <a:gs pos="100000">
                    <a:srgbClr val="835E17"/>
                  </a:gs>
                  <a:gs pos="100000">
                    <a:srgbClr val="A28949"/>
                  </a:gs>
                  <a:gs pos="100000">
                    <a:srgbClr val="FAE3B7"/>
                  </a:gs>
                </a:gsLst>
                <a:lin ang="5400000" scaled="0"/>
              </a:gradFill>
              <a:latin typeface="華康唐風隸" panose="03000909000000000000" pitchFamily="65" charset="-120"/>
              <a:ea typeface="華康唐風隸" panose="03000909000000000000" pitchFamily="65" charset="-12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412776"/>
            <a:ext cx="5376644" cy="5445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51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高山峻嶺">
  <a:themeElements>
    <a:clrScheme name="高山峻嶺">
      <a:dk1>
        <a:srgbClr val="000000"/>
      </a:dk1>
      <a:lt1>
        <a:srgbClr val="FFFFFF"/>
      </a:lt1>
      <a:dk2>
        <a:srgbClr val="0536B3"/>
      </a:dk2>
      <a:lt2>
        <a:srgbClr val="7CB7F8"/>
      </a:lt2>
      <a:accent1>
        <a:srgbClr val="3F9EE4"/>
      </a:accent1>
      <a:accent2>
        <a:srgbClr val="77B559"/>
      </a:accent2>
      <a:accent3>
        <a:srgbClr val="E4A81B"/>
      </a:accent3>
      <a:accent4>
        <a:srgbClr val="108BB4"/>
      </a:accent4>
      <a:accent5>
        <a:srgbClr val="DA7328"/>
      </a:accent5>
      <a:accent6>
        <a:srgbClr val="AE589F"/>
      </a:accent6>
      <a:hlink>
        <a:srgbClr val="460245"/>
      </a:hlink>
      <a:folHlink>
        <a:srgbClr val="AC17D6"/>
      </a:folHlink>
    </a:clrScheme>
    <a:fontScheme name="自訂 5">
      <a:majorFont>
        <a:latin typeface="Franklin Gothic Medium"/>
        <a:ea typeface="華康海報體W9(P)"/>
        <a:cs typeface=""/>
      </a:majorFont>
      <a:minorFont>
        <a:latin typeface="Franklin Gothic Book"/>
        <a:ea typeface="華康儷中黑"/>
        <a:cs typeface=""/>
      </a:minorFont>
    </a:fontScheme>
    <a:fmtScheme name="高山峻嶺">
      <a:fillStyleLst>
        <a:solidFill>
          <a:schemeClr val="phClr"/>
        </a:solidFill>
        <a:gradFill rotWithShape="1">
          <a:gsLst>
            <a:gs pos="0">
              <a:schemeClr val="phClr">
                <a:tint val="100000"/>
                <a:shade val="100000"/>
                <a:hueMod val="100000"/>
                <a:satMod val="100000"/>
              </a:schemeClr>
            </a:gs>
            <a:gs pos="50000">
              <a:schemeClr val="phClr">
                <a:tint val="25000"/>
                <a:shade val="100000"/>
                <a:hueMod val="100000"/>
                <a:satMod val="100000"/>
              </a:schemeClr>
            </a:gs>
            <a:gs pos="100000">
              <a:schemeClr val="phClr">
                <a:tint val="100000"/>
                <a:shade val="100000"/>
                <a:hueMod val="100000"/>
                <a:satMod val="100000"/>
              </a:schemeClr>
            </a:gs>
          </a:gsLst>
          <a:lin ang="5400000" scaled="1"/>
        </a:gradFill>
        <a:gradFill rotWithShape="1">
          <a:gsLst>
            <a:gs pos="0">
              <a:schemeClr val="phClr">
                <a:tint val="40000"/>
                <a:shade val="100000"/>
                <a:hueMod val="100000"/>
                <a:satMod val="100000"/>
              </a:schemeClr>
            </a:gs>
            <a:gs pos="30000">
              <a:schemeClr val="phClr">
                <a:tint val="100000"/>
                <a:shade val="100000"/>
                <a:hueMod val="100000"/>
                <a:satMod val="100000"/>
              </a:schemeClr>
            </a:gs>
            <a:gs pos="68000">
              <a:schemeClr val="phClr">
                <a:tint val="100000"/>
                <a:shade val="100000"/>
                <a:hueMod val="100000"/>
                <a:satMod val="100000"/>
              </a:schemeClr>
            </a:gs>
            <a:gs pos="100000">
              <a:schemeClr val="phClr">
                <a:tint val="40000"/>
                <a:shade val="100000"/>
                <a:hueMod val="100000"/>
                <a:satMod val="100000"/>
              </a:schemeClr>
            </a:gs>
          </a:gsLst>
          <a:lin ang="5400000" scaled="1"/>
        </a:gradFill>
      </a:fillStyleLst>
      <a:lnStyleLst>
        <a:ln w="127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br" rotWithShape="0">
              <a:srgbClr val="000000">
                <a:alpha val="0"/>
              </a:srgbClr>
            </a:outerShdw>
          </a:effectLst>
        </a:effectStyle>
        <a:effectStyle>
          <a:effectLst>
            <a:outerShdw blurRad="38100" dist="25400" dir="5400000" algn="ctr" rotWithShape="0">
              <a:srgbClr val="EBE9ED">
                <a:alpha val="0"/>
              </a:srgbClr>
            </a:outerShdw>
          </a:effectLst>
          <a:scene3d>
            <a:camera prst="orthographicFront">
              <a:rot lat="0" lon="0" rev="0"/>
            </a:camera>
            <a:lightRig rig="glow" dir="b"/>
          </a:scene3d>
          <a:sp3d contourW="6350" prstMaterial="softEdge">
            <a:bevelT w="25400" h="25400"/>
            <a:contourClr>
              <a:schemeClr val="phClr">
                <a:tint val="90000"/>
                <a:shade val="100000"/>
                <a:hueMod val="100000"/>
                <a:satMod val="100000"/>
              </a:schemeClr>
            </a:contourClr>
          </a:sp3d>
        </a:effectStyle>
        <a:effectStyle>
          <a:effectLst>
            <a:reflection blurRad="12700" stA="40000" endPos="40000" dist="25400" dir="5400000" sy="-100000" rotWithShape="0"/>
          </a:effectLst>
          <a:scene3d>
            <a:camera prst="perspectiveFront"/>
            <a:lightRig rig="glow" dir="b"/>
          </a:scene3d>
          <a:sp3d contourW="6350" prstMaterial="softEdge">
            <a:bevelT w="50800" h="25400"/>
            <a:contourClr>
              <a:schemeClr val="phClr">
                <a:tint val="100000"/>
                <a:shade val="80000"/>
                <a:hueMod val="100000"/>
                <a:satMod val="100000"/>
              </a:schemeClr>
            </a:contourClr>
          </a:sp3d>
        </a:effectStyle>
      </a:effectStyleLst>
      <a:bgFillStyleLst>
        <a:solidFill>
          <a:schemeClr val="phClr"/>
        </a:solidFill>
        <a:gradFill rotWithShape="1">
          <a:gsLst>
            <a:gs pos="0">
              <a:schemeClr val="phClr">
                <a:shade val="40000"/>
                <a:satMod val="165000"/>
              </a:schemeClr>
            </a:gs>
            <a:gs pos="50000">
              <a:schemeClr val="phClr">
                <a:shade val="95000"/>
                <a:satMod val="100000"/>
              </a:schemeClr>
            </a:gs>
            <a:gs pos="100000">
              <a:schemeClr val="phClr">
                <a:tint val="10000"/>
                <a:satMod val="300000"/>
              </a:schemeClr>
            </a:gs>
          </a:gsLst>
          <a:lin ang="13000000" scaled="0"/>
        </a:gradFill>
        <a:blipFill>
          <a:blip xmlns:r="http://schemas.openxmlformats.org/officeDocument/2006/relationships" r:embed="rId1">
            <a:duotone>
              <a:schemeClr val="phClr">
                <a:shade val="75000"/>
              </a:schemeClr>
              <a:schemeClr val="phClr">
                <a:tint val="55000"/>
              </a:schemeClr>
            </a:duotone>
          </a:blip>
          <a:stretch/>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19599</TotalTime>
  <Words>2981</Words>
  <Application>Microsoft Office PowerPoint</Application>
  <PresentationFormat>如螢幕大小 (4:3)</PresentationFormat>
  <Paragraphs>215</Paragraphs>
  <Slides>67</Slides>
  <Notes>24</Notes>
  <HiddenSlides>0</HiddenSlides>
  <MMClips>0</MMClips>
  <ScaleCrop>false</ScaleCrop>
  <HeadingPairs>
    <vt:vector size="4" baseType="variant">
      <vt:variant>
        <vt:lpstr>佈景主題</vt:lpstr>
      </vt:variant>
      <vt:variant>
        <vt:i4>1</vt:i4>
      </vt:variant>
      <vt:variant>
        <vt:lpstr>投影片標題</vt:lpstr>
      </vt:variant>
      <vt:variant>
        <vt:i4>67</vt:i4>
      </vt:variant>
    </vt:vector>
  </HeadingPairs>
  <TitlesOfParts>
    <vt:vector size="68" baseType="lpstr">
      <vt:lpstr>高山峻嶺</vt:lpstr>
      <vt:lpstr>第十四屆生命教育種籽講師培訓營</vt:lpstr>
      <vt:lpstr>流氓也不敢這樣</vt:lpstr>
      <vt:lpstr>台灣社會最大的問題 </vt:lpstr>
      <vt:lpstr>小燈泡事件</vt:lpstr>
      <vt:lpstr>小燈泡照亮了..</vt:lpstr>
      <vt:lpstr>死亡概念的教育</vt:lpstr>
      <vt:lpstr>PowerPoint 簡報</vt:lpstr>
      <vt:lpstr>台灣生命教育的起源</vt:lpstr>
      <vt:lpstr>生命教育的時代來臨</vt:lpstr>
      <vt:lpstr>天主教曉明女中</vt:lpstr>
      <vt:lpstr>PowerPoint 簡報</vt:lpstr>
      <vt:lpstr>台灣基督 長老教會人生哲學系列</vt:lpstr>
      <vt:lpstr>人本主義的危機</vt:lpstr>
      <vt:lpstr>人本主義、人笨主義</vt:lpstr>
      <vt:lpstr> 人定勝天的謊言</vt:lpstr>
      <vt:lpstr>回歸於人的整全性</vt:lpstr>
      <vt:lpstr>PowerPoint 簡報</vt:lpstr>
      <vt:lpstr>PowerPoint 簡報</vt:lpstr>
      <vt:lpstr>身心靈三層面</vt:lpstr>
      <vt:lpstr>生命教育的定義</vt:lpstr>
      <vt:lpstr>生命教育的正確面向</vt:lpstr>
      <vt:lpstr>邁向知行合一的教育</vt:lpstr>
      <vt:lpstr>向上向善的教育</vt:lpstr>
      <vt:lpstr> 學校教育的盲點</vt:lpstr>
      <vt:lpstr>世界最大的戰場</vt:lpstr>
      <vt:lpstr>認識自我的三個問題</vt:lpstr>
      <vt:lpstr>人生三問： 生命為何而活？</vt:lpstr>
      <vt:lpstr>1.人為何而活？</vt:lpstr>
      <vt:lpstr>２．應如何生活？</vt:lpstr>
      <vt:lpstr>你對於麥當勞事件的看法?</vt:lpstr>
      <vt:lpstr>道德兩難判斷原則</vt:lpstr>
      <vt:lpstr>PowerPoint 簡報</vt:lpstr>
      <vt:lpstr>PowerPoint 簡報</vt:lpstr>
      <vt:lpstr>３．要如何才能活出應活出的生命</vt:lpstr>
      <vt:lpstr>身、心、靈</vt:lpstr>
      <vt:lpstr>知、情、意</vt:lpstr>
      <vt:lpstr>生命教育四大面向</vt:lpstr>
      <vt:lpstr>全人思考、活在關係的人</vt:lpstr>
      <vt:lpstr>中國《生命教育導師》培訓課程</vt:lpstr>
      <vt:lpstr>不同的面向結構</vt:lpstr>
      <vt:lpstr>發現生命之美  （國小級生命教育教材系列 I）</vt:lpstr>
      <vt:lpstr>為生命加分  （國小級生命教育教材系列 II）</vt:lpstr>
      <vt:lpstr>生命教育中介活動系列 兒童品格生命體驗營教材</vt:lpstr>
      <vt:lpstr>PowerPoint 簡報</vt:lpstr>
      <vt:lpstr>七年級青少年生命教育版本</vt:lpstr>
      <vt:lpstr>湯馬士.古倫 （Thomas H. Groome） </vt:lpstr>
      <vt:lpstr>以馬忤斯教學理論</vt:lpstr>
      <vt:lpstr>PowerPoint 簡報</vt:lpstr>
      <vt:lpstr>以馬忤斯的故事</vt:lpstr>
      <vt:lpstr> 路加福音24:13-36 </vt:lpstr>
      <vt:lpstr>PowerPoint 簡報</vt:lpstr>
      <vt:lpstr>PowerPoint 簡報</vt:lpstr>
      <vt:lpstr>PowerPoint 簡報</vt:lpstr>
      <vt:lpstr>五種行動</vt:lpstr>
      <vt:lpstr>PowerPoint 簡報</vt:lpstr>
      <vt:lpstr>PowerPoint 簡報</vt:lpstr>
      <vt:lpstr>PowerPoint 簡報</vt:lpstr>
      <vt:lpstr>PowerPoint 簡報</vt:lpstr>
      <vt:lpstr>PowerPoint 簡報</vt:lpstr>
      <vt:lpstr>生命教育三合一原則</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基要信仰系列之一</dc:title>
  <dc:creator>sun</dc:creator>
  <cp:lastModifiedBy>user</cp:lastModifiedBy>
  <cp:revision>1444</cp:revision>
  <dcterms:created xsi:type="dcterms:W3CDTF">2013-08-28T06:41:37Z</dcterms:created>
  <dcterms:modified xsi:type="dcterms:W3CDTF">2016-08-07T15:20:28Z</dcterms:modified>
</cp:coreProperties>
</file>