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407" r:id="rId3"/>
    <p:sldId id="459" r:id="rId4"/>
    <p:sldId id="451" r:id="rId5"/>
    <p:sldId id="460" r:id="rId6"/>
    <p:sldId id="431" r:id="rId7"/>
    <p:sldId id="399" r:id="rId8"/>
    <p:sldId id="462" r:id="rId9"/>
    <p:sldId id="259" r:id="rId10"/>
    <p:sldId id="332" r:id="rId11"/>
    <p:sldId id="444" r:id="rId12"/>
    <p:sldId id="443" r:id="rId13"/>
    <p:sldId id="412" r:id="rId14"/>
    <p:sldId id="288" r:id="rId15"/>
    <p:sldId id="434" r:id="rId16"/>
    <p:sldId id="440" r:id="rId17"/>
    <p:sldId id="441" r:id="rId18"/>
    <p:sldId id="445" r:id="rId19"/>
    <p:sldId id="461" r:id="rId20"/>
    <p:sldId id="314" r:id="rId21"/>
    <p:sldId id="446" r:id="rId22"/>
    <p:sldId id="450" r:id="rId23"/>
    <p:sldId id="442" r:id="rId24"/>
    <p:sldId id="419" r:id="rId25"/>
    <p:sldId id="430" r:id="rId26"/>
    <p:sldId id="437" r:id="rId27"/>
    <p:sldId id="424" r:id="rId28"/>
    <p:sldId id="439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8000"/>
    <a:srgbClr val="0000FF"/>
    <a:srgbClr val="CC0099"/>
    <a:srgbClr val="9900CC"/>
    <a:srgbClr val="FF0000"/>
    <a:srgbClr val="00FFFF"/>
    <a:srgbClr val="FF00FF"/>
    <a:srgbClr val="99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8" autoAdjust="0"/>
    <p:restoredTop sz="95624" autoAdjust="0"/>
  </p:normalViewPr>
  <p:slideViewPr>
    <p:cSldViewPr>
      <p:cViewPr>
        <p:scale>
          <a:sx n="50" d="100"/>
          <a:sy n="50" d="100"/>
        </p:scale>
        <p:origin x="-174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485E5-30CD-4462-A547-DAE88F69AB64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F4F7B-6DBD-4B9A-BEC4-D41E8824E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56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20000"/>
                <a:lumOff val="80000"/>
              </a:schemeClr>
            </a:gs>
            <a:gs pos="59000">
              <a:srgbClr val="FFFF99"/>
            </a:gs>
            <a:gs pos="83000">
              <a:schemeClr val="bg2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0B249ECB-1F89-4F1C-87C4-FB6EDBD7430F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492896"/>
            <a:ext cx="8784976" cy="1470025"/>
          </a:xfrm>
        </p:spPr>
        <p:txBody>
          <a:bodyPr>
            <a:noAutofit/>
          </a:bodyPr>
          <a:lstStyle/>
          <a:p>
            <a:r>
              <a:rPr lang="en-US" altLang="zh-TW" sz="7200" dirty="0" smtClean="0">
                <a:solidFill>
                  <a:srgbClr val="FFFF00"/>
                </a:solidFill>
              </a:rPr>
              <a:t>2015</a:t>
            </a:r>
            <a:r>
              <a:rPr lang="zh-TW" altLang="en-US" sz="7200" dirty="0" smtClean="0">
                <a:solidFill>
                  <a:srgbClr val="FFFF00"/>
                </a:solidFill>
              </a:rPr>
              <a:t>年</a:t>
            </a:r>
            <a:r>
              <a:rPr lang="en-US" altLang="zh-TW" sz="7200" dirty="0" smtClean="0">
                <a:solidFill>
                  <a:srgbClr val="00FFFF"/>
                </a:solidFill>
              </a:rPr>
              <a:t/>
            </a:r>
            <a:br>
              <a:rPr lang="en-US" altLang="zh-TW" sz="7200" dirty="0" smtClean="0">
                <a:solidFill>
                  <a:srgbClr val="00FFFF"/>
                </a:solidFill>
              </a:rPr>
            </a:br>
            <a:r>
              <a:rPr lang="zh-TW" altLang="en-US" sz="7200" dirty="0">
                <a:solidFill>
                  <a:srgbClr val="00FFFF"/>
                </a:solidFill>
              </a:rPr>
              <a:t>生命教育種子講師</a:t>
            </a:r>
            <a:r>
              <a:rPr lang="en-US" altLang="zh-TW" sz="13800" dirty="0" smtClean="0">
                <a:solidFill>
                  <a:srgbClr val="66FF33"/>
                </a:solidFill>
              </a:rPr>
              <a:t/>
            </a:r>
            <a:br>
              <a:rPr lang="en-US" altLang="zh-TW" sz="13800" dirty="0" smtClean="0">
                <a:solidFill>
                  <a:srgbClr val="66FF33"/>
                </a:solidFill>
              </a:rPr>
            </a:br>
            <a:endParaRPr lang="zh-TW" altLang="en-US" sz="8800" dirty="0">
              <a:solidFill>
                <a:srgbClr val="00FF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900608" y="3798590"/>
            <a:ext cx="6984776" cy="2880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7200" spc="600" dirty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99000">
                      <a:srgbClr val="FEE7F2"/>
                    </a:gs>
                    <a:gs pos="90000">
                      <a:srgbClr val="F952A0"/>
                    </a:gs>
                    <a:gs pos="88000">
                      <a:srgbClr val="FF99FF"/>
                    </a:gs>
                    <a:gs pos="98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glow rad="101600">
                    <a:schemeClr val="tx2"/>
                  </a:glow>
                </a:effectLst>
                <a:latin typeface="華康雅宋體" pitchFamily="49" charset="-120"/>
                <a:ea typeface="華康雅宋體" pitchFamily="49" charset="-120"/>
                <a:cs typeface="+mj-cs"/>
              </a:rPr>
              <a:t>效法</a:t>
            </a:r>
            <a:r>
              <a:rPr lang="zh-TW" altLang="en-US" sz="7200" spc="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99000">
                      <a:srgbClr val="FEE7F2"/>
                    </a:gs>
                    <a:gs pos="90000">
                      <a:srgbClr val="F952A0"/>
                    </a:gs>
                    <a:gs pos="88000">
                      <a:srgbClr val="FF99FF"/>
                    </a:gs>
                    <a:gs pos="98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glow rad="101600">
                    <a:schemeClr val="tx2"/>
                  </a:glow>
                </a:effectLst>
                <a:latin typeface="華康雅宋體" pitchFamily="49" charset="-120"/>
                <a:ea typeface="華康雅宋體" pitchFamily="49" charset="-120"/>
                <a:cs typeface="+mj-cs"/>
              </a:rPr>
              <a:t>我</a:t>
            </a:r>
            <a:endParaRPr lang="en-US" altLang="zh-TW" sz="7200" spc="600" dirty="0" smtClean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99000">
                    <a:srgbClr val="FEE7F2"/>
                  </a:gs>
                  <a:gs pos="90000">
                    <a:srgbClr val="F952A0"/>
                  </a:gs>
                  <a:gs pos="88000">
                    <a:srgbClr val="FF99FF"/>
                  </a:gs>
                  <a:gs pos="98000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glow rad="101600">
                  <a:schemeClr val="tx2"/>
                </a:glow>
              </a:effectLst>
              <a:latin typeface="華康雅宋體" pitchFamily="49" charset="-120"/>
              <a:ea typeface="華康雅宋體" pitchFamily="49" charset="-120"/>
              <a:cs typeface="+mj-cs"/>
            </a:endParaRPr>
          </a:p>
          <a:p>
            <a:r>
              <a:rPr lang="zh-TW" altLang="en-US" sz="7200" spc="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99000">
                      <a:srgbClr val="FEE7F2"/>
                    </a:gs>
                    <a:gs pos="90000">
                      <a:srgbClr val="F952A0"/>
                    </a:gs>
                    <a:gs pos="88000">
                      <a:srgbClr val="FF99FF"/>
                    </a:gs>
                    <a:gs pos="98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glow rad="101600">
                    <a:schemeClr val="tx2"/>
                  </a:glow>
                </a:effectLst>
                <a:latin typeface="華康雅宋體" pitchFamily="49" charset="-120"/>
                <a:ea typeface="華康雅宋體" pitchFamily="49" charset="-120"/>
                <a:cs typeface="+mj-cs"/>
              </a:rPr>
              <a:t>來效法耶穌</a:t>
            </a:r>
            <a:endParaRPr lang="en-US" altLang="zh-TW" sz="7200" spc="600" dirty="0">
              <a:solidFill>
                <a:srgbClr val="FFFF00"/>
              </a:solidFill>
              <a:effectLst>
                <a:glow rad="101600">
                  <a:schemeClr val="tx2"/>
                </a:glow>
              </a:effectLst>
              <a:latin typeface="華康雅宋體" pitchFamily="49" charset="-120"/>
              <a:ea typeface="華康雅宋體" pitchFamily="49" charset="-120"/>
              <a:cs typeface="+mj-cs"/>
            </a:endParaRPr>
          </a:p>
          <a:p>
            <a:endParaRPr lang="zh-TW" alt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04" y="3429000"/>
            <a:ext cx="2766596" cy="345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79512" y="1328216"/>
            <a:ext cx="5472608" cy="5529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600" b="1" dirty="0"/>
              <a:t>哥林多前書</a:t>
            </a:r>
            <a:r>
              <a:rPr lang="en-US" altLang="zh-TW" sz="3600" b="1" dirty="0"/>
              <a:t>11:1</a:t>
            </a:r>
            <a:r>
              <a:rPr lang="en-US" altLang="zh-TW" sz="3600" dirty="0"/>
              <a:t> </a:t>
            </a:r>
            <a:r>
              <a:rPr lang="zh-TW" altLang="zh-TW" sz="3600" dirty="0"/>
              <a:t>你們該</a:t>
            </a:r>
            <a:r>
              <a:rPr lang="zh-TW" altLang="zh-TW" sz="3600" dirty="0">
                <a:solidFill>
                  <a:srgbClr val="9900CC"/>
                </a:solidFill>
              </a:rPr>
              <a:t>效法</a:t>
            </a:r>
            <a:r>
              <a:rPr lang="zh-TW" altLang="zh-TW" sz="3600" dirty="0"/>
              <a:t>我，像我</a:t>
            </a:r>
            <a:r>
              <a:rPr lang="zh-TW" altLang="zh-TW" sz="3600" dirty="0">
                <a:solidFill>
                  <a:srgbClr val="9900CC"/>
                </a:solidFill>
              </a:rPr>
              <a:t>效法</a:t>
            </a:r>
            <a:r>
              <a:rPr lang="zh-TW" altLang="zh-TW" sz="3600" dirty="0"/>
              <a:t>基督一樣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zh-TW" sz="3600" dirty="0" smtClean="0">
                <a:solidFill>
                  <a:srgbClr val="0000FF"/>
                </a:solidFill>
              </a:rPr>
              <a:t>效法</a:t>
            </a:r>
            <a:r>
              <a:rPr lang="zh-TW" altLang="zh-TW" sz="3600" dirty="0">
                <a:solidFill>
                  <a:srgbClr val="0000FF"/>
                </a:solidFill>
              </a:rPr>
              <a:t>（</a:t>
            </a:r>
            <a:r>
              <a:rPr lang="en-US" altLang="zh-TW" sz="3600" dirty="0" err="1">
                <a:solidFill>
                  <a:srgbClr val="0000FF"/>
                </a:solidFill>
              </a:rPr>
              <a:t>mimetes</a:t>
            </a:r>
            <a:r>
              <a:rPr lang="zh-TW" altLang="zh-TW" sz="3600" dirty="0">
                <a:solidFill>
                  <a:srgbClr val="0000FF"/>
                </a:solidFill>
              </a:rPr>
              <a:t>），</a:t>
            </a:r>
            <a:r>
              <a:rPr lang="zh-TW" altLang="zh-TW" sz="3600" dirty="0"/>
              <a:t>字意：</a:t>
            </a:r>
            <a:r>
              <a:rPr lang="zh-TW" altLang="zh-TW" sz="3600" dirty="0">
                <a:solidFill>
                  <a:srgbClr val="FF0000"/>
                </a:solidFill>
              </a:rPr>
              <a:t>仿傚者</a:t>
            </a:r>
            <a:r>
              <a:rPr lang="en-US" altLang="zh-TW" sz="3600" dirty="0">
                <a:solidFill>
                  <a:srgbClr val="FF0000"/>
                </a:solidFill>
              </a:rPr>
              <a:t> (</a:t>
            </a:r>
            <a:r>
              <a:rPr lang="zh-TW" altLang="zh-TW" sz="3600" dirty="0">
                <a:solidFill>
                  <a:srgbClr val="FF0000"/>
                </a:solidFill>
              </a:rPr>
              <a:t>名詞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r>
              <a:rPr lang="zh-TW" altLang="en-US" sz="3600" dirty="0" smtClean="0">
                <a:solidFill>
                  <a:srgbClr val="FF0000"/>
                </a:solidFill>
              </a:rPr>
              <a:t>。</a:t>
            </a:r>
            <a:endParaRPr lang="zh-TW" altLang="zh-TW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zh-TW" sz="3600" dirty="0" smtClean="0">
                <a:solidFill>
                  <a:srgbClr val="0000FF"/>
                </a:solidFill>
              </a:rPr>
              <a:t>字根</a:t>
            </a:r>
            <a:r>
              <a:rPr lang="zh-TW" altLang="zh-TW" sz="3600" dirty="0">
                <a:solidFill>
                  <a:srgbClr val="0000FF"/>
                </a:solidFill>
              </a:rPr>
              <a:t>（</a:t>
            </a:r>
            <a:r>
              <a:rPr lang="en-US" altLang="zh-TW" sz="3600" dirty="0" err="1">
                <a:solidFill>
                  <a:srgbClr val="0000FF"/>
                </a:solidFill>
              </a:rPr>
              <a:t>mimeomai</a:t>
            </a:r>
            <a:r>
              <a:rPr lang="zh-TW" altLang="zh-TW" sz="3600" dirty="0">
                <a:solidFill>
                  <a:srgbClr val="0000FF"/>
                </a:solidFill>
              </a:rPr>
              <a:t>），</a:t>
            </a:r>
            <a:r>
              <a:rPr lang="zh-TW" altLang="zh-TW" sz="3600" dirty="0"/>
              <a:t>字意：</a:t>
            </a:r>
            <a:r>
              <a:rPr lang="zh-TW" altLang="zh-TW" sz="3600" dirty="0">
                <a:solidFill>
                  <a:srgbClr val="FF0000"/>
                </a:solidFill>
              </a:rPr>
              <a:t>模仿、跟進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zh-TW" sz="3600" dirty="0">
                <a:solidFill>
                  <a:srgbClr val="FF0000"/>
                </a:solidFill>
              </a:rPr>
              <a:t>動詞</a:t>
            </a:r>
            <a:r>
              <a:rPr lang="en-US" altLang="zh-TW" sz="3600" dirty="0">
                <a:solidFill>
                  <a:srgbClr val="FF0000"/>
                </a:solidFill>
              </a:rPr>
              <a:t>)</a:t>
            </a:r>
            <a:endParaRPr lang="zh-TW" altLang="zh-TW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zh-TW" sz="3600" b="1" dirty="0" smtClean="0"/>
              <a:t>直譯</a:t>
            </a:r>
            <a:r>
              <a:rPr lang="zh-TW" altLang="zh-TW" sz="3600" b="1" dirty="0"/>
              <a:t>是「</a:t>
            </a:r>
            <a:r>
              <a:rPr lang="zh-TW" altLang="zh-TW" sz="3600" b="1" dirty="0" smtClean="0">
                <a:solidFill>
                  <a:srgbClr val="CC0099"/>
                </a:solidFill>
              </a:rPr>
              <a:t>你們作</a:t>
            </a:r>
            <a:r>
              <a:rPr lang="zh-TW" altLang="en-US" sz="3600" b="1" dirty="0" smtClean="0">
                <a:solidFill>
                  <a:srgbClr val="CC0099"/>
                </a:solidFill>
              </a:rPr>
              <a:t>為</a:t>
            </a:r>
            <a:r>
              <a:rPr lang="zh-TW" altLang="zh-TW" sz="3600" b="1" dirty="0" smtClean="0">
                <a:solidFill>
                  <a:srgbClr val="CC0099"/>
                </a:solidFill>
              </a:rPr>
              <a:t>我的</a:t>
            </a:r>
            <a:r>
              <a:rPr lang="zh-TW" altLang="en-US" sz="3600" b="1" dirty="0">
                <a:solidFill>
                  <a:srgbClr val="CC0099"/>
                </a:solidFill>
              </a:rPr>
              <a:t>效仿</a:t>
            </a:r>
            <a:r>
              <a:rPr lang="zh-TW" altLang="en-US" sz="3600" b="1" dirty="0" smtClean="0">
                <a:solidFill>
                  <a:srgbClr val="CC0099"/>
                </a:solidFill>
              </a:rPr>
              <a:t>者，如同我也是基督的（效仿者）一樣</a:t>
            </a:r>
            <a:r>
              <a:rPr lang="zh-TW" altLang="zh-TW" sz="3600" b="1" dirty="0" smtClean="0"/>
              <a:t>」</a:t>
            </a:r>
            <a:r>
              <a:rPr lang="zh-TW" altLang="zh-TW" sz="3600" b="1" dirty="0"/>
              <a:t>。</a:t>
            </a:r>
            <a:endParaRPr lang="zh-TW" altLang="zh-TW" sz="3600" dirty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endParaRPr lang="zh-TW" altLang="zh-TW" sz="4000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spc="600" dirty="0" smtClean="0">
                <a:gradFill>
                  <a:gsLst>
                    <a:gs pos="32000">
                      <a:schemeClr val="accent6">
                        <a:lumMod val="60000"/>
                        <a:lumOff val="40000"/>
                      </a:schemeClr>
                    </a:gs>
                    <a:gs pos="81000">
                      <a:srgbClr val="FFFF00"/>
                    </a:gs>
                    <a:gs pos="10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華康榜書體W8" pitchFamily="65" charset="-120"/>
                <a:ea typeface="華康榜書體W8" pitchFamily="65" charset="-120"/>
              </a:rPr>
              <a:t>作為我</a:t>
            </a:r>
            <a:r>
              <a:rPr lang="zh-TW" altLang="en-US" sz="8000" spc="600" dirty="0">
                <a:gradFill>
                  <a:gsLst>
                    <a:gs pos="32000">
                      <a:schemeClr val="accent6">
                        <a:lumMod val="60000"/>
                        <a:lumOff val="40000"/>
                      </a:schemeClr>
                    </a:gs>
                    <a:gs pos="81000">
                      <a:srgbClr val="FFFF00"/>
                    </a:gs>
                    <a:gs pos="10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華康榜書體W8" pitchFamily="65" charset="-120"/>
                <a:ea typeface="華康榜書體W8" pitchFamily="65" charset="-120"/>
              </a:rPr>
              <a:t>的模仿者</a:t>
            </a:r>
            <a:endParaRPr lang="zh-TW" altLang="en-US" sz="8000" spc="600" dirty="0">
              <a:gradFill>
                <a:gsLst>
                  <a:gs pos="66000">
                    <a:schemeClr val="accent5">
                      <a:lumMod val="40000"/>
                      <a:lumOff val="60000"/>
                    </a:schemeClr>
                  </a:gs>
                  <a:gs pos="91000">
                    <a:schemeClr val="accent3">
                      <a:lumMod val="75000"/>
                    </a:schemeClr>
                  </a:gs>
                  <a:gs pos="10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01" y="4483000"/>
            <a:ext cx="2749213" cy="206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62" y="2492896"/>
            <a:ext cx="2696493" cy="201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9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6206" y="1988840"/>
            <a:ext cx="6480720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4400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gradFill>
                  <a:gsLst>
                    <a:gs pos="37000">
                      <a:srgbClr val="99FF66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  <a:t>神</a:t>
            </a:r>
            <a:r>
              <a:rPr lang="zh-TW" altLang="en-US" sz="9600" dirty="0" smtClean="0">
                <a:gradFill>
                  <a:gsLst>
                    <a:gs pos="37000">
                      <a:srgbClr val="99FF66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  <a:t>已經在基督裡</a:t>
            </a:r>
            <a:endParaRPr lang="zh-TW" altLang="en-US" sz="9600" dirty="0">
              <a:solidFill>
                <a:srgbClr val="99FF99"/>
              </a:solidFill>
              <a:latin typeface="華康唐風隸" pitchFamily="65" charset="-120"/>
              <a:ea typeface="華康唐風隸" pitchFamily="65" charset="-12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7920880" cy="531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9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1" y="1628800"/>
            <a:ext cx="6077495" cy="5229200"/>
          </a:xfrm>
        </p:spPr>
        <p:txBody>
          <a:bodyPr>
            <a:normAutofit/>
          </a:bodyPr>
          <a:lstStyle/>
          <a:p>
            <a:r>
              <a:rPr lang="zh-TW" altLang="zh-TW" sz="4400" b="1" dirty="0" smtClean="0"/>
              <a:t>當</a:t>
            </a:r>
            <a:r>
              <a:rPr lang="zh-TW" altLang="zh-TW" sz="4400" b="1" dirty="0"/>
              <a:t>我們現在效法基督，只是最終變成基督榮耀樣式的前奏。</a:t>
            </a:r>
            <a:endParaRPr lang="zh-TW" altLang="zh-TW" sz="4400" dirty="0"/>
          </a:p>
          <a:p>
            <a:r>
              <a:rPr lang="zh-TW" altLang="zh-TW" sz="4400" b="1" dirty="0">
                <a:solidFill>
                  <a:srgbClr val="CC0099"/>
                </a:solidFill>
              </a:rPr>
              <a:t>對於保羅而言，效法基督既是基礎的方法，</a:t>
            </a:r>
            <a:r>
              <a:rPr lang="zh-TW" altLang="zh-TW" sz="4400" b="1" dirty="0">
                <a:solidFill>
                  <a:srgbClr val="0000FF"/>
                </a:solidFill>
              </a:rPr>
              <a:t>亦是基督徒變成基督樣式的榮耀目標。</a:t>
            </a:r>
            <a:endParaRPr lang="zh-TW" altLang="zh-TW" sz="4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zh-TW" altLang="en-US" sz="4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16632"/>
            <a:ext cx="879532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spc="600" dirty="0">
                <a:gradFill>
                  <a:gsLst>
                    <a:gs pos="82000">
                      <a:srgbClr val="FF99FF"/>
                    </a:gs>
                    <a:gs pos="17000">
                      <a:srgbClr val="FF0000"/>
                    </a:gs>
                    <a:gs pos="0">
                      <a:schemeClr val="bg2">
                        <a:tint val="10000"/>
                        <a:satMod val="300000"/>
                      </a:schemeClr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效法</a:t>
            </a:r>
            <a:r>
              <a:rPr lang="zh-TW" altLang="en-US" sz="8800" spc="600" dirty="0" smtClean="0">
                <a:gradFill>
                  <a:gsLst>
                    <a:gs pos="82000">
                      <a:srgbClr val="FF99FF"/>
                    </a:gs>
                    <a:gs pos="17000">
                      <a:srgbClr val="FF0000"/>
                    </a:gs>
                    <a:gs pos="0">
                      <a:schemeClr val="bg2">
                        <a:tint val="10000"/>
                        <a:satMod val="300000"/>
                      </a:schemeClr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基督是基礎</a:t>
            </a:r>
            <a:endParaRPr lang="zh-TW" altLang="en-US" sz="8800" spc="600" dirty="0">
              <a:gradFill>
                <a:gsLst>
                  <a:gs pos="82000">
                    <a:srgbClr val="FF99FF"/>
                  </a:gs>
                  <a:gs pos="17000">
                    <a:srgbClr val="FF0000"/>
                  </a:gs>
                  <a:gs pos="0">
                    <a:schemeClr val="bg2">
                      <a:tint val="10000"/>
                      <a:satMod val="300000"/>
                    </a:schemeClr>
                  </a:gs>
                </a:gsLst>
                <a:lin ang="5400000" scaled="1"/>
              </a:gradFill>
              <a:latin typeface="華康唐風隸(P)" pitchFamily="66" charset="-120"/>
              <a:ea typeface="華康唐風隸(P)" pitchFamily="66" charset="-12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66" y="2204864"/>
            <a:ext cx="3038534" cy="404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3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67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108520" y="1052736"/>
            <a:ext cx="9433048" cy="144016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zh-TW" altLang="en-US" sz="6600" spc="600" dirty="0" smtClean="0">
                <a:gradFill>
                  <a:gsLst>
                    <a:gs pos="0">
                      <a:srgbClr val="CCCCFF"/>
                    </a:gs>
                    <a:gs pos="13000">
                      <a:srgbClr val="99CCFF"/>
                    </a:gs>
                    <a:gs pos="70000">
                      <a:srgbClr val="99FF99"/>
                    </a:gs>
                    <a:gs pos="85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華康刷刷體W7" panose="020B0709000000000000" pitchFamily="49" charset="-120"/>
                <a:ea typeface="華康刷刷體W7" panose="020B0709000000000000" pitchFamily="49" charset="-120"/>
              </a:rPr>
              <a:t>呼召成為門徒的根基</a:t>
            </a:r>
            <a:endParaRPr lang="zh-TW" altLang="en-US" sz="6600" spc="600" dirty="0">
              <a:gradFill>
                <a:gsLst>
                  <a:gs pos="0">
                    <a:srgbClr val="CCCCFF"/>
                  </a:gs>
                  <a:gs pos="13000">
                    <a:srgbClr val="99CCFF"/>
                  </a:gs>
                  <a:gs pos="70000">
                    <a:srgbClr val="99FF99"/>
                  </a:gs>
                  <a:gs pos="85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</a:gradFill>
              <a:latin typeface="華康刷刷體W7" panose="020B0709000000000000" pitchFamily="49" charset="-120"/>
              <a:ea typeface="華康刷刷體W7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34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684584" y="1412776"/>
            <a:ext cx="10009112" cy="1143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72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二</a:t>
            </a:r>
            <a:r>
              <a:rPr lang="zh-TW" altLang="zh-TW" sz="72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、</a:t>
            </a:r>
            <a:r>
              <a:rPr lang="zh-TW" altLang="en-US" sz="72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人生</a:t>
            </a:r>
            <a:r>
              <a:rPr lang="zh-TW" altLang="en-US" sz="72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需要被</a:t>
            </a:r>
            <a:r>
              <a:rPr lang="zh-TW" altLang="en-US" sz="72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引導</a:t>
            </a:r>
            <a:endParaRPr lang="zh-TW" altLang="en-US" sz="6600" dirty="0">
              <a:solidFill>
                <a:srgbClr val="FFFF00"/>
              </a:solidFill>
              <a:latin typeface="華康酒桶體" pitchFamily="49" charset="-120"/>
              <a:ea typeface="華康酒桶體" pitchFamily="49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64" y="3284983"/>
            <a:ext cx="9066460" cy="168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5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7986" y="2780928"/>
            <a:ext cx="4114800" cy="3861048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/>
              <a:t>美國社會心理學家</a:t>
            </a:r>
            <a:r>
              <a:rPr lang="en-US" altLang="zh-TW" u="sng" dirty="0">
                <a:solidFill>
                  <a:srgbClr val="0000FF"/>
                </a:solidFill>
              </a:rPr>
              <a:t>Joseph </a:t>
            </a:r>
            <a:r>
              <a:rPr lang="en-US" altLang="zh-TW" u="sng" dirty="0" err="1">
                <a:solidFill>
                  <a:srgbClr val="0000FF"/>
                </a:solidFill>
              </a:rPr>
              <a:t>Luft</a:t>
            </a:r>
            <a:r>
              <a:rPr lang="zh-TW" altLang="zh-TW" dirty="0"/>
              <a:t>和</a:t>
            </a:r>
            <a:r>
              <a:rPr lang="en-US" altLang="zh-TW" u="sng" dirty="0">
                <a:solidFill>
                  <a:srgbClr val="CC0099"/>
                </a:solidFill>
              </a:rPr>
              <a:t>Harry Ingham</a:t>
            </a:r>
            <a:r>
              <a:rPr lang="zh-TW" altLang="zh-TW" dirty="0"/>
              <a:t>在</a:t>
            </a:r>
            <a:r>
              <a:rPr lang="en-US" altLang="zh-TW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</a:t>
            </a:r>
            <a:r>
              <a:rPr lang="zh-TW" altLang="zh-TW" dirty="0"/>
              <a:t>年提出，由兩人名字的前兩個字母命名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spc="600" dirty="0">
                <a:gradFill>
                  <a:gsLst>
                    <a:gs pos="19000">
                      <a:srgbClr val="66FF33"/>
                    </a:gs>
                    <a:gs pos="53000">
                      <a:srgbClr val="FFFF00"/>
                    </a:gs>
                    <a:gs pos="93000">
                      <a:srgbClr val="FF0000"/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周哈里</a:t>
            </a:r>
            <a:r>
              <a:rPr lang="zh-TW" altLang="en-US" sz="9600" spc="600" dirty="0" smtClean="0">
                <a:gradFill>
                  <a:gsLst>
                    <a:gs pos="19000">
                      <a:srgbClr val="66FF33"/>
                    </a:gs>
                    <a:gs pos="53000">
                      <a:srgbClr val="FFFF00"/>
                    </a:gs>
                    <a:gs pos="93000">
                      <a:srgbClr val="FF0000"/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窗</a:t>
            </a:r>
            <a:r>
              <a:rPr lang="zh-TW" altLang="en-US" sz="6600" spc="600" dirty="0" smtClean="0">
                <a:gradFill>
                  <a:gsLst>
                    <a:gs pos="19000">
                      <a:srgbClr val="66FF33"/>
                    </a:gs>
                    <a:gs pos="53000">
                      <a:srgbClr val="FFFF00"/>
                    </a:gs>
                    <a:gs pos="93000">
                      <a:srgbClr val="FF0000"/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（</a:t>
            </a:r>
            <a:r>
              <a:rPr lang="en-US" altLang="zh-TW" sz="6600" dirty="0">
                <a:solidFill>
                  <a:srgbClr val="0000FF"/>
                </a:solidFill>
                <a:effectLst/>
              </a:rPr>
              <a:t>Johari Window</a:t>
            </a:r>
            <a:r>
              <a:rPr lang="zh-TW" altLang="en-US" sz="6600" spc="600" dirty="0" smtClean="0">
                <a:gradFill>
                  <a:gsLst>
                    <a:gs pos="19000">
                      <a:srgbClr val="66FF33"/>
                    </a:gs>
                    <a:gs pos="53000">
                      <a:srgbClr val="FFFF00"/>
                    </a:gs>
                    <a:gs pos="93000">
                      <a:srgbClr val="FF0000"/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）</a:t>
            </a:r>
            <a:endParaRPr lang="zh-TW" altLang="en-US" sz="6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30064"/>
            <a:ext cx="4536504" cy="449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0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dirty="0" smtClean="0">
                <a:solidFill>
                  <a:srgbClr val="FFFF00"/>
                </a:solidFill>
              </a:rPr>
              <a:t>自我給予</a:t>
            </a:r>
            <a:r>
              <a:rPr lang="zh-TW" altLang="en-US" sz="8000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20000">
                      <a:schemeClr val="accent5">
                        <a:lumMod val="75000"/>
                      </a:schemeClr>
                    </a:gs>
                    <a:gs pos="61000">
                      <a:srgbClr val="FF99FF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</a:rPr>
              <a:t>的開放</a:t>
            </a:r>
            <a:endParaRPr lang="zh-TW" altLang="en-US" sz="8000" dirty="0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20000">
                    <a:schemeClr val="accent5">
                      <a:lumMod val="75000"/>
                    </a:schemeClr>
                  </a:gs>
                  <a:gs pos="61000">
                    <a:srgbClr val="FF99FF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19" y="1632797"/>
            <a:ext cx="5184381" cy="52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1844824"/>
            <a:ext cx="4058046" cy="402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72" y="1988841"/>
            <a:ext cx="2616930" cy="23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073409" y="3452381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66FF33"/>
                </a:solidFill>
                <a:effectLst>
                  <a:glow rad="101600">
                    <a:srgbClr val="0536B3"/>
                  </a:glow>
                </a:effectLst>
                <a:latin typeface="Franklin Gothic Medium"/>
                <a:ea typeface="華康海報體W9(P)"/>
                <a:cs typeface="+mj-cs"/>
              </a:rPr>
              <a:t>坦誠相待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15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9600" spc="600" dirty="0">
                <a:solidFill>
                  <a:srgbClr val="66FF33"/>
                </a:solidFill>
                <a:latin typeface="華康酒桶體" panose="020B0A09000000000000" pitchFamily="49" charset="-120"/>
                <a:ea typeface="華康酒桶體" panose="020B0A09000000000000" pitchFamily="49" charset="-120"/>
              </a:rPr>
              <a:t>他人回饋</a:t>
            </a:r>
            <a:endParaRPr lang="zh-TW" alt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286"/>
            <a:ext cx="4896544" cy="485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716016" y="2445792"/>
            <a:ext cx="1800200" cy="1635961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3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dirty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雅宋體" panose="02020909000000000000" pitchFamily="49" charset="-120"/>
                <a:ea typeface="華康雅宋體" panose="02020909000000000000" pitchFamily="49" charset="-120"/>
              </a:rPr>
              <a:t>三領域</a:t>
            </a:r>
            <a:r>
              <a:rPr lang="zh-TW" altLang="en-US" sz="8800" dirty="0" smtClean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雅宋體" panose="02020909000000000000" pitchFamily="49" charset="-120"/>
                <a:ea typeface="華康雅宋體" panose="02020909000000000000" pitchFamily="49" charset="-120"/>
              </a:rPr>
              <a:t>的互動</a:t>
            </a:r>
            <a:endParaRPr lang="zh-TW" altLang="en-US" sz="8800" dirty="0">
              <a:gradFill>
                <a:gsLst>
                  <a:gs pos="0">
                    <a:srgbClr val="FFF200"/>
                  </a:gs>
                  <a:gs pos="74000">
                    <a:srgbClr val="FF7A00"/>
                  </a:gs>
                  <a:gs pos="10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33" y="1916832"/>
            <a:ext cx="5061758" cy="463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83" y="2252198"/>
            <a:ext cx="3994536" cy="395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9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9600" spc="600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藉由</a:t>
            </a:r>
            <a:r>
              <a:rPr lang="zh-TW" altLang="en-US" sz="9600" spc="600" dirty="0" smtClean="0">
                <a:solidFill>
                  <a:srgbClr val="66FF33"/>
                </a:solidFill>
                <a:latin typeface="華康酒桶體" panose="020B0A09000000000000" pitchFamily="49" charset="-120"/>
                <a:ea typeface="華康酒桶體" panose="020B0A09000000000000" pitchFamily="49" charset="-120"/>
              </a:rPr>
              <a:t>導師</a:t>
            </a:r>
            <a:r>
              <a:rPr lang="zh-TW" altLang="en-US" sz="9600" spc="600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引導</a:t>
            </a:r>
            <a:endParaRPr lang="zh-TW" altLang="en-US" sz="6600" dirty="0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33803"/>
            <a:ext cx="5256584" cy="521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716016" y="4725144"/>
            <a:ext cx="1800200" cy="1635961"/>
          </a:xfrm>
          <a:prstGeom prst="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55776" y="4725143"/>
            <a:ext cx="1800200" cy="1635961"/>
          </a:xfrm>
          <a:prstGeom prst="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737968" y="2615804"/>
            <a:ext cx="1800200" cy="1635961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4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r="4471"/>
          <a:stretch/>
        </p:blipFill>
        <p:spPr bwMode="auto">
          <a:xfrm>
            <a:off x="0" y="0"/>
            <a:ext cx="9278888" cy="68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3593" y="188640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78057">
                      <a:srgbClr val="D67667"/>
                    </a:gs>
                    <a:gs pos="74000">
                      <a:srgbClr val="F8B049"/>
                    </a:gs>
                    <a:gs pos="45000">
                      <a:srgbClr val="FFFF00"/>
                    </a:gs>
                    <a:gs pos="98000">
                      <a:srgbClr val="F952A0"/>
                    </a:gs>
                    <a:gs pos="100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請你跟我這樣做</a:t>
            </a:r>
            <a:r>
              <a:rPr lang="en-US" altLang="zh-TW" sz="88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78057">
                      <a:srgbClr val="D67667"/>
                    </a:gs>
                    <a:gs pos="74000">
                      <a:srgbClr val="F8B049"/>
                    </a:gs>
                    <a:gs pos="45000">
                      <a:srgbClr val="FFFF00"/>
                    </a:gs>
                    <a:gs pos="98000">
                      <a:srgbClr val="F952A0"/>
                    </a:gs>
                    <a:gs pos="100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!</a:t>
            </a:r>
            <a:endParaRPr lang="zh-TW" altLang="en-US" sz="8800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78057">
                    <a:srgbClr val="D67667"/>
                  </a:gs>
                  <a:gs pos="74000">
                    <a:srgbClr val="F8B049"/>
                  </a:gs>
                  <a:gs pos="45000">
                    <a:srgbClr val="FFFF00"/>
                  </a:gs>
                  <a:gs pos="98000">
                    <a:srgbClr val="F952A0"/>
                  </a:gs>
                  <a:gs pos="100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華康唐風隸" panose="03000909000000000000" pitchFamily="65" charset="-120"/>
              <a:ea typeface="華康唐風隸" panose="030009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7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51520" y="1529408"/>
            <a:ext cx="8690926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5700" dirty="0">
                <a:solidFill>
                  <a:srgbClr val="0000FF"/>
                </a:solidFill>
              </a:rPr>
              <a:t>Keith R. Anderson </a:t>
            </a:r>
            <a:r>
              <a:rPr lang="zh-TW" altLang="en-US" sz="5700" dirty="0" smtClean="0">
                <a:solidFill>
                  <a:srgbClr val="0000FF"/>
                </a:solidFill>
              </a:rPr>
              <a:t>提出幾個標記</a:t>
            </a:r>
            <a:r>
              <a:rPr lang="zh-TW" altLang="en-US" sz="6200" dirty="0" smtClean="0">
                <a:solidFill>
                  <a:srgbClr val="0000FF"/>
                </a:solidFill>
              </a:rPr>
              <a:t>：</a:t>
            </a:r>
            <a:endParaRPr lang="en-US" altLang="zh-TW" sz="6200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altLang="zh-TW" sz="4600" dirty="0" smtClean="0"/>
              <a:t>1.</a:t>
            </a:r>
            <a:r>
              <a:rPr lang="zh-TW" altLang="zh-TW" sz="4600" dirty="0" smtClean="0"/>
              <a:t>靈</a:t>
            </a:r>
            <a:r>
              <a:rPr lang="zh-TW" altLang="zh-TW" sz="4600" dirty="0"/>
              <a:t>命成熟，具備聖經知識和生活的智慧。</a:t>
            </a:r>
          </a:p>
          <a:p>
            <a:pPr marL="0" lvl="0" indent="0">
              <a:buNone/>
            </a:pPr>
            <a:r>
              <a:rPr lang="en-US" altLang="zh-TW" sz="4600" dirty="0" smtClean="0">
                <a:solidFill>
                  <a:srgbClr val="008000"/>
                </a:solidFill>
              </a:rPr>
              <a:t>2.</a:t>
            </a:r>
            <a:r>
              <a:rPr lang="zh-TW" altLang="zh-TW" sz="4600" dirty="0" smtClean="0">
                <a:solidFill>
                  <a:srgbClr val="008000"/>
                </a:solidFill>
              </a:rPr>
              <a:t>經常</a:t>
            </a:r>
            <a:r>
              <a:rPr lang="zh-TW" altLang="zh-TW" sz="4600" dirty="0">
                <a:solidFill>
                  <a:srgbClr val="008000"/>
                </a:solidFill>
              </a:rPr>
              <a:t>實踐屬靈操練，當中包括禱告。</a:t>
            </a:r>
          </a:p>
          <a:p>
            <a:pPr marL="0" lvl="0" indent="0">
              <a:buNone/>
            </a:pPr>
            <a:r>
              <a:rPr lang="en-US" altLang="zh-TW" sz="4600" dirty="0" smtClean="0">
                <a:solidFill>
                  <a:srgbClr val="9900CC"/>
                </a:solidFill>
              </a:rPr>
              <a:t>3.</a:t>
            </a:r>
            <a:r>
              <a:rPr lang="zh-TW" altLang="zh-TW" sz="4600" dirty="0" smtClean="0">
                <a:solidFill>
                  <a:srgbClr val="9900CC"/>
                </a:solidFill>
              </a:rPr>
              <a:t>對</a:t>
            </a:r>
            <a:r>
              <a:rPr lang="zh-TW" altLang="zh-TW" sz="4600" dirty="0">
                <a:solidFill>
                  <a:srgbClr val="9900CC"/>
                </a:solidFill>
              </a:rPr>
              <a:t>神臨在敏銳，能時常辨別到祂的工作、行動。</a:t>
            </a:r>
          </a:p>
          <a:p>
            <a:pPr marL="0" lvl="0" indent="0">
              <a:buNone/>
            </a:pPr>
            <a:r>
              <a:rPr lang="en-US" altLang="zh-TW" sz="4600" dirty="0" smtClean="0">
                <a:solidFill>
                  <a:srgbClr val="FF0000"/>
                </a:solidFill>
              </a:rPr>
              <a:t>4.</a:t>
            </a:r>
            <a:r>
              <a:rPr lang="zh-TW" altLang="zh-TW" sz="4600" dirty="0" smtClean="0">
                <a:solidFill>
                  <a:srgbClr val="FF0000"/>
                </a:solidFill>
              </a:rPr>
              <a:t>有能力</a:t>
            </a:r>
            <a:r>
              <a:rPr lang="zh-TW" altLang="zh-TW" sz="4600" dirty="0">
                <a:solidFill>
                  <a:srgbClr val="FF0000"/>
                </a:solidFill>
              </a:rPr>
              <a:t>培養彼此信任、相互</a:t>
            </a:r>
            <a:r>
              <a:rPr lang="zh-TW" altLang="zh-TW" sz="4600" dirty="0" smtClean="0">
                <a:solidFill>
                  <a:srgbClr val="FF0000"/>
                </a:solidFill>
              </a:rPr>
              <a:t>接</a:t>
            </a:r>
            <a:r>
              <a:rPr lang="zh-TW" altLang="en-US" sz="4600" dirty="0" smtClean="0">
                <a:solidFill>
                  <a:srgbClr val="FF0000"/>
                </a:solidFill>
              </a:rPr>
              <a:t>觸</a:t>
            </a:r>
            <a:r>
              <a:rPr lang="zh-TW" altLang="zh-TW" sz="4600" dirty="0" smtClean="0">
                <a:solidFill>
                  <a:srgbClr val="FF0000"/>
                </a:solidFill>
              </a:rPr>
              <a:t>的</a:t>
            </a:r>
            <a:r>
              <a:rPr lang="zh-TW" altLang="zh-TW" sz="4600" dirty="0">
                <a:solidFill>
                  <a:srgbClr val="FF0000"/>
                </a:solidFill>
              </a:rPr>
              <a:t>關係。</a:t>
            </a:r>
          </a:p>
          <a:p>
            <a:pPr marL="0" lvl="0" indent="0">
              <a:buNone/>
            </a:pPr>
            <a:r>
              <a:rPr lang="en-US" altLang="zh-TW" sz="4600" dirty="0" smtClean="0">
                <a:solidFill>
                  <a:srgbClr val="FF00FF"/>
                </a:solidFill>
              </a:rPr>
              <a:t>5.</a:t>
            </a:r>
            <a:r>
              <a:rPr lang="zh-TW" altLang="zh-TW" sz="4600" dirty="0" smtClean="0">
                <a:solidFill>
                  <a:srgbClr val="FF00FF"/>
                </a:solidFill>
              </a:rPr>
              <a:t>有</a:t>
            </a:r>
            <a:r>
              <a:rPr lang="zh-TW" altLang="zh-TW" sz="4600" dirty="0">
                <a:solidFill>
                  <a:srgbClr val="FF00FF"/>
                </a:solidFill>
              </a:rPr>
              <a:t>恩賜為別人發掘潛能。</a:t>
            </a:r>
          </a:p>
          <a:p>
            <a:pPr marL="0" lvl="0" indent="0">
              <a:buNone/>
            </a:pPr>
            <a:r>
              <a:rPr lang="en-US" altLang="zh-TW" sz="4600" dirty="0" smtClean="0"/>
              <a:t>6</a:t>
            </a:r>
            <a:r>
              <a:rPr lang="en-US" altLang="zh-TW" sz="4600" dirty="0" smtClean="0">
                <a:solidFill>
                  <a:srgbClr val="C00000"/>
                </a:solidFill>
              </a:rPr>
              <a:t>.</a:t>
            </a:r>
            <a:r>
              <a:rPr lang="zh-TW" altLang="zh-TW" sz="4600" dirty="0" smtClean="0">
                <a:solidFill>
                  <a:srgbClr val="C00000"/>
                </a:solidFill>
              </a:rPr>
              <a:t>有</a:t>
            </a:r>
            <a:r>
              <a:rPr lang="zh-TW" altLang="zh-TW" sz="4600" dirty="0">
                <a:solidFill>
                  <a:srgbClr val="C00000"/>
                </a:solidFill>
              </a:rPr>
              <a:t>豐富的人生經驗。</a:t>
            </a:r>
          </a:p>
          <a:p>
            <a:pPr marL="0" lvl="0" indent="0">
              <a:buNone/>
            </a:pPr>
            <a:r>
              <a:rPr lang="en-US" altLang="zh-TW" sz="4600" dirty="0" smtClean="0">
                <a:solidFill>
                  <a:srgbClr val="0000FF"/>
                </a:solidFill>
              </a:rPr>
              <a:t>7.</a:t>
            </a:r>
            <a:r>
              <a:rPr lang="zh-TW" altLang="zh-TW" sz="4600" dirty="0" smtClean="0">
                <a:solidFill>
                  <a:srgbClr val="0000FF"/>
                </a:solidFill>
              </a:rPr>
              <a:t>擅長</a:t>
            </a:r>
            <a:r>
              <a:rPr lang="zh-TW" altLang="zh-TW" sz="4600" dirty="0">
                <a:solidFill>
                  <a:srgbClr val="0000FF"/>
                </a:solidFill>
              </a:rPr>
              <a:t>聆聽。</a:t>
            </a:r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spc="600" dirty="0">
                <a:gradFill>
                  <a:gsLst>
                    <a:gs pos="0">
                      <a:srgbClr val="CCCCFF"/>
                    </a:gs>
                    <a:gs pos="17999">
                      <a:srgbClr val="FFFF00"/>
                    </a:gs>
                    <a:gs pos="75000">
                      <a:srgbClr val="FFC000"/>
                    </a:gs>
                    <a:gs pos="89000">
                      <a:srgbClr val="CC99FF"/>
                    </a:gs>
                    <a:gs pos="82001">
                      <a:srgbClr val="FFC000"/>
                    </a:gs>
                    <a:gs pos="100000">
                      <a:srgbClr val="CCCCFF"/>
                    </a:gs>
                  </a:gsLst>
                  <a:lin ang="5400000" scaled="0"/>
                </a:gradFill>
              </a:rPr>
              <a:t>誰可以成為</a:t>
            </a:r>
            <a:r>
              <a:rPr lang="zh-TW" altLang="en-US" sz="80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FFFF00"/>
                    </a:gs>
                    <a:gs pos="75000">
                      <a:srgbClr val="FFC000"/>
                    </a:gs>
                    <a:gs pos="89000">
                      <a:srgbClr val="CC99FF"/>
                    </a:gs>
                    <a:gs pos="82001">
                      <a:srgbClr val="FFC000"/>
                    </a:gs>
                    <a:gs pos="100000">
                      <a:srgbClr val="CCCCFF"/>
                    </a:gs>
                  </a:gsLst>
                  <a:lin ang="5400000" scaled="0"/>
                </a:gradFill>
              </a:rPr>
              <a:t>導師？</a:t>
            </a:r>
            <a:endParaRPr lang="zh-TW" altLang="en-US" sz="8000" spc="600" dirty="0"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89000">
                    <a:srgbClr val="CC99FF"/>
                  </a:gs>
                  <a:gs pos="82001">
                    <a:srgbClr val="FFC000"/>
                  </a:gs>
                  <a:gs pos="100000">
                    <a:srgbClr val="CCCCFF"/>
                  </a:gs>
                </a:gsLst>
                <a:lin ang="5400000" scaled="0"/>
              </a:gra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1" r="25172" b="1241"/>
          <a:stretch/>
        </p:blipFill>
        <p:spPr bwMode="auto">
          <a:xfrm>
            <a:off x="6804248" y="4953000"/>
            <a:ext cx="213819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1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2803453"/>
            <a:ext cx="5472608" cy="3607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別等到缺人才去</a:t>
            </a:r>
            <a:r>
              <a:rPr lang="zh-TW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找人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>
                <a:solidFill>
                  <a:srgbClr val="9900CC"/>
                </a:solidFill>
              </a:rPr>
              <a:t>不是</a:t>
            </a:r>
            <a:r>
              <a:rPr lang="zh-TW" altLang="zh-TW" sz="4000" dirty="0">
                <a:solidFill>
                  <a:srgbClr val="9900CC"/>
                </a:solidFill>
              </a:rPr>
              <a:t>只有一百分的人才才</a:t>
            </a:r>
            <a:r>
              <a:rPr lang="zh-TW" altLang="zh-TW" sz="4000" dirty="0" smtClean="0">
                <a:solidFill>
                  <a:srgbClr val="9900CC"/>
                </a:solidFill>
              </a:rPr>
              <a:t>可以</a:t>
            </a:r>
            <a:r>
              <a:rPr lang="zh-TW" altLang="en-US" sz="4000" dirty="0">
                <a:solidFill>
                  <a:srgbClr val="9900CC"/>
                </a:solidFill>
              </a:rPr>
              <a:t>。</a:t>
            </a:r>
            <a:endParaRPr lang="en-US" altLang="zh-TW" sz="4000" dirty="0" smtClean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zh-TW" altLang="zh-TW" sz="4000" dirty="0" smtClean="0">
                <a:solidFill>
                  <a:srgbClr val="0000FF"/>
                </a:solidFill>
              </a:rPr>
              <a:t>六十</a:t>
            </a:r>
            <a:r>
              <a:rPr lang="zh-TW" altLang="zh-TW" sz="4000" dirty="0">
                <a:solidFill>
                  <a:srgbClr val="0000FF"/>
                </a:solidFill>
              </a:rPr>
              <a:t>、七十分</a:t>
            </a:r>
            <a:r>
              <a:rPr lang="zh-TW" altLang="zh-TW" sz="4000" dirty="0"/>
              <a:t>的人才就可以了，慢慢訓練，就能成為更有用的人才。</a:t>
            </a:r>
          </a:p>
          <a:p>
            <a:pPr marL="0" indent="0">
              <a:buNone/>
            </a:pPr>
            <a:endParaRPr lang="zh-TW" altLang="zh-TW" sz="3600" dirty="0"/>
          </a:p>
          <a:p>
            <a:pPr marL="0" indent="0">
              <a:buNone/>
            </a:pPr>
            <a:endParaRPr lang="en-US" altLang="zh-TW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spc="600" dirty="0" smtClean="0">
                <a:solidFill>
                  <a:srgbClr val="00FFFF"/>
                </a:solidFill>
              </a:rPr>
              <a:t>六十分</a:t>
            </a:r>
            <a:r>
              <a:rPr lang="zh-TW" altLang="en-US" sz="88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FFFF00"/>
                    </a:gs>
                    <a:gs pos="75000">
                      <a:srgbClr val="FFC000"/>
                    </a:gs>
                    <a:gs pos="89000">
                      <a:srgbClr val="CC99FF"/>
                    </a:gs>
                    <a:gs pos="82001">
                      <a:srgbClr val="FFC000"/>
                    </a:gs>
                    <a:gs pos="100000">
                      <a:srgbClr val="CCCCFF"/>
                    </a:gs>
                  </a:gsLst>
                  <a:lin ang="5400000" scaled="0"/>
                </a:gradFill>
              </a:rPr>
              <a:t>的人才</a:t>
            </a:r>
            <a:r>
              <a:rPr lang="en-US" altLang="zh-TW" sz="88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FFFF00"/>
                    </a:gs>
                    <a:gs pos="75000">
                      <a:srgbClr val="FFC000"/>
                    </a:gs>
                    <a:gs pos="89000">
                      <a:srgbClr val="CC99FF"/>
                    </a:gs>
                    <a:gs pos="82001">
                      <a:srgbClr val="FFC000"/>
                    </a:gs>
                    <a:gs pos="100000">
                      <a:srgbClr val="CCCCFF"/>
                    </a:gs>
                  </a:gsLst>
                  <a:lin ang="5400000" scaled="0"/>
                </a:gradFill>
              </a:rPr>
              <a:t/>
            </a:r>
            <a:br>
              <a:rPr lang="en-US" altLang="zh-TW" sz="88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FFFF00"/>
                    </a:gs>
                    <a:gs pos="75000">
                      <a:srgbClr val="FFC000"/>
                    </a:gs>
                    <a:gs pos="89000">
                      <a:srgbClr val="CC99FF"/>
                    </a:gs>
                    <a:gs pos="82001">
                      <a:srgbClr val="FFC000"/>
                    </a:gs>
                    <a:gs pos="100000">
                      <a:srgbClr val="CCCCFF"/>
                    </a:gs>
                  </a:gsLst>
                  <a:lin ang="5400000" scaled="0"/>
                </a:gradFill>
              </a:rPr>
            </a:br>
            <a:r>
              <a:rPr lang="zh-TW" altLang="en-US" sz="88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FFFF00"/>
                    </a:gs>
                    <a:gs pos="75000">
                      <a:srgbClr val="FFC000"/>
                    </a:gs>
                    <a:gs pos="89000">
                      <a:srgbClr val="CC99FF"/>
                    </a:gs>
                    <a:gs pos="82001">
                      <a:srgbClr val="FFC000"/>
                    </a:gs>
                    <a:gs pos="100000">
                      <a:srgbClr val="CCCCFF"/>
                    </a:gs>
                  </a:gsLst>
                  <a:lin ang="5400000" scaled="0"/>
                </a:gradFill>
              </a:rPr>
              <a:t>也能變有用</a:t>
            </a:r>
            <a:endParaRPr lang="zh-TW" altLang="en-US" sz="8800" spc="600" dirty="0">
              <a:gradFill>
                <a:gsLst>
                  <a:gs pos="0">
                    <a:srgbClr val="CCCCFF"/>
                  </a:gs>
                  <a:gs pos="17999">
                    <a:srgbClr val="FFFF00"/>
                  </a:gs>
                  <a:gs pos="75000">
                    <a:srgbClr val="FFC000"/>
                  </a:gs>
                  <a:gs pos="89000">
                    <a:srgbClr val="CC99FF"/>
                  </a:gs>
                  <a:gs pos="82001">
                    <a:srgbClr val="FFC000"/>
                  </a:gs>
                  <a:gs pos="100000">
                    <a:srgbClr val="CCCCFF"/>
                  </a:gs>
                </a:gsLst>
                <a:lin ang="5400000" scaled="0"/>
              </a:gra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251" y="3103681"/>
            <a:ext cx="2999582" cy="20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039535" y="5482833"/>
            <a:ext cx="3147015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/>
              <a:t>全聯福利中心總裁 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徐重仁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87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684584" y="1052736"/>
            <a:ext cx="10009112" cy="1143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96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三</a:t>
            </a:r>
            <a:r>
              <a:rPr lang="zh-TW" altLang="zh-TW" sz="96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、</a:t>
            </a:r>
            <a:r>
              <a:rPr lang="zh-TW" altLang="en-US" sz="96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人生需要</a:t>
            </a:r>
            <a:r>
              <a:rPr lang="en-US" altLang="zh-TW" sz="96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96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zh-TW" altLang="en-US" sz="96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被</a:t>
            </a:r>
            <a:r>
              <a:rPr lang="zh-TW" altLang="en-US" sz="96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激勵</a:t>
            </a:r>
            <a:endParaRPr lang="zh-TW" altLang="en-US" sz="8800" dirty="0">
              <a:solidFill>
                <a:srgbClr val="FFFF00"/>
              </a:solidFill>
              <a:latin typeface="華康酒桶體" pitchFamily="49" charset="-120"/>
              <a:ea typeface="華康酒桶體" pitchFamily="49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88" y="3049531"/>
            <a:ext cx="3189188" cy="380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9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520" y="1844824"/>
            <a:ext cx="5400600" cy="3618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400" b="1" dirty="0"/>
              <a:t>希伯來</a:t>
            </a:r>
            <a:r>
              <a:rPr lang="zh-TW" altLang="zh-TW" sz="4400" b="1" dirty="0" smtClean="0"/>
              <a:t>書</a:t>
            </a:r>
            <a:r>
              <a:rPr lang="en-US" altLang="zh-TW" sz="4400" b="1" dirty="0" smtClean="0"/>
              <a:t>6:11 -12</a:t>
            </a:r>
            <a:r>
              <a:rPr lang="zh-TW" altLang="en-US" sz="4400" b="1" dirty="0" smtClean="0"/>
              <a:t> </a:t>
            </a:r>
            <a:r>
              <a:rPr lang="zh-TW" altLang="zh-TW" sz="4400" dirty="0" smtClean="0">
                <a:solidFill>
                  <a:srgbClr val="9900CC"/>
                </a:solidFill>
              </a:rPr>
              <a:t>我們</a:t>
            </a:r>
            <a:r>
              <a:rPr lang="zh-TW" altLang="zh-TW" sz="4400" dirty="0">
                <a:solidFill>
                  <a:srgbClr val="9900CC"/>
                </a:solidFill>
              </a:rPr>
              <a:t>願你們各人都顯出這樣的殷勤，使你們有滿足的</a:t>
            </a:r>
            <a:r>
              <a:rPr lang="zh-TW" altLang="zh-TW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指望</a:t>
            </a:r>
            <a:r>
              <a:rPr lang="zh-TW" altLang="zh-TW" sz="4400" dirty="0">
                <a:solidFill>
                  <a:srgbClr val="9900CC"/>
                </a:solidFill>
              </a:rPr>
              <a:t>，一直到底</a:t>
            </a:r>
            <a:r>
              <a:rPr lang="zh-TW" altLang="zh-TW" sz="4400" dirty="0" smtClean="0">
                <a:solidFill>
                  <a:srgbClr val="9900CC"/>
                </a:solidFill>
              </a:rPr>
              <a:t>。</a:t>
            </a:r>
            <a:r>
              <a:rPr lang="en-US" altLang="zh-TW" sz="4400" dirty="0" smtClean="0">
                <a:solidFill>
                  <a:srgbClr val="9900CC"/>
                </a:solidFill>
              </a:rPr>
              <a:t> </a:t>
            </a:r>
            <a:r>
              <a:rPr lang="zh-TW" altLang="zh-TW" sz="4400" dirty="0">
                <a:solidFill>
                  <a:srgbClr val="9900CC"/>
                </a:solidFill>
              </a:rPr>
              <a:t>並且不懈怠</a:t>
            </a:r>
            <a:r>
              <a:rPr lang="zh-TW" altLang="zh-TW" sz="4400" dirty="0"/>
              <a:t>，</a:t>
            </a:r>
            <a:r>
              <a:rPr lang="zh-TW" altLang="zh-TW" sz="4400" dirty="0">
                <a:solidFill>
                  <a:srgbClr val="0000FF"/>
                </a:solidFill>
              </a:rPr>
              <a:t>總要</a:t>
            </a:r>
            <a:r>
              <a:rPr lang="zh-TW" altLang="zh-TW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效法</a:t>
            </a:r>
            <a:r>
              <a:rPr lang="zh-TW" altLang="zh-TW" sz="4400" dirty="0">
                <a:solidFill>
                  <a:srgbClr val="0000FF"/>
                </a:solidFill>
              </a:rPr>
              <a:t>那些</a:t>
            </a:r>
            <a:r>
              <a:rPr lang="zh-TW" altLang="zh-TW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憑信心和忍耐</a:t>
            </a:r>
            <a:r>
              <a:rPr lang="zh-TW" altLang="zh-TW" sz="4400" dirty="0">
                <a:solidFill>
                  <a:srgbClr val="0000FF"/>
                </a:solidFill>
              </a:rPr>
              <a:t>承受</a:t>
            </a:r>
            <a:r>
              <a:rPr lang="zh-TW" altLang="zh-TW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應許</a:t>
            </a:r>
            <a:r>
              <a:rPr lang="zh-TW" altLang="zh-TW" sz="4400" dirty="0">
                <a:solidFill>
                  <a:srgbClr val="0000FF"/>
                </a:solidFill>
              </a:rPr>
              <a:t>的人。</a:t>
            </a:r>
          </a:p>
          <a:p>
            <a:pPr marL="0" indent="0">
              <a:buNone/>
            </a:pPr>
            <a:endParaRPr lang="zh-TW" altLang="en-US" sz="4000" spc="600" dirty="0">
              <a:solidFill>
                <a:srgbClr val="0000FF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dirty="0" smtClean="0">
                <a:gradFill>
                  <a:gsLst>
                    <a:gs pos="0">
                      <a:srgbClr val="5E9EFF"/>
                    </a:gs>
                    <a:gs pos="24000">
                      <a:srgbClr val="85C2FF"/>
                    </a:gs>
                    <a:gs pos="92000">
                      <a:srgbClr val="99FF99"/>
                    </a:gs>
                    <a:gs pos="61000">
                      <a:srgbClr val="FFEBFA"/>
                    </a:gs>
                  </a:gsLst>
                  <a:lin ang="5400000" scaled="0"/>
                </a:gradFill>
              </a:rPr>
              <a:t>盼望中的效法</a:t>
            </a:r>
            <a:endParaRPr lang="zh-TW" altLang="en-US" sz="8800" dirty="0">
              <a:gradFill>
                <a:gsLst>
                  <a:gs pos="0">
                    <a:srgbClr val="5E9EFF"/>
                  </a:gs>
                  <a:gs pos="24000">
                    <a:srgbClr val="85C2FF"/>
                  </a:gs>
                  <a:gs pos="92000">
                    <a:srgbClr val="99FF99"/>
                  </a:gs>
                  <a:gs pos="61000">
                    <a:srgbClr val="FFEBFA"/>
                  </a:gs>
                </a:gsLst>
                <a:lin ang="5400000" scaled="0"/>
              </a:gra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94" y="4885913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7"/>
            <a:ext cx="302984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18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spc="600" dirty="0" smtClean="0">
                <a:gradFill>
                  <a:gsLst>
                    <a:gs pos="19000">
                      <a:srgbClr val="66FF33"/>
                    </a:gs>
                    <a:gs pos="53000">
                      <a:srgbClr val="FFFF00"/>
                    </a:gs>
                    <a:gs pos="93000">
                      <a:srgbClr val="FF0000"/>
                    </a:gs>
                  </a:gsLst>
                  <a:lin ang="5400000" scaled="1"/>
                </a:gradFill>
                <a:latin typeface="華康唐風隸(P)" pitchFamily="66" charset="-120"/>
                <a:ea typeface="華康唐風隸(P)" pitchFamily="66" charset="-120"/>
              </a:rPr>
              <a:t>非洲之父</a:t>
            </a:r>
            <a:r>
              <a:rPr lang="zh-TW" altLang="en-US" sz="8800" spc="600" dirty="0" smtClean="0">
                <a:solidFill>
                  <a:srgbClr val="00FFFF"/>
                </a:solidFill>
                <a:latin typeface="華康唐風隸(P)" pitchFamily="66" charset="-120"/>
                <a:ea typeface="華康唐風隸(P)" pitchFamily="66" charset="-120"/>
              </a:rPr>
              <a:t>史</a:t>
            </a:r>
            <a:r>
              <a:rPr lang="zh-TW" altLang="en-US" sz="8800" spc="600" dirty="0">
                <a:solidFill>
                  <a:srgbClr val="00FFFF"/>
                </a:solidFill>
                <a:latin typeface="華康唐風隸(P)" pitchFamily="66" charset="-120"/>
                <a:ea typeface="華康唐風隸(P)" pitchFamily="66" charset="-120"/>
              </a:rPr>
              <a:t>懷哲</a:t>
            </a:r>
            <a:endParaRPr lang="zh-TW" altLang="en-US" sz="8800" dirty="0">
              <a:solidFill>
                <a:srgbClr val="00FFFF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953" y="1979141"/>
            <a:ext cx="5040560" cy="2952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zh-TW" sz="6000" dirty="0">
                <a:solidFill>
                  <a:srgbClr val="0000FF"/>
                </a:solidFill>
              </a:rPr>
              <a:t>史懷</a:t>
            </a:r>
            <a:r>
              <a:rPr lang="zh-TW" altLang="zh-TW" sz="6000" dirty="0" smtClean="0">
                <a:solidFill>
                  <a:srgbClr val="0000FF"/>
                </a:solidFill>
              </a:rPr>
              <a:t>哲</a:t>
            </a:r>
            <a:r>
              <a:rPr lang="zh-TW" altLang="en-US" sz="6000" dirty="0" smtClean="0">
                <a:solidFill>
                  <a:srgbClr val="0000FF"/>
                </a:solidFill>
              </a:rPr>
              <a:t>醫師</a:t>
            </a:r>
            <a:endParaRPr lang="en-US" altLang="zh-TW" sz="6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zh-TW" sz="4000" dirty="0" smtClean="0"/>
              <a:t>（</a:t>
            </a:r>
            <a:r>
              <a:rPr lang="en-US" altLang="zh-TW" sz="4000" dirty="0"/>
              <a:t>Albert Schweitzer, 1875-1965</a:t>
            </a:r>
            <a:r>
              <a:rPr lang="zh-TW" altLang="zh-TW" sz="4000" dirty="0" smtClean="0"/>
              <a:t>）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800" dirty="0"/>
              <a:t>在神學、哲學、音樂、醫學四個領域均學有專精</a:t>
            </a:r>
            <a:endParaRPr lang="zh-TW" altLang="zh-TW" sz="4800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43" y="2066165"/>
            <a:ext cx="4053057" cy="414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4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FFF00"/>
                    </a:gs>
                    <a:gs pos="100000">
                      <a:srgbClr val="F952A0"/>
                    </a:gs>
                    <a:gs pos="90000">
                      <a:srgbClr val="C50849"/>
                    </a:gs>
                    <a:gs pos="100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一篇會走路的講道</a:t>
            </a:r>
            <a:endParaRPr lang="zh-TW" altLang="en-US" sz="7200" spc="600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FFF00"/>
                  </a:gs>
                  <a:gs pos="100000">
                    <a:srgbClr val="F952A0"/>
                  </a:gs>
                  <a:gs pos="90000">
                    <a:srgbClr val="C50849"/>
                  </a:gs>
                  <a:gs pos="100000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20" y="1556792"/>
            <a:ext cx="76200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82724"/>
            <a:ext cx="4499992" cy="4852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4000" dirty="0"/>
              <a:t>「</a:t>
            </a:r>
            <a:r>
              <a:rPr lang="zh-TW" altLang="zh-TW" sz="4000" dirty="0">
                <a:solidFill>
                  <a:srgbClr val="C00000"/>
                </a:solidFill>
              </a:rPr>
              <a:t>在每個人的生命當中，總有某個時候心靈的火熄滅了</a:t>
            </a:r>
            <a:r>
              <a:rPr lang="zh-TW" altLang="zh-TW" sz="4000" dirty="0"/>
              <a:t>。</a:t>
            </a:r>
            <a:r>
              <a:rPr lang="zh-TW" altLang="zh-TW" sz="4000" dirty="0">
                <a:solidFill>
                  <a:srgbClr val="0000FF"/>
                </a:solidFill>
              </a:rPr>
              <a:t>後來，藉著他人的點燃，靈火重燃。</a:t>
            </a:r>
            <a:r>
              <a:rPr lang="zh-TW" altLang="zh-TW" sz="4000" dirty="0"/>
              <a:t>我們應該感謝那些觸動我們內在靈魂的人。」</a:t>
            </a:r>
            <a:endParaRPr lang="zh-TW" altLang="en-US" sz="4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04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531117"/>
            <a:ext cx="4248472" cy="4295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4800" dirty="0" smtClean="0">
                <a:solidFill>
                  <a:srgbClr val="FF0000"/>
                </a:solidFill>
              </a:rPr>
              <a:t>「</a:t>
            </a:r>
            <a:r>
              <a:rPr lang="zh-TW" altLang="zh-TW" sz="4800" dirty="0">
                <a:solidFill>
                  <a:srgbClr val="FF0000"/>
                </a:solidFill>
              </a:rPr>
              <a:t>每個人生命中都要有自己的</a:t>
            </a:r>
            <a:r>
              <a:rPr lang="zh-TW" altLang="zh-TW" sz="4800" dirty="0">
                <a:solidFill>
                  <a:srgbClr val="0000FF"/>
                </a:solidFill>
              </a:rPr>
              <a:t>『蘭巴倫』</a:t>
            </a:r>
            <a:endParaRPr lang="zh-TW" altLang="en-US" sz="6000" dirty="0">
              <a:solidFill>
                <a:srgbClr val="0000FF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4602" y="260648"/>
            <a:ext cx="8732043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spc="600" dirty="0">
                <a:gradFill>
                  <a:gsLst>
                    <a:gs pos="32000">
                      <a:srgbClr val="FF00FF"/>
                    </a:gs>
                    <a:gs pos="81000">
                      <a:srgbClr val="FFFF00"/>
                    </a:gs>
                    <a:gs pos="10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華康斑剝體" panose="020B0E09000000000000" pitchFamily="49" charset="-120"/>
                <a:ea typeface="華康斑剝體" panose="020B0E09000000000000" pitchFamily="49" charset="-120"/>
              </a:rPr>
              <a:t>委</a:t>
            </a:r>
            <a:r>
              <a:rPr lang="zh-TW" altLang="en-US" sz="6600" spc="600" dirty="0" smtClean="0">
                <a:gradFill>
                  <a:gsLst>
                    <a:gs pos="32000">
                      <a:srgbClr val="FF00FF"/>
                    </a:gs>
                    <a:gs pos="81000">
                      <a:srgbClr val="FFFF00"/>
                    </a:gs>
                    <a:gs pos="10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華康斑剝體" panose="020B0E09000000000000" pitchFamily="49" charset="-120"/>
                <a:ea typeface="華康斑剝體" panose="020B0E09000000000000" pitchFamily="49" charset="-120"/>
              </a:rPr>
              <a:t>身</a:t>
            </a:r>
            <a:r>
              <a:rPr lang="zh-TW" altLang="en-US" sz="6600" spc="600" dirty="0">
                <a:gradFill>
                  <a:gsLst>
                    <a:gs pos="32000">
                      <a:srgbClr val="FF00FF"/>
                    </a:gs>
                    <a:gs pos="81000">
                      <a:srgbClr val="FFFF00"/>
                    </a:gs>
                    <a:gs pos="10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華康斑剝體" panose="020B0E09000000000000" pitchFamily="49" charset="-120"/>
                <a:ea typeface="華康斑剝體" panose="020B0E09000000000000" pitchFamily="49" charset="-120"/>
              </a:rPr>
              <a:t>天上來</a:t>
            </a:r>
            <a:r>
              <a:rPr lang="zh-TW" altLang="en-US" sz="6600" spc="600" dirty="0" smtClean="0">
                <a:gradFill>
                  <a:gsLst>
                    <a:gs pos="32000">
                      <a:srgbClr val="FF00FF"/>
                    </a:gs>
                    <a:gs pos="81000">
                      <a:srgbClr val="FFFF00"/>
                    </a:gs>
                    <a:gs pos="10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華康斑剝體" panose="020B0E09000000000000" pitchFamily="49" charset="-120"/>
                <a:ea typeface="華康斑剝體" panose="020B0E09000000000000" pitchFamily="49" charset="-120"/>
              </a:rPr>
              <a:t>的</a:t>
            </a:r>
            <a:r>
              <a:rPr lang="zh-TW" altLang="en-US" sz="6600" spc="600" dirty="0" smtClean="0">
                <a:solidFill>
                  <a:srgbClr val="99FF99"/>
                </a:solidFill>
                <a:latin typeface="華康斑剝體" panose="020B0E09000000000000" pitchFamily="49" charset="-120"/>
                <a:ea typeface="華康斑剝體" panose="020B0E09000000000000" pitchFamily="49" charset="-120"/>
              </a:rPr>
              <a:t>蘭</a:t>
            </a:r>
            <a:r>
              <a:rPr lang="zh-TW" altLang="en-US" sz="6600" spc="600" dirty="0">
                <a:solidFill>
                  <a:srgbClr val="99FF99"/>
                </a:solidFill>
                <a:latin typeface="華康斑剝體" panose="020B0E09000000000000" pitchFamily="49" charset="-120"/>
                <a:ea typeface="華康斑剝體" panose="020B0E09000000000000" pitchFamily="49" charset="-120"/>
              </a:rPr>
              <a:t>巴倫</a:t>
            </a:r>
            <a:endParaRPr lang="zh-TW" altLang="en-US" sz="6600" dirty="0">
              <a:solidFill>
                <a:srgbClr val="99FF99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2"/>
          <a:stretch/>
        </p:blipFill>
        <p:spPr bwMode="auto">
          <a:xfrm>
            <a:off x="5076057" y="1531117"/>
            <a:ext cx="4063174" cy="53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1901901" cy="274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7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"/>
          <a:stretch/>
        </p:blipFill>
        <p:spPr bwMode="auto">
          <a:xfrm>
            <a:off x="27732" y="0"/>
            <a:ext cx="91162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0324" y="548680"/>
            <a:ext cx="8867328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spc="600" dirty="0">
                <a:gradFill>
                  <a:gsLst>
                    <a:gs pos="37000">
                      <a:srgbClr val="FF00FF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  <a:t>找尋</a:t>
            </a:r>
            <a:r>
              <a:rPr lang="zh-TW" altLang="en-US" sz="6600" spc="600" dirty="0" smtClean="0">
                <a:gradFill>
                  <a:gsLst>
                    <a:gs pos="37000">
                      <a:srgbClr val="FF00FF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  <a:t>可以</a:t>
            </a:r>
            <a:r>
              <a:rPr lang="en-US" altLang="zh-TW" sz="6600" spc="600" dirty="0" smtClean="0">
                <a:gradFill>
                  <a:gsLst>
                    <a:gs pos="37000">
                      <a:srgbClr val="FF00FF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  <a:t/>
            </a:r>
            <a:br>
              <a:rPr lang="en-US" altLang="zh-TW" sz="6600" spc="600" dirty="0" smtClean="0">
                <a:gradFill>
                  <a:gsLst>
                    <a:gs pos="37000">
                      <a:srgbClr val="FF00FF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</a:br>
            <a:r>
              <a:rPr lang="zh-TW" altLang="en-US" sz="6600" spc="600" dirty="0" smtClean="0">
                <a:solidFill>
                  <a:srgbClr val="66FF33"/>
                </a:solidFill>
                <a:latin typeface="華康唐風隸" pitchFamily="65" charset="-120"/>
                <a:ea typeface="華康唐風隸" pitchFamily="65" charset="-120"/>
              </a:rPr>
              <a:t>激勵</a:t>
            </a:r>
            <a:r>
              <a:rPr lang="zh-TW" altLang="en-US" sz="6600" spc="600" dirty="0" smtClean="0">
                <a:gradFill>
                  <a:gsLst>
                    <a:gs pos="37000">
                      <a:srgbClr val="FF00FF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  <a:t>與</a:t>
            </a:r>
            <a:r>
              <a:rPr lang="zh-TW" altLang="en-US" sz="6600" spc="600" dirty="0" smtClean="0">
                <a:solidFill>
                  <a:srgbClr val="FFFF00"/>
                </a:solidFill>
                <a:latin typeface="華康唐風隸" pitchFamily="65" charset="-120"/>
                <a:ea typeface="華康唐風隸" pitchFamily="65" charset="-120"/>
              </a:rPr>
              <a:t>被激勵</a:t>
            </a:r>
            <a:r>
              <a:rPr lang="zh-TW" altLang="en-US" sz="6600" spc="600" dirty="0" smtClean="0">
                <a:gradFill>
                  <a:gsLst>
                    <a:gs pos="37000">
                      <a:srgbClr val="FF00FF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  <a:t>的</a:t>
            </a:r>
            <a:r>
              <a:rPr lang="zh-TW" altLang="en-US" sz="6600" spc="600" dirty="0">
                <a:gradFill>
                  <a:gsLst>
                    <a:gs pos="37000">
                      <a:srgbClr val="FF00FF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  <a:t>對象</a:t>
            </a:r>
          </a:p>
        </p:txBody>
      </p:sp>
      <p:sp>
        <p:nvSpPr>
          <p:cNvPr id="5" name="內容版面配置區 1"/>
          <p:cNvSpPr txBox="1">
            <a:spLocks/>
          </p:cNvSpPr>
          <p:nvPr/>
        </p:nvSpPr>
        <p:spPr>
          <a:xfrm>
            <a:off x="611560" y="3861048"/>
            <a:ext cx="7596336" cy="528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1357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3516526"/>
            <a:ext cx="9232483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建造屬靈導師</a:t>
            </a:r>
            <a:r>
              <a:rPr lang="en-US" altLang="zh-TW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zh-TW" altLang="en-US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就</a:t>
            </a:r>
            <a:r>
              <a:rPr lang="zh-TW" altLang="en-US" sz="80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從生命</a:t>
            </a:r>
            <a:r>
              <a:rPr lang="zh-TW" altLang="en-US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教育開始</a:t>
            </a:r>
            <a:r>
              <a:rPr lang="en-US" altLang="zh-TW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en-US" altLang="zh-TW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en-US" altLang="zh-TW" sz="72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72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endParaRPr lang="zh-TW" altLang="en-US" sz="8000" dirty="0">
              <a:solidFill>
                <a:srgbClr val="FFFF00"/>
              </a:solidFill>
              <a:latin typeface="華康酒桶體" pitchFamily="49" charset="-120"/>
              <a:ea typeface="華康酒桶體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23575"/>
            <a:ext cx="4248472" cy="3834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30" r="-1"/>
          <a:stretch/>
        </p:blipFill>
        <p:spPr bwMode="auto">
          <a:xfrm>
            <a:off x="-1163821" y="0"/>
            <a:ext cx="10305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3593" y="188640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gradFill>
                  <a:gsLst>
                    <a:gs pos="78000">
                      <a:srgbClr val="FFF200"/>
                    </a:gs>
                    <a:gs pos="45000">
                      <a:srgbClr val="FF7A00"/>
                    </a:gs>
                    <a:gs pos="9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一生都在模仿</a:t>
            </a:r>
            <a:endParaRPr lang="zh-TW" altLang="en-US" sz="9600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78057">
                    <a:srgbClr val="D67667"/>
                  </a:gs>
                  <a:gs pos="74000">
                    <a:srgbClr val="F8B049"/>
                  </a:gs>
                  <a:gs pos="45000">
                    <a:srgbClr val="FFFF00"/>
                  </a:gs>
                  <a:gs pos="98000">
                    <a:srgbClr val="F952A0"/>
                  </a:gs>
                  <a:gs pos="100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華康唐風隸" panose="03000909000000000000" pitchFamily="65" charset="-120"/>
              <a:ea typeface="華康唐風隸" panose="030009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37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8800" spc="600" dirty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雅宋體" panose="02020909000000000000" pitchFamily="49" charset="-120"/>
                <a:ea typeface="華康雅宋體" panose="02020909000000000000" pitchFamily="49" charset="-120"/>
              </a:rPr>
              <a:t>教會的新時代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靈性導師世代</a:t>
            </a:r>
            <a:endParaRPr lang="zh-TW" alt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91" y="5229200"/>
            <a:ext cx="9191091" cy="162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0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0516" y="2564904"/>
            <a:ext cx="5688632" cy="38973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zh-TW" sz="5400" b="1" dirty="0" smtClean="0">
                <a:solidFill>
                  <a:srgbClr val="CC0099"/>
                </a:solidFill>
              </a:rPr>
              <a:t>老</a:t>
            </a:r>
            <a:r>
              <a:rPr lang="zh-TW" altLang="zh-TW" sz="5400" b="1" dirty="0">
                <a:solidFill>
                  <a:srgbClr val="CC0099"/>
                </a:solidFill>
              </a:rPr>
              <a:t>牧師與</a:t>
            </a:r>
            <a:r>
              <a:rPr lang="zh-TW" altLang="zh-TW" sz="5400" b="1" dirty="0" smtClean="0">
                <a:solidFill>
                  <a:srgbClr val="CC0099"/>
                </a:solidFill>
              </a:rPr>
              <a:t>我</a:t>
            </a:r>
            <a:endParaRPr lang="en-US" altLang="zh-TW" sz="5400" b="1" dirty="0" smtClean="0">
              <a:solidFill>
                <a:srgbClr val="CC0099"/>
              </a:solidFill>
            </a:endParaRPr>
          </a:p>
          <a:p>
            <a:pPr marL="0" indent="0" algn="ctr">
              <a:buNone/>
            </a:pPr>
            <a:r>
              <a:rPr lang="zh-TW" altLang="zh-TW" sz="5400" b="1" dirty="0" smtClean="0">
                <a:solidFill>
                  <a:srgbClr val="CC0099"/>
                </a:solidFill>
              </a:rPr>
              <a:t>的</a:t>
            </a:r>
            <a:r>
              <a:rPr lang="zh-TW" altLang="zh-TW" sz="5400" b="1" dirty="0">
                <a:solidFill>
                  <a:srgbClr val="CC0099"/>
                </a:solidFill>
              </a:rPr>
              <a:t>十四堂</a:t>
            </a:r>
            <a:r>
              <a:rPr lang="zh-TW" altLang="zh-TW" sz="5400" b="1" dirty="0">
                <a:solidFill>
                  <a:srgbClr val="0000FF"/>
                </a:solidFill>
              </a:rPr>
              <a:t>重生課</a:t>
            </a:r>
            <a:endParaRPr lang="zh-TW" altLang="zh-TW" sz="5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0000FF"/>
                </a:solidFill>
              </a:rPr>
              <a:t/>
            </a:r>
            <a:br>
              <a:rPr lang="en-US" altLang="zh-TW" sz="4400" dirty="0">
                <a:solidFill>
                  <a:srgbClr val="0000FF"/>
                </a:solidFill>
              </a:rPr>
            </a:br>
            <a:endParaRPr lang="zh-TW" altLang="en-US" sz="4400" dirty="0">
              <a:solidFill>
                <a:srgbClr val="0000FF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spc="600" dirty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月光下的十字架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r="15981"/>
          <a:stretch/>
        </p:blipFill>
        <p:spPr bwMode="auto">
          <a:xfrm>
            <a:off x="5652120" y="1494872"/>
            <a:ext cx="3496497" cy="536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56176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spc="600" dirty="0">
                <a:gradFill>
                  <a:gsLst>
                    <a:gs pos="0">
                      <a:srgbClr val="CCCCFF"/>
                    </a:gs>
                    <a:gs pos="54000">
                      <a:srgbClr val="99CCFF"/>
                    </a:gs>
                    <a:gs pos="0">
                      <a:srgbClr val="9966FF"/>
                    </a:gs>
                    <a:gs pos="100000">
                      <a:srgbClr val="CC99FF"/>
                    </a:gs>
                    <a:gs pos="82001">
                      <a:srgbClr val="FF99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屬</a:t>
            </a:r>
            <a:r>
              <a:rPr lang="zh-TW" altLang="en-US" sz="9600" spc="600" dirty="0" smtClean="0">
                <a:gradFill>
                  <a:gsLst>
                    <a:gs pos="0">
                      <a:srgbClr val="CCCCFF"/>
                    </a:gs>
                    <a:gs pos="54000">
                      <a:srgbClr val="99CCFF"/>
                    </a:gs>
                    <a:gs pos="0">
                      <a:srgbClr val="9966FF"/>
                    </a:gs>
                    <a:gs pos="100000">
                      <a:srgbClr val="CC99FF"/>
                    </a:gs>
                    <a:gs pos="82001">
                      <a:srgbClr val="FF99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靈導師</a:t>
            </a:r>
            <a:endParaRPr lang="zh-TW" altLang="en-US" sz="9600" dirty="0">
              <a:gradFill>
                <a:gsLst>
                  <a:gs pos="0">
                    <a:srgbClr val="CCCCFF"/>
                  </a:gs>
                  <a:gs pos="54000">
                    <a:srgbClr val="99CCFF"/>
                  </a:gs>
                  <a:gs pos="0">
                    <a:srgbClr val="9966FF"/>
                  </a:gs>
                  <a:gs pos="100000">
                    <a:srgbClr val="CC99FF"/>
                  </a:gs>
                  <a:gs pos="82001">
                    <a:srgbClr val="FF99FF"/>
                  </a:gs>
                  <a:gs pos="100000">
                    <a:srgbClr val="CCCC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-30574" y="1772816"/>
            <a:ext cx="5724416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屬靈</a:t>
            </a:r>
            <a:r>
              <a:rPr lang="zh-TW" altLang="en-US" sz="36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導師（</a:t>
            </a:r>
            <a:r>
              <a:rPr lang="en-US" altLang="zh-TW" sz="36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</a:t>
            </a:r>
            <a:r>
              <a:rPr lang="zh-TW" altLang="en-US" sz="36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），</a:t>
            </a:r>
            <a:r>
              <a:rPr lang="zh-TW" altLang="zh-TW" sz="3600" dirty="0"/>
              <a:t>源自希臘神話中，</a:t>
            </a:r>
            <a:r>
              <a:rPr lang="zh-TW" altLang="zh-TW" sz="3600" u="sng" dirty="0">
                <a:solidFill>
                  <a:srgbClr val="0000FF"/>
                </a:solidFill>
              </a:rPr>
              <a:t>尤利西斯（</a:t>
            </a:r>
            <a:r>
              <a:rPr lang="en-US" altLang="zh-TW" sz="3600" u="sng" dirty="0">
                <a:solidFill>
                  <a:srgbClr val="0000FF"/>
                </a:solidFill>
              </a:rPr>
              <a:t>Ulysses</a:t>
            </a:r>
            <a:r>
              <a:rPr lang="zh-TW" altLang="zh-TW" sz="3600" u="sng" dirty="0">
                <a:solidFill>
                  <a:srgbClr val="0000FF"/>
                </a:solidFill>
              </a:rPr>
              <a:t>）</a:t>
            </a:r>
            <a:r>
              <a:rPr lang="zh-TW" altLang="zh-TW" sz="3600" dirty="0"/>
              <a:t>把他的</a:t>
            </a:r>
            <a:r>
              <a:rPr lang="zh-TW" altLang="zh-TW" sz="3600" dirty="0" smtClean="0"/>
              <a:t>兒子</a:t>
            </a:r>
            <a:r>
              <a:rPr lang="zh-TW" altLang="zh-TW" sz="3600" u="sng" dirty="0">
                <a:solidFill>
                  <a:srgbClr val="FF0000"/>
                </a:solidFill>
              </a:rPr>
              <a:t>鐵拉馬庫斯（</a:t>
            </a:r>
            <a:r>
              <a:rPr lang="en-US" altLang="zh-TW" sz="3600" u="sng" dirty="0">
                <a:solidFill>
                  <a:srgbClr val="FF0000"/>
                </a:solidFill>
              </a:rPr>
              <a:t>Telemachus</a:t>
            </a:r>
            <a:r>
              <a:rPr lang="zh-TW" altLang="zh-TW" sz="3600" u="sng" dirty="0">
                <a:solidFill>
                  <a:srgbClr val="FF0000"/>
                </a:solidFill>
              </a:rPr>
              <a:t>）</a:t>
            </a:r>
            <a:r>
              <a:rPr lang="zh-TW" altLang="zh-TW" sz="3600" dirty="0" smtClean="0"/>
              <a:t>給</a:t>
            </a:r>
            <a:r>
              <a:rPr lang="zh-TW" altLang="zh-TW" sz="3600" dirty="0"/>
              <a:t>一位哲士</a:t>
            </a:r>
            <a:r>
              <a:rPr lang="zh-TW" altLang="zh-TW" sz="3600" u="sng" dirty="0" smtClean="0">
                <a:solidFill>
                  <a:srgbClr val="7030A0"/>
                </a:solidFill>
              </a:rPr>
              <a:t>曼</a:t>
            </a:r>
            <a:r>
              <a:rPr lang="zh-TW" altLang="en-US" sz="3600" u="sng" dirty="0">
                <a:solidFill>
                  <a:srgbClr val="7030A0"/>
                </a:solidFill>
              </a:rPr>
              <a:t>陀</a:t>
            </a:r>
            <a:r>
              <a:rPr lang="zh-TW" altLang="zh-TW" sz="3600" u="sng" dirty="0" smtClean="0">
                <a:solidFill>
                  <a:srgbClr val="7030A0"/>
                </a:solidFill>
              </a:rPr>
              <a:t>（</a:t>
            </a:r>
            <a:r>
              <a:rPr lang="en-US" altLang="zh-TW" sz="3600" u="sng" dirty="0">
                <a:solidFill>
                  <a:srgbClr val="7030A0"/>
                </a:solidFill>
              </a:rPr>
              <a:t>Mentor</a:t>
            </a:r>
            <a:r>
              <a:rPr lang="zh-TW" altLang="zh-TW" sz="3600" u="sng" dirty="0">
                <a:solidFill>
                  <a:srgbClr val="7030A0"/>
                </a:solidFill>
              </a:rPr>
              <a:t>）</a:t>
            </a:r>
            <a:r>
              <a:rPr lang="zh-TW" altLang="zh-TW" sz="3600" dirty="0"/>
              <a:t>照顧，</a:t>
            </a:r>
            <a:r>
              <a:rPr lang="zh-TW" altLang="zh-TW" sz="3600" dirty="0" smtClean="0"/>
              <a:t>曼</a:t>
            </a:r>
            <a:r>
              <a:rPr lang="zh-TW" altLang="en-US" sz="3600" dirty="0"/>
              <a:t>陀</a:t>
            </a:r>
            <a:r>
              <a:rPr lang="zh-TW" altLang="zh-TW" sz="3600" dirty="0" smtClean="0"/>
              <a:t>不單教導</a:t>
            </a:r>
            <a:r>
              <a:rPr lang="zh-TW" altLang="zh-TW" sz="3600" dirty="0"/>
              <a:t>他兒子書本上的知識，更提供靈魂、思想等多方面智慧的教育。</a:t>
            </a:r>
          </a:p>
          <a:p>
            <a:pPr marL="0" indent="0">
              <a:buNone/>
            </a:pPr>
            <a:endParaRPr lang="zh-TW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86" y="4374505"/>
            <a:ext cx="20970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588222" y="2060848"/>
            <a:ext cx="247024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 </a:t>
            </a:r>
            <a:r>
              <a:rPr lang="en-US" altLang="zh-TW" sz="2800" dirty="0">
                <a:solidFill>
                  <a:srgbClr val="0000FF"/>
                </a:solidFill>
              </a:rPr>
              <a:t>Mentor </a:t>
            </a:r>
            <a:r>
              <a:rPr lang="zh-TW" altLang="en-US" sz="2800" dirty="0" smtClean="0">
                <a:solidFill>
                  <a:srgbClr val="0000FF"/>
                </a:solidFill>
              </a:rPr>
              <a:t>的字根</a:t>
            </a:r>
            <a:r>
              <a:rPr lang="en-US" altLang="zh-TW" sz="2800" dirty="0" err="1" smtClean="0"/>
              <a:t>menos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字意：靈性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462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zh-TW" spc="6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spc="600" dirty="0">
                <a:gradFill flip="none" rotWithShape="1">
                  <a:gsLst>
                    <a:gs pos="0">
                      <a:srgbClr val="FFF200"/>
                    </a:gs>
                    <a:gs pos="67000">
                      <a:srgbClr val="FF00FF"/>
                    </a:gs>
                    <a:gs pos="80000">
                      <a:srgbClr val="FF0300"/>
                    </a:gs>
                    <a:gs pos="100000">
                      <a:srgbClr val="4D0808"/>
                    </a:gs>
                  </a:gsLst>
                  <a:lin ang="18900000" scaled="0"/>
                  <a:tileRect/>
                </a:gradFill>
                <a:latin typeface="華康唐風隸(P)" pitchFamily="66" charset="-120"/>
                <a:ea typeface="華康唐風隸(P)" pitchFamily="66" charset="-120"/>
              </a:rPr>
              <a:t>保羅大膽地宣告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2060848"/>
            <a:ext cx="37799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5400" dirty="0"/>
              <a:t>哥林多前書</a:t>
            </a:r>
            <a:r>
              <a:rPr lang="en-US" altLang="zh-TW" sz="5400" dirty="0"/>
              <a:t>11:1 </a:t>
            </a:r>
            <a:r>
              <a:rPr lang="zh-TW" altLang="zh-TW" sz="5400" dirty="0">
                <a:solidFill>
                  <a:srgbClr val="C00000"/>
                </a:solidFill>
              </a:rPr>
              <a:t>你們該效法我</a:t>
            </a:r>
            <a:r>
              <a:rPr lang="zh-TW" altLang="zh-TW" sz="5400" dirty="0"/>
              <a:t>，</a:t>
            </a:r>
            <a:r>
              <a:rPr lang="zh-TW" altLang="zh-TW" sz="5400" dirty="0">
                <a:solidFill>
                  <a:srgbClr val="0000FF"/>
                </a:solidFill>
              </a:rPr>
              <a:t>像我效法基督一樣</a:t>
            </a:r>
            <a:r>
              <a:rPr lang="zh-TW" altLang="zh-TW" sz="4400" dirty="0">
                <a:solidFill>
                  <a:srgbClr val="0000FF"/>
                </a:solidFill>
              </a:rPr>
              <a:t>。</a:t>
            </a:r>
          </a:p>
          <a:p>
            <a:r>
              <a:rPr lang="en-US" altLang="zh-TW" sz="2800" spc="600" dirty="0">
                <a:solidFill>
                  <a:srgbClr val="0000FF"/>
                </a:solidFill>
              </a:rPr>
              <a:t/>
            </a:r>
            <a:br>
              <a:rPr lang="en-US" altLang="zh-TW" sz="2800" spc="600" dirty="0">
                <a:solidFill>
                  <a:srgbClr val="0000FF"/>
                </a:solidFill>
              </a:rPr>
            </a:br>
            <a:endParaRPr lang="zh-TW" altLang="zh-TW" sz="2800" spc="600" dirty="0">
              <a:solidFill>
                <a:srgbClr val="0000F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52" y="1844824"/>
            <a:ext cx="4879855" cy="47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0" y="2230574"/>
            <a:ext cx="5760640" cy="4005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b="1" dirty="0">
                <a:solidFill>
                  <a:srgbClr val="0000FF"/>
                </a:solidFill>
              </a:rPr>
              <a:t>1.</a:t>
            </a:r>
            <a:r>
              <a:rPr lang="zh-TW" altLang="zh-TW" sz="4000" b="1" dirty="0">
                <a:solidFill>
                  <a:srgbClr val="0000FF"/>
                </a:solidFill>
              </a:rPr>
              <a:t>我做工得工價是合理</a:t>
            </a:r>
            <a:r>
              <a:rPr lang="zh-TW" altLang="zh-TW" sz="4000" b="1" dirty="0" smtClean="0">
                <a:solidFill>
                  <a:srgbClr val="0000FF"/>
                </a:solidFill>
              </a:rPr>
              <a:t>的</a:t>
            </a:r>
            <a:endParaRPr lang="en-US" altLang="zh-TW" sz="4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9900CC"/>
                </a:solidFill>
              </a:rPr>
              <a:t>2</a:t>
            </a:r>
            <a:r>
              <a:rPr lang="en-US" altLang="zh-TW" sz="4000" b="1" dirty="0">
                <a:solidFill>
                  <a:srgbClr val="9900CC"/>
                </a:solidFill>
              </a:rPr>
              <a:t>.</a:t>
            </a:r>
            <a:r>
              <a:rPr lang="zh-TW" altLang="zh-TW" sz="4000" b="1" dirty="0">
                <a:solidFill>
                  <a:srgbClr val="9900CC"/>
                </a:solidFill>
              </a:rPr>
              <a:t>我沒傳福音就有災禍</a:t>
            </a:r>
            <a:r>
              <a:rPr lang="zh-TW" altLang="zh-TW" sz="4000" b="1" dirty="0" smtClean="0">
                <a:solidFill>
                  <a:srgbClr val="9900CC"/>
                </a:solidFill>
              </a:rPr>
              <a:t>了</a:t>
            </a:r>
            <a:endParaRPr lang="en-US" altLang="zh-TW" sz="4000" b="1" dirty="0" smtClean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CC0099"/>
                </a:solidFill>
              </a:rPr>
              <a:t>3</a:t>
            </a:r>
            <a:r>
              <a:rPr lang="en-US" altLang="zh-TW" sz="4000" b="1" dirty="0">
                <a:solidFill>
                  <a:srgbClr val="CC0099"/>
                </a:solidFill>
              </a:rPr>
              <a:t>.</a:t>
            </a:r>
            <a:r>
              <a:rPr lang="zh-TW" altLang="zh-TW" sz="4000" b="1" dirty="0">
                <a:solidFill>
                  <a:srgbClr val="CC0099"/>
                </a:solidFill>
              </a:rPr>
              <a:t>我要想盡辦法福音給</a:t>
            </a:r>
            <a:r>
              <a:rPr lang="zh-TW" altLang="zh-TW" sz="4000" b="1" dirty="0" smtClean="0">
                <a:solidFill>
                  <a:srgbClr val="CC0099"/>
                </a:solidFill>
              </a:rPr>
              <a:t>人</a:t>
            </a:r>
            <a:endParaRPr lang="en-US" altLang="zh-TW" sz="4000" b="1" dirty="0" smtClean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en-US" altLang="zh-TW" sz="4000" b="1" dirty="0" smtClean="0"/>
              <a:t>4</a:t>
            </a:r>
            <a:r>
              <a:rPr lang="en-US" altLang="zh-TW" sz="4000" b="1" dirty="0"/>
              <a:t>.</a:t>
            </a:r>
            <a:r>
              <a:rPr lang="zh-TW" altLang="zh-TW" sz="4000" b="1" dirty="0"/>
              <a:t>我謹慎生活以免讓人跌倒</a:t>
            </a:r>
            <a:endParaRPr lang="zh-TW" altLang="en-US" sz="4000" dirty="0"/>
          </a:p>
          <a:p>
            <a:pPr marL="0" indent="0">
              <a:buNone/>
            </a:pPr>
            <a:endParaRPr lang="zh-TW" altLang="zh-TW" sz="4000" dirty="0">
              <a:solidFill>
                <a:srgbClr val="9900CC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spc="600" dirty="0" smtClean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身為使徒的模範</a:t>
            </a:r>
            <a:endParaRPr lang="zh-TW" altLang="en-US" sz="8000" spc="600" dirty="0">
              <a:gradFill>
                <a:gsLst>
                  <a:gs pos="35000">
                    <a:srgbClr val="FFFF00"/>
                  </a:gs>
                  <a:gs pos="53000">
                    <a:schemeClr val="accent6">
                      <a:lumMod val="40000"/>
                      <a:lumOff val="60000"/>
                    </a:schemeClr>
                  </a:gs>
                  <a:gs pos="88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atin typeface="華康刷刷體W7" pitchFamily="49" charset="-120"/>
              <a:ea typeface="華康刷刷體W7" pitchFamily="49" charset="-12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42" y="2132856"/>
            <a:ext cx="3236558" cy="40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5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22" y="95387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一</a:t>
            </a:r>
            <a:r>
              <a:rPr lang="zh-TW" altLang="en-US" sz="88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、</a:t>
            </a:r>
            <a:r>
              <a:rPr lang="zh-TW" altLang="en-US" sz="88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人生</a:t>
            </a:r>
            <a:r>
              <a:rPr lang="zh-TW" altLang="en-US" sz="88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需要</a:t>
            </a:r>
            <a:r>
              <a:rPr lang="en-US" altLang="zh-TW" sz="88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8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zh-TW" altLang="en-US" sz="88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有效法</a:t>
            </a:r>
            <a:r>
              <a:rPr lang="zh-TW" altLang="en-US" sz="88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的對象</a:t>
            </a:r>
            <a:endParaRPr lang="zh-TW" altLang="en-US" sz="9600" dirty="0">
              <a:solidFill>
                <a:srgbClr val="FFFF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4" y="3046258"/>
            <a:ext cx="3066653" cy="382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6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山峻嶺">
  <a:themeElements>
    <a:clrScheme name="高山峻嶺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自訂 5">
      <a:majorFont>
        <a:latin typeface="Franklin Gothic Medium"/>
        <a:ea typeface="華康海報體W9(P)"/>
        <a:cs typeface=""/>
      </a:majorFont>
      <a:minorFont>
        <a:latin typeface="Franklin Gothic Book"/>
        <a:ea typeface="華康儷中黑"/>
        <a:cs typeface=""/>
      </a:minorFont>
    </a:fontScheme>
    <a:fmtScheme name="高山峻嶺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10844</TotalTime>
  <Words>608</Words>
  <Application>Microsoft Office PowerPoint</Application>
  <PresentationFormat>如螢幕大小 (4:3)</PresentationFormat>
  <Paragraphs>71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高山峻嶺</vt:lpstr>
      <vt:lpstr>2015年 生命教育種子講師 </vt:lpstr>
      <vt:lpstr>請你跟我這樣做!</vt:lpstr>
      <vt:lpstr>一生都在模仿</vt:lpstr>
      <vt:lpstr>教會的新時代</vt:lpstr>
      <vt:lpstr>月光下的十字架</vt:lpstr>
      <vt:lpstr>屬靈導師</vt:lpstr>
      <vt:lpstr>保羅大膽地宣告</vt:lpstr>
      <vt:lpstr>身為使徒的模範</vt:lpstr>
      <vt:lpstr>一、人生需要 有效法的對象</vt:lpstr>
      <vt:lpstr>作為我的模仿者</vt:lpstr>
      <vt:lpstr>神已經在基督裡</vt:lpstr>
      <vt:lpstr>效法基督是基礎</vt:lpstr>
      <vt:lpstr>呼召成為門徒的根基</vt:lpstr>
      <vt:lpstr>二、人生需要被引導</vt:lpstr>
      <vt:lpstr>周哈里窗（Johari Window）</vt:lpstr>
      <vt:lpstr>自我給予的開放</vt:lpstr>
      <vt:lpstr>他人回饋</vt:lpstr>
      <vt:lpstr>三領域的互動</vt:lpstr>
      <vt:lpstr>藉由導師引導</vt:lpstr>
      <vt:lpstr>誰可以成為導師？</vt:lpstr>
      <vt:lpstr>六十分的人才 也能變有用</vt:lpstr>
      <vt:lpstr>三、人生需要 被激勵</vt:lpstr>
      <vt:lpstr>盼望中的效法</vt:lpstr>
      <vt:lpstr>非洲之父史懷哲</vt:lpstr>
      <vt:lpstr>一篇會走路的講道</vt:lpstr>
      <vt:lpstr>委身天上來的蘭巴倫</vt:lpstr>
      <vt:lpstr>找尋可以 激勵與被激勵的對象</vt:lpstr>
      <vt:lpstr>建造屬靈導師 就從生命教育開始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基要信仰系列之一</dc:title>
  <dc:creator>sun</dc:creator>
  <cp:lastModifiedBy>user</cp:lastModifiedBy>
  <cp:revision>732</cp:revision>
  <dcterms:created xsi:type="dcterms:W3CDTF">2013-08-28T06:41:37Z</dcterms:created>
  <dcterms:modified xsi:type="dcterms:W3CDTF">2015-06-16T08:54:51Z</dcterms:modified>
</cp:coreProperties>
</file>