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8" r:id="rId4"/>
    <p:sldId id="269" r:id="rId5"/>
    <p:sldId id="270" r:id="rId6"/>
    <p:sldId id="257" r:id="rId7"/>
    <p:sldId id="258" r:id="rId8"/>
    <p:sldId id="259" r:id="rId9"/>
    <p:sldId id="260" r:id="rId10"/>
    <p:sldId id="266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E05286-AFB4-40FE-BD16-F9969214027A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C3F8AC5-4507-4524-8F07-897B1A4CBBF8}">
      <dgm:prSet phldrT="[文字]" custT="1"/>
      <dgm:spPr/>
      <dgm:t>
        <a:bodyPr/>
        <a:lstStyle/>
        <a:p>
          <a:r>
            <a:rPr lang="zh-TW" altLang="en-US" sz="2800" b="1" dirty="0" smtClean="0">
              <a:solidFill>
                <a:srgbClr val="FF0000"/>
              </a:solidFill>
            </a:rPr>
            <a:t>好的表現</a:t>
          </a:r>
          <a:endParaRPr lang="en-US" altLang="zh-TW" sz="2800" b="1" dirty="0" smtClean="0">
            <a:solidFill>
              <a:srgbClr val="FF0000"/>
            </a:solidFill>
          </a:endParaRPr>
        </a:p>
        <a:p>
          <a:r>
            <a:rPr lang="zh-TW" altLang="en-US" sz="2800" b="1" dirty="0" smtClean="0">
              <a:solidFill>
                <a:srgbClr val="FF0000"/>
              </a:solidFill>
            </a:rPr>
            <a:t>開心的經驗</a:t>
          </a:r>
          <a:endParaRPr lang="zh-TW" altLang="en-US" sz="2800" b="1" dirty="0">
            <a:solidFill>
              <a:srgbClr val="FF0000"/>
            </a:solidFill>
          </a:endParaRPr>
        </a:p>
      </dgm:t>
    </dgm:pt>
    <dgm:pt modelId="{2A4AD0D5-1472-4059-815A-0EFCA6F24B43}" type="parTrans" cxnId="{C83519D7-0451-4C53-AEF5-301548D94639}">
      <dgm:prSet/>
      <dgm:spPr/>
      <dgm:t>
        <a:bodyPr/>
        <a:lstStyle/>
        <a:p>
          <a:endParaRPr lang="zh-TW" altLang="en-US"/>
        </a:p>
      </dgm:t>
    </dgm:pt>
    <dgm:pt modelId="{54B23847-D612-4893-A529-F83B4D9DF050}" type="sibTrans" cxnId="{C83519D7-0451-4C53-AEF5-301548D94639}">
      <dgm:prSet/>
      <dgm:spPr/>
      <dgm:t>
        <a:bodyPr/>
        <a:lstStyle/>
        <a:p>
          <a:endParaRPr lang="zh-TW" altLang="en-US"/>
        </a:p>
      </dgm:t>
    </dgm:pt>
    <dgm:pt modelId="{E9F0A0CF-E36A-4104-9742-B07616919CA0}">
      <dgm:prSet phldrT="[文字]" custT="1"/>
      <dgm:spPr/>
      <dgm:t>
        <a:bodyPr/>
        <a:lstStyle/>
        <a:p>
          <a:r>
            <a:rPr lang="zh-TW" altLang="en-US" sz="2800" b="1" dirty="0" smtClean="0">
              <a:solidFill>
                <a:srgbClr val="003300"/>
              </a:solidFill>
              <a:latin typeface="+mn-ea"/>
              <a:ea typeface="+mn-ea"/>
            </a:rPr>
            <a:t>舉凡會讓大人困擾、擔心、討厭的事情</a:t>
          </a:r>
          <a:endParaRPr lang="en-US" altLang="zh-TW" sz="2800" b="1" dirty="0" smtClean="0">
            <a:solidFill>
              <a:srgbClr val="003300"/>
            </a:solidFill>
            <a:latin typeface="+mn-ea"/>
            <a:ea typeface="+mn-ea"/>
          </a:endParaRPr>
        </a:p>
        <a:p>
          <a:r>
            <a:rPr lang="zh-TW" altLang="en-US" sz="3600" b="1" dirty="0" smtClean="0">
              <a:latin typeface="+mn-ea"/>
              <a:ea typeface="+mn-ea"/>
            </a:rPr>
            <a:t>難過、害怕</a:t>
          </a:r>
          <a:endParaRPr lang="en-US" altLang="zh-TW" sz="3600" b="1" dirty="0" smtClean="0">
            <a:latin typeface="+mn-ea"/>
            <a:ea typeface="+mn-ea"/>
          </a:endParaRPr>
        </a:p>
        <a:p>
          <a:r>
            <a:rPr lang="zh-TW" altLang="en-US" sz="3600" b="1" dirty="0" smtClean="0">
              <a:latin typeface="+mn-ea"/>
              <a:ea typeface="+mn-ea"/>
            </a:rPr>
            <a:t>困難、疑惑</a:t>
          </a:r>
          <a:endParaRPr lang="zh-TW" altLang="en-US" sz="3600" b="1" dirty="0">
            <a:latin typeface="+mn-ea"/>
            <a:ea typeface="+mn-ea"/>
          </a:endParaRPr>
        </a:p>
      </dgm:t>
    </dgm:pt>
    <dgm:pt modelId="{21056B71-FDB8-4ED7-ADC2-DFE43184E360}" type="parTrans" cxnId="{3F96AD09-FF16-4060-BEFF-36BEDAFC37E7}">
      <dgm:prSet/>
      <dgm:spPr/>
      <dgm:t>
        <a:bodyPr/>
        <a:lstStyle/>
        <a:p>
          <a:endParaRPr lang="zh-TW" altLang="en-US"/>
        </a:p>
      </dgm:t>
    </dgm:pt>
    <dgm:pt modelId="{E59BF8D9-337D-4456-A47D-9836988F0E1F}" type="sibTrans" cxnId="{3F96AD09-FF16-4060-BEFF-36BEDAFC37E7}">
      <dgm:prSet/>
      <dgm:spPr/>
      <dgm:t>
        <a:bodyPr/>
        <a:lstStyle/>
        <a:p>
          <a:endParaRPr lang="zh-TW" altLang="en-US"/>
        </a:p>
      </dgm:t>
    </dgm:pt>
    <dgm:pt modelId="{21F0C437-4041-496F-BCF9-8D4AD7B21564}" type="pres">
      <dgm:prSet presAssocID="{95E05286-AFB4-40FE-BD16-F9969214027A}" presName="compositeShape" presStyleCnt="0">
        <dgm:presLayoutVars>
          <dgm:dir/>
          <dgm:resizeHandles/>
        </dgm:presLayoutVars>
      </dgm:prSet>
      <dgm:spPr/>
    </dgm:pt>
    <dgm:pt modelId="{E86E6D79-6BFA-4F68-A67C-7DED2E1BC224}" type="pres">
      <dgm:prSet presAssocID="{95E05286-AFB4-40FE-BD16-F9969214027A}" presName="pyramid" presStyleLbl="node1" presStyleIdx="0" presStyleCnt="1" custAng="0" custScaleX="93272" custLinFactNeighborX="-2322" custLinFactNeighborY="-2326"/>
      <dgm:spPr/>
    </dgm:pt>
    <dgm:pt modelId="{2360BC26-CE78-4102-B5F8-4A34706F2138}" type="pres">
      <dgm:prSet presAssocID="{95E05286-AFB4-40FE-BD16-F9969214027A}" presName="theList" presStyleCnt="0"/>
      <dgm:spPr/>
    </dgm:pt>
    <dgm:pt modelId="{DF62952D-EEB3-41C5-A2D4-7ED0C9B8CC77}" type="pres">
      <dgm:prSet presAssocID="{BC3F8AC5-4507-4524-8F07-897B1A4CBBF8}" presName="aNode" presStyleLbl="fgAcc1" presStyleIdx="0" presStyleCnt="2" custScaleX="71875" custScaleY="47153" custLinFactY="-1542" custLinFactNeighborX="26717" custLinFactNeighborY="-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BB6CCE0-AFFF-4232-A030-F4FAB0151F71}" type="pres">
      <dgm:prSet presAssocID="{BC3F8AC5-4507-4524-8F07-897B1A4CBBF8}" presName="aSpace" presStyleCnt="0"/>
      <dgm:spPr/>
    </dgm:pt>
    <dgm:pt modelId="{D6EB374F-E043-4C03-8AB4-73067BC8A832}" type="pres">
      <dgm:prSet presAssocID="{E9F0A0CF-E36A-4104-9742-B07616919CA0}" presName="aNode" presStyleLbl="fgAcc1" presStyleIdx="1" presStyleCnt="2" custScaleX="88927" custScaleY="131013" custLinFactY="20571" custLinFactNeighborX="-53213" custLinFactNeighborY="10000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1EF5067-A1EE-4FEC-93C2-4D8AFA4AF3E2}" type="pres">
      <dgm:prSet presAssocID="{E9F0A0CF-E36A-4104-9742-B07616919CA0}" presName="aSpace" presStyleCnt="0"/>
      <dgm:spPr/>
    </dgm:pt>
  </dgm:ptLst>
  <dgm:cxnLst>
    <dgm:cxn modelId="{FFB11B27-3AD2-4927-996F-94D0828AC49B}" type="presOf" srcId="{E9F0A0CF-E36A-4104-9742-B07616919CA0}" destId="{D6EB374F-E043-4C03-8AB4-73067BC8A832}" srcOrd="0" destOrd="0" presId="urn:microsoft.com/office/officeart/2005/8/layout/pyramid2"/>
    <dgm:cxn modelId="{3F96AD09-FF16-4060-BEFF-36BEDAFC37E7}" srcId="{95E05286-AFB4-40FE-BD16-F9969214027A}" destId="{E9F0A0CF-E36A-4104-9742-B07616919CA0}" srcOrd="1" destOrd="0" parTransId="{21056B71-FDB8-4ED7-ADC2-DFE43184E360}" sibTransId="{E59BF8D9-337D-4456-A47D-9836988F0E1F}"/>
    <dgm:cxn modelId="{45021101-332C-4BDB-AEB9-772D33887A3E}" type="presOf" srcId="{95E05286-AFB4-40FE-BD16-F9969214027A}" destId="{21F0C437-4041-496F-BCF9-8D4AD7B21564}" srcOrd="0" destOrd="0" presId="urn:microsoft.com/office/officeart/2005/8/layout/pyramid2"/>
    <dgm:cxn modelId="{AAB8D8B0-2EF3-4970-BE73-8622F0A6471C}" type="presOf" srcId="{BC3F8AC5-4507-4524-8F07-897B1A4CBBF8}" destId="{DF62952D-EEB3-41C5-A2D4-7ED0C9B8CC77}" srcOrd="0" destOrd="0" presId="urn:microsoft.com/office/officeart/2005/8/layout/pyramid2"/>
    <dgm:cxn modelId="{C83519D7-0451-4C53-AEF5-301548D94639}" srcId="{95E05286-AFB4-40FE-BD16-F9969214027A}" destId="{BC3F8AC5-4507-4524-8F07-897B1A4CBBF8}" srcOrd="0" destOrd="0" parTransId="{2A4AD0D5-1472-4059-815A-0EFCA6F24B43}" sibTransId="{54B23847-D612-4893-A529-F83B4D9DF050}"/>
    <dgm:cxn modelId="{B92484F5-2C5C-48CD-B65B-E10F7C9886C1}" type="presParOf" srcId="{21F0C437-4041-496F-BCF9-8D4AD7B21564}" destId="{E86E6D79-6BFA-4F68-A67C-7DED2E1BC224}" srcOrd="0" destOrd="0" presId="urn:microsoft.com/office/officeart/2005/8/layout/pyramid2"/>
    <dgm:cxn modelId="{B3EBBAF6-B852-4F8B-B1C1-BA0A69735BED}" type="presParOf" srcId="{21F0C437-4041-496F-BCF9-8D4AD7B21564}" destId="{2360BC26-CE78-4102-B5F8-4A34706F2138}" srcOrd="1" destOrd="0" presId="urn:microsoft.com/office/officeart/2005/8/layout/pyramid2"/>
    <dgm:cxn modelId="{80D040A6-FE40-4BE6-BB31-D886B08DA3DB}" type="presParOf" srcId="{2360BC26-CE78-4102-B5F8-4A34706F2138}" destId="{DF62952D-EEB3-41C5-A2D4-7ED0C9B8CC77}" srcOrd="0" destOrd="0" presId="urn:microsoft.com/office/officeart/2005/8/layout/pyramid2"/>
    <dgm:cxn modelId="{438319DB-23F9-42C6-82BE-AC68A7D074CD}" type="presParOf" srcId="{2360BC26-CE78-4102-B5F8-4A34706F2138}" destId="{4BB6CCE0-AFFF-4232-A030-F4FAB0151F71}" srcOrd="1" destOrd="0" presId="urn:microsoft.com/office/officeart/2005/8/layout/pyramid2"/>
    <dgm:cxn modelId="{BDB4AB98-8377-4929-AC01-25682F9616EC}" type="presParOf" srcId="{2360BC26-CE78-4102-B5F8-4A34706F2138}" destId="{D6EB374F-E043-4C03-8AB4-73067BC8A832}" srcOrd="2" destOrd="0" presId="urn:microsoft.com/office/officeart/2005/8/layout/pyramid2"/>
    <dgm:cxn modelId="{F2B24A87-D5E5-4C06-BDC9-8FACDA53E39D}" type="presParOf" srcId="{2360BC26-CE78-4102-B5F8-4A34706F2138}" destId="{81EF5067-A1EE-4FEC-93C2-4D8AFA4AF3E2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6E6D79-6BFA-4F68-A67C-7DED2E1BC224}">
      <dsp:nvSpPr>
        <dsp:cNvPr id="0" name=""/>
        <dsp:cNvSpPr/>
      </dsp:nvSpPr>
      <dsp:spPr>
        <a:xfrm>
          <a:off x="759472" y="0"/>
          <a:ext cx="5776043" cy="619268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62952D-EEB3-41C5-A2D4-7ED0C9B8CC77}">
      <dsp:nvSpPr>
        <dsp:cNvPr id="0" name=""/>
        <dsp:cNvSpPr/>
      </dsp:nvSpPr>
      <dsp:spPr>
        <a:xfrm>
          <a:off x="5432763" y="276977"/>
          <a:ext cx="2893146" cy="1149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rgbClr val="FF0000"/>
              </a:solidFill>
            </a:rPr>
            <a:t>好的表現</a:t>
          </a:r>
          <a:endParaRPr lang="en-US" altLang="zh-TW" sz="2800" b="1" kern="1200" dirty="0" smtClean="0">
            <a:solidFill>
              <a:srgbClr val="FF0000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rgbClr val="FF0000"/>
              </a:solidFill>
            </a:rPr>
            <a:t>開心的經驗</a:t>
          </a:r>
          <a:endParaRPr lang="zh-TW" altLang="en-US" sz="2800" b="1" kern="1200" dirty="0">
            <a:solidFill>
              <a:srgbClr val="FF0000"/>
            </a:solidFill>
          </a:endParaRPr>
        </a:p>
      </dsp:txBody>
      <dsp:txXfrm>
        <a:off x="5488890" y="333104"/>
        <a:ext cx="2780892" cy="1037511"/>
      </dsp:txXfrm>
    </dsp:sp>
    <dsp:sp modelId="{D6EB374F-E043-4C03-8AB4-73067BC8A832}">
      <dsp:nvSpPr>
        <dsp:cNvPr id="0" name=""/>
        <dsp:cNvSpPr/>
      </dsp:nvSpPr>
      <dsp:spPr>
        <a:xfrm>
          <a:off x="1872191" y="2880328"/>
          <a:ext cx="3579531" cy="3194582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solidFill>
                <a:srgbClr val="003300"/>
              </a:solidFill>
              <a:latin typeface="+mn-ea"/>
              <a:ea typeface="+mn-ea"/>
            </a:rPr>
            <a:t>舉凡會讓大人困擾、擔心、討厭的事情</a:t>
          </a:r>
          <a:endParaRPr lang="en-US" altLang="zh-TW" sz="2800" b="1" kern="1200" dirty="0" smtClean="0">
            <a:solidFill>
              <a:srgbClr val="003300"/>
            </a:solidFill>
            <a:latin typeface="+mn-ea"/>
            <a:ea typeface="+mn-ea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+mn-ea"/>
              <a:ea typeface="+mn-ea"/>
            </a:rPr>
            <a:t>難過、害怕</a:t>
          </a:r>
          <a:endParaRPr lang="en-US" altLang="zh-TW" sz="3600" b="1" kern="1200" dirty="0" smtClean="0">
            <a:latin typeface="+mn-ea"/>
            <a:ea typeface="+mn-ea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b="1" kern="1200" dirty="0" smtClean="0">
              <a:latin typeface="+mn-ea"/>
              <a:ea typeface="+mn-ea"/>
            </a:rPr>
            <a:t>困難、疑惑</a:t>
          </a:r>
          <a:endParaRPr lang="zh-TW" altLang="en-US" sz="3600" b="1" kern="1200" dirty="0">
            <a:latin typeface="+mn-ea"/>
            <a:ea typeface="+mn-ea"/>
          </a:endParaRPr>
        </a:p>
      </dsp:txBody>
      <dsp:txXfrm>
        <a:off x="2028138" y="3036275"/>
        <a:ext cx="3267637" cy="2882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BBA041-D713-48E3-87DF-F50029C3E3FE}" type="datetimeFigureOut">
              <a:rPr lang="zh-TW" altLang="en-US" smtClean="0"/>
              <a:t>2020/8/30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C500B6-0D67-4E6C-91CB-7DFE93A0FF02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11560" y="3645024"/>
            <a:ext cx="7854696" cy="175260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王榮義</a:t>
            </a:r>
            <a:endParaRPr lang="zh-TW" altLang="en-US" sz="4000" b="1" dirty="0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755576" y="1196752"/>
            <a:ext cx="6984776" cy="1252736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5400" dirty="0" smtClean="0">
                <a:solidFill>
                  <a:srgbClr val="FFFF00"/>
                </a:solidFill>
              </a:rPr>
              <a:t>奮力</a:t>
            </a:r>
            <a:r>
              <a:rPr lang="zh-TW" altLang="en-US" sz="5400" dirty="0">
                <a:solidFill>
                  <a:srgbClr val="FFFF00"/>
                </a:solidFill>
              </a:rPr>
              <a:t>往成功的路上</a:t>
            </a:r>
            <a:r>
              <a:rPr lang="zh-TW" altLang="en-US" sz="5400" dirty="0" smtClean="0">
                <a:solidFill>
                  <a:srgbClr val="FFFF00"/>
                </a:solidFill>
              </a:rPr>
              <a:t>衝</a:t>
            </a:r>
            <a:endParaRPr lang="zh-TW" altLang="en-US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20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6935833"/>
              </p:ext>
            </p:extLst>
          </p:nvPr>
        </p:nvGraphicFramePr>
        <p:xfrm>
          <a:off x="323528" y="548681"/>
          <a:ext cx="8496944" cy="6192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向右箭號 5"/>
          <p:cNvSpPr/>
          <p:nvPr/>
        </p:nvSpPr>
        <p:spPr>
          <a:xfrm>
            <a:off x="4427984" y="1237357"/>
            <a:ext cx="115212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FF0000"/>
              </a:solidFill>
            </a:endParaRPr>
          </a:p>
        </p:txBody>
      </p:sp>
      <p:cxnSp>
        <p:nvCxnSpPr>
          <p:cNvPr id="8" name="直線接點 7"/>
          <p:cNvCxnSpPr/>
          <p:nvPr/>
        </p:nvCxnSpPr>
        <p:spPr>
          <a:xfrm>
            <a:off x="611560" y="2204864"/>
            <a:ext cx="7488832" cy="0"/>
          </a:xfrm>
          <a:prstGeom prst="line">
            <a:avLst/>
          </a:prstGeom>
          <a:ln w="476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向下箭號 9"/>
          <p:cNvSpPr/>
          <p:nvPr/>
        </p:nvSpPr>
        <p:spPr>
          <a:xfrm>
            <a:off x="1259632" y="2527771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向下箭號 10"/>
          <p:cNvSpPr/>
          <p:nvPr/>
        </p:nvSpPr>
        <p:spPr>
          <a:xfrm>
            <a:off x="2193479" y="2527771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向下箭號 11"/>
          <p:cNvSpPr/>
          <p:nvPr/>
        </p:nvSpPr>
        <p:spPr>
          <a:xfrm>
            <a:off x="6084168" y="2473474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向下箭號 12"/>
          <p:cNvSpPr/>
          <p:nvPr/>
        </p:nvSpPr>
        <p:spPr>
          <a:xfrm>
            <a:off x="7092280" y="2473474"/>
            <a:ext cx="21602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49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乖巧聽話的</a:t>
            </a:r>
            <a:r>
              <a:rPr lang="zh-TW" altLang="en-US" dirty="0" smtClean="0"/>
              <a:t>小孩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在外人眼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中看見美好，不了解小孩內心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的壓抑。 長久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下來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產生內在孤單感，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特別內心的矛盾會加大，因為別人讚美而不了解我的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內在就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產生疏離。別人肯定自己的外在，卻不了解自己的內心，是現代人很普遍的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情境。</a:t>
            </a:r>
            <a:endParaRPr lang="zh-TW" altLang="en-US" sz="32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382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表現好的孩子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在表現上被肯定的孩子，會在專長上不斷鞭策自己要更好，不要讓大人失望。漸漸的，他與內在的自己就變成了仇人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誰會希望一直被鞭打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3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28438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表現不好不重要的孩子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從小就是人生失敗組</a:t>
            </a: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被怱略、不重要、表現輸人家、常被罵</a:t>
            </a: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marL="0" indent="0">
              <a:buNone/>
            </a:pPr>
            <a:endParaRPr lang="en-US" altLang="zh-TW" sz="32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自我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放棄是最普遍的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反應：酗酒、賭、毒</a:t>
            </a: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marL="0" indent="0">
              <a:buNone/>
            </a:pPr>
            <a:endParaRPr lang="en-US" altLang="zh-TW" sz="32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另一類型</a:t>
            </a:r>
            <a:r>
              <a:rPr lang="zh-TW" altLang="en-US" sz="32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則</a:t>
            </a:r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會跑向自我鞭策</a:t>
            </a:r>
            <a:endParaRPr lang="zh-TW" altLang="en-US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5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</a:rPr>
              <a:t>父母</a:t>
            </a:r>
            <a:r>
              <a:rPr lang="zh-TW" altLang="en-US" sz="4000" b="1" dirty="0">
                <a:solidFill>
                  <a:srgbClr val="002060"/>
                </a:solidFill>
              </a:rPr>
              <a:t>常常會說，小孩不要輸在人生的起跑點上面。孩子會解讀成衹要我成功，衹要我表現好，別人就會在乎我會愛我。為了得到照顧者更多的愛與關注，孩子會用盡全力設定長輩期待的目標，往成功的方向奔跑。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75818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8368"/>
          </a:xfrm>
        </p:spPr>
        <p:txBody>
          <a:bodyPr>
            <a:normAutofit/>
          </a:bodyPr>
          <a:lstStyle/>
          <a:p>
            <a:r>
              <a:rPr lang="zh-TW" altLang="en-US" dirty="0"/>
              <a:t>內在誓言與人生</a:t>
            </a:r>
            <a:r>
              <a:rPr lang="zh-TW" altLang="en-US" dirty="0" smtClean="0"/>
              <a:t>腳本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b="1" dirty="0" smtClean="0">
                <a:solidFill>
                  <a:srgbClr val="002060"/>
                </a:solidFill>
              </a:rPr>
              <a:t>成長</a:t>
            </a:r>
            <a:r>
              <a:rPr lang="zh-TW" altLang="en-US" sz="4000" b="1" dirty="0">
                <a:solidFill>
                  <a:srgbClr val="002060"/>
                </a:solidFill>
              </a:rPr>
              <a:t>的動力</a:t>
            </a:r>
            <a:r>
              <a:rPr lang="en-US" altLang="zh-TW" sz="4000" b="1" dirty="0">
                <a:solidFill>
                  <a:srgbClr val="002060"/>
                </a:solidFill>
              </a:rPr>
              <a:t>-</a:t>
            </a:r>
            <a:r>
              <a:rPr lang="zh-TW" altLang="en-US" sz="4000" b="1" dirty="0">
                <a:solidFill>
                  <a:srgbClr val="002060"/>
                </a:solidFill>
              </a:rPr>
              <a:t>雖然我們一直強調人要持續的學習與成長，但是到底我們的成長是被焦慮、恐懼追趕著往前跑，或者是在愛與支持的關係中放心的開展自己的生命</a:t>
            </a:r>
            <a:r>
              <a:rPr lang="zh-TW" altLang="en-US" sz="4000" b="1" dirty="0" smtClean="0">
                <a:solidFill>
                  <a:srgbClr val="002060"/>
                </a:solidFill>
              </a:rPr>
              <a:t>？</a:t>
            </a:r>
            <a:endParaRPr lang="zh-TW" alt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78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38368"/>
          </a:xfrm>
        </p:spPr>
        <p:txBody>
          <a:bodyPr>
            <a:normAutofit/>
          </a:bodyPr>
          <a:lstStyle/>
          <a:p>
            <a:r>
              <a:rPr lang="zh-TW" altLang="en-US" dirty="0"/>
              <a:t>內在誓言與人生</a:t>
            </a:r>
            <a:r>
              <a:rPr lang="zh-TW" altLang="en-US" dirty="0" smtClean="0"/>
              <a:t>腳本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</a:rPr>
              <a:t>為了</a:t>
            </a:r>
            <a:r>
              <a:rPr lang="zh-TW" altLang="en-US" sz="3600" b="1" dirty="0">
                <a:solidFill>
                  <a:srgbClr val="002060"/>
                </a:solidFill>
              </a:rPr>
              <a:t>達到成功或者為了避免痛苦，我們給了自己許多內在的誓言，譬如「不要造成別人的困擾」；「我一定要成功」；「我不能像小孩」；「拒絕長大」；「沒有人會喜歡我」；「千錯萬錯都是我的錯」；「我永遠不夠好我要完美」；「我沒有一個家」；「我不能存在」</a:t>
            </a:r>
            <a:r>
              <a:rPr lang="en-US" altLang="zh-TW" sz="3600" b="1" dirty="0">
                <a:solidFill>
                  <a:srgbClr val="002060"/>
                </a:solidFill>
              </a:rPr>
              <a:t>……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7771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dirty="0"/>
              <a:t>賽</a:t>
            </a:r>
            <a:r>
              <a:rPr lang="en-US" altLang="zh-TW" sz="2800" dirty="0"/>
              <a:t>30:15 </a:t>
            </a:r>
            <a:r>
              <a:rPr lang="zh-TW" altLang="en-US" sz="2800" dirty="0"/>
              <a:t>至高的上主─以色列神聖的上帝對他的子民說：「回來吧，安心信靠我，你們就得安全；鎮靜等待我，你們就有力量。」但是你們不願意。</a:t>
            </a:r>
            <a:r>
              <a:rPr lang="en-US" altLang="zh-TW" sz="2800" dirty="0"/>
              <a:t>16 </a:t>
            </a:r>
            <a:r>
              <a:rPr lang="zh-TW" altLang="en-US" sz="2800" dirty="0"/>
              <a:t>你們想用快馬逃脫敵人的追趕。不錯，你們必須逃亡。你們以為自己的馬夠快了，可是敵人的馬比你們的更快。</a:t>
            </a:r>
            <a:r>
              <a:rPr lang="en-US" altLang="zh-TW" sz="2800" dirty="0"/>
              <a:t>17 </a:t>
            </a:r>
            <a:r>
              <a:rPr lang="zh-TW" altLang="en-US" sz="2800" dirty="0"/>
              <a:t>縱使你們有一千人，只要看見一個敵人，你們就奔逃；只要有五個敵人，你們就全軍覆沒。你們的軍隊完了，只剩下山頂上孤零零的一根旗桿。</a:t>
            </a:r>
            <a:r>
              <a:rPr lang="en-US" altLang="zh-TW" sz="2800" dirty="0"/>
              <a:t>18 </a:t>
            </a:r>
            <a:r>
              <a:rPr lang="zh-TW" altLang="en-US" sz="2800" dirty="0"/>
              <a:t>但是上主還在等待；他等著要施恩給你們。他要憐憫你們，因為上主是公正的上帝。信靠他的人多麼幸福啊！</a:t>
            </a:r>
          </a:p>
        </p:txBody>
      </p:sp>
    </p:spTree>
    <p:extLst>
      <p:ext uri="{BB962C8B-B14F-4D97-AF65-F5344CB8AC3E}">
        <p14:creationId xmlns:p14="http://schemas.microsoft.com/office/powerpoint/2010/main" val="400219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生命渴望愛與被受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從小就懂得一個簡單的道理</a:t>
            </a:r>
            <a:r>
              <a:rPr lang="en-US" altLang="zh-TW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滿足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別人對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我們的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期待才能夠得到大人的</a:t>
            </a:r>
            <a:r>
              <a:rPr lang="zh-TW" altLang="en-US" sz="40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疼愛</a:t>
            </a:r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40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肯定</a:t>
            </a:r>
            <a:r>
              <a:rPr lang="zh-TW" altLang="en-US" sz="4000" dirty="0" smtClean="0"/>
              <a:t>。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871144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通常乖</a:t>
            </a: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聽話是</a:t>
            </a: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最被稱讚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的，因為大人</a:t>
            </a: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可以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不用操心，專心</a:t>
            </a:r>
            <a:r>
              <a:rPr lang="zh-TW" altLang="en-US" sz="36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去做他們的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事情。</a:t>
            </a:r>
            <a:endParaRPr lang="en-US" altLang="zh-TW" sz="36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600" b="1" dirty="0" smtClean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另外，表現好也會被肯定與讚賞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例如功課好、會做家事、會運動、有才藝</a:t>
            </a:r>
            <a:r>
              <a:rPr lang="en-US" altLang="zh-TW" sz="36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endParaRPr lang="en-US" altLang="zh-TW" sz="36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862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乖巧聽話的小孩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這種小孩學習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到一些功課 </a:t>
            </a:r>
            <a:r>
              <a:rPr lang="en-US" altLang="zh-TW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不要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去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惹人厭，所以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要乖要聽話要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懂事。擁有這美德本來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沒有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不好，但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若是不斷的被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推崇，就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成為唯一的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標準。小孩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會自己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判斷，當有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困難 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、心情不好、學習遇到困難，說出來會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造成別人的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困擾時就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不要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說了。長久下來就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成為他的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壓抑。</a:t>
            </a:r>
            <a:endParaRPr lang="zh-TW" altLang="en-US" sz="32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3170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長久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下來，軟弱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不要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說，因為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會造成別人的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困擾、會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被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笑、被討厭，所以習慣將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美好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的呈現出來，把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不好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的壓抑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下去。 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結果被稱讚乖的小孩，他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的壓抑就越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多。用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冰山理論來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看，水平面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上看到好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的大約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只有一</a:t>
            </a:r>
            <a:r>
              <a:rPr lang="zh-TW" altLang="en-US" sz="3200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成，九</a:t>
            </a:r>
            <a:r>
              <a:rPr lang="zh-TW" altLang="en-US" sz="3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成都是壓在水面下。</a:t>
            </a: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609600" y="548680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乖巧聽話的小孩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25955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806</Words>
  <Application>Microsoft Office PowerPoint</Application>
  <PresentationFormat>如螢幕大小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流線</vt:lpstr>
      <vt:lpstr>PowerPoint 簡報</vt:lpstr>
      <vt:lpstr>PowerPoint 簡報</vt:lpstr>
      <vt:lpstr>內在誓言與人生腳本</vt:lpstr>
      <vt:lpstr>內在誓言與人生腳本</vt:lpstr>
      <vt:lpstr>PowerPoint 簡報</vt:lpstr>
      <vt:lpstr>生命渴望愛與被受</vt:lpstr>
      <vt:lpstr>PowerPoint 簡報</vt:lpstr>
      <vt:lpstr>乖巧聽話的小孩</vt:lpstr>
      <vt:lpstr>PowerPoint 簡報</vt:lpstr>
      <vt:lpstr>PowerPoint 簡報</vt:lpstr>
      <vt:lpstr>乖巧聽話的小孩</vt:lpstr>
      <vt:lpstr>表現好的孩子</vt:lpstr>
      <vt:lpstr>表現不好不重要的孩子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為何人會越來越跟自己疏離</dc:title>
  <dc:creator>王榮義</dc:creator>
  <cp:lastModifiedBy>李位鼎</cp:lastModifiedBy>
  <cp:revision>12</cp:revision>
  <dcterms:created xsi:type="dcterms:W3CDTF">2018-10-03T00:02:38Z</dcterms:created>
  <dcterms:modified xsi:type="dcterms:W3CDTF">2020-08-29T17:34:29Z</dcterms:modified>
</cp:coreProperties>
</file>