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16" r:id="rId14"/>
  </p:sldMasterIdLst>
  <p:sldIdLst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235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99237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44043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5411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6768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19818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397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08122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14975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02063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6924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73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66621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04483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3181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52170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0906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19659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2871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96890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15998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03997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305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23024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35056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986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5396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70866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098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16908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77412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3267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26014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73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7521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99997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13727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52410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036188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56240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228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53460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32781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0096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84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40446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15382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8607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520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3705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0806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1595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26063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2402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44950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068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655589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07196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551913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4428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97716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525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910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157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017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5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749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5435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60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6361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4540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49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16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7047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4292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19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019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525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549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2415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1186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9962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681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131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406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2046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1081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77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749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709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6689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648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9386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7056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1699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76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0956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288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24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164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38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4314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0849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4688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853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356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694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903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5240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661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452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14215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77188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20187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02295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109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3589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182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70708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9013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1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2127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03554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209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1582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88094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5998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03897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916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22238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339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7461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85224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76319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9879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3895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67439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65415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6655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1231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93405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16" indent="0" algn="ctr">
              <a:buNone/>
              <a:defRPr/>
            </a:lvl2pPr>
            <a:lvl3pPr marL="907246" indent="0" algn="ctr">
              <a:buNone/>
              <a:defRPr/>
            </a:lvl3pPr>
            <a:lvl4pPr marL="1360899" indent="0" algn="ctr">
              <a:buNone/>
              <a:defRPr/>
            </a:lvl4pPr>
            <a:lvl5pPr marL="1814537" indent="0" algn="ctr">
              <a:buNone/>
              <a:defRPr/>
            </a:lvl5pPr>
            <a:lvl6pPr marL="2268201" indent="0" algn="ctr">
              <a:buNone/>
              <a:defRPr/>
            </a:lvl6pPr>
            <a:lvl7pPr marL="2721795" indent="0" algn="ctr">
              <a:buNone/>
              <a:defRPr/>
            </a:lvl7pPr>
            <a:lvl8pPr marL="3175434" indent="0" algn="ctr">
              <a:buNone/>
              <a:defRPr/>
            </a:lvl8pPr>
            <a:lvl9pPr marL="3629053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5E5F-2460-4ACE-A2D3-E6562A779EE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8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77231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50DD-AB01-42D0-98FE-51A709E393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34942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70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831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16" indent="0">
              <a:buNone/>
              <a:defRPr sz="1800"/>
            </a:lvl2pPr>
            <a:lvl3pPr marL="907246" indent="0">
              <a:buNone/>
              <a:defRPr sz="1600"/>
            </a:lvl3pPr>
            <a:lvl4pPr marL="1360899" indent="0">
              <a:buNone/>
              <a:defRPr sz="1400"/>
            </a:lvl4pPr>
            <a:lvl5pPr marL="1814537" indent="0">
              <a:buNone/>
              <a:defRPr sz="1400"/>
            </a:lvl5pPr>
            <a:lvl6pPr marL="2268201" indent="0">
              <a:buNone/>
              <a:defRPr sz="1400"/>
            </a:lvl6pPr>
            <a:lvl7pPr marL="2721795" indent="0">
              <a:buNone/>
              <a:defRPr sz="1400"/>
            </a:lvl7pPr>
            <a:lvl8pPr marL="3175434" indent="0">
              <a:buNone/>
              <a:defRPr sz="1400"/>
            </a:lvl8pPr>
            <a:lvl9pPr marL="3629053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12A0-2674-4A32-8951-59064FDC833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652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3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F2BA-A23F-4225-8CD2-8E149510072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12874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16" indent="0">
              <a:buNone/>
              <a:defRPr sz="2000" b="1"/>
            </a:lvl2pPr>
            <a:lvl3pPr marL="907246" indent="0">
              <a:buNone/>
              <a:defRPr sz="1800" b="1"/>
            </a:lvl3pPr>
            <a:lvl4pPr marL="1360899" indent="0">
              <a:buNone/>
              <a:defRPr sz="1600" b="1"/>
            </a:lvl4pPr>
            <a:lvl5pPr marL="1814537" indent="0">
              <a:buNone/>
              <a:defRPr sz="1600" b="1"/>
            </a:lvl5pPr>
            <a:lvl6pPr marL="2268201" indent="0">
              <a:buNone/>
              <a:defRPr sz="1600" b="1"/>
            </a:lvl6pPr>
            <a:lvl7pPr marL="2721795" indent="0">
              <a:buNone/>
              <a:defRPr sz="1600" b="1"/>
            </a:lvl7pPr>
            <a:lvl8pPr marL="3175434" indent="0">
              <a:buNone/>
              <a:defRPr sz="1600" b="1"/>
            </a:lvl8pPr>
            <a:lvl9pPr marL="3629053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7169F-BF02-4B41-B6E0-4917C33CA39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53111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CFB9-7C3D-48B3-8099-8208B94A529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7964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730B-2754-4084-B163-2A88C3B2265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06950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20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167C-B77A-42BA-9300-97A02158E9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3178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16" indent="0">
              <a:buNone/>
              <a:defRPr sz="2800"/>
            </a:lvl2pPr>
            <a:lvl3pPr marL="907246" indent="0">
              <a:buNone/>
              <a:defRPr sz="2400"/>
            </a:lvl3pPr>
            <a:lvl4pPr marL="1360899" indent="0">
              <a:buNone/>
              <a:defRPr sz="2000"/>
            </a:lvl4pPr>
            <a:lvl5pPr marL="1814537" indent="0">
              <a:buNone/>
              <a:defRPr sz="2000"/>
            </a:lvl5pPr>
            <a:lvl6pPr marL="2268201" indent="0">
              <a:buNone/>
              <a:defRPr sz="2000"/>
            </a:lvl6pPr>
            <a:lvl7pPr marL="2721795" indent="0">
              <a:buNone/>
              <a:defRPr sz="2000"/>
            </a:lvl7pPr>
            <a:lvl8pPr marL="3175434" indent="0">
              <a:buNone/>
              <a:defRPr sz="2000"/>
            </a:lvl8pPr>
            <a:lvl9pPr marL="3629053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16" indent="0">
              <a:buNone/>
              <a:defRPr sz="1200"/>
            </a:lvl2pPr>
            <a:lvl3pPr marL="907246" indent="0">
              <a:buNone/>
              <a:defRPr sz="1000"/>
            </a:lvl3pPr>
            <a:lvl4pPr marL="1360899" indent="0">
              <a:buNone/>
              <a:defRPr sz="900"/>
            </a:lvl4pPr>
            <a:lvl5pPr marL="1814537" indent="0">
              <a:buNone/>
              <a:defRPr sz="900"/>
            </a:lvl5pPr>
            <a:lvl6pPr marL="2268201" indent="0">
              <a:buNone/>
              <a:defRPr sz="900"/>
            </a:lvl6pPr>
            <a:lvl7pPr marL="2721795" indent="0">
              <a:buNone/>
              <a:defRPr sz="900"/>
            </a:lvl7pPr>
            <a:lvl8pPr marL="3175434" indent="0">
              <a:buNone/>
              <a:defRPr sz="900"/>
            </a:lvl8pPr>
            <a:lvl9pPr marL="3629053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BF85-E27E-411F-9A23-228A47FC1C3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52999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C5CA-33BD-4EDC-8165-DED4FC2B226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97099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791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791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DDFCF-CE13-4F5F-A2F6-4CA78A09728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10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97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1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75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23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60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63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98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365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33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30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627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86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01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15" tIns="45358" rIns="90715" bIns="4535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D6B83-2D10-4A84-A010-6A5580CEF25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54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361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0724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6089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1453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3475" indent="-22542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87500" indent="-225425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9938" indent="-225425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94997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48619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0225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55871" indent="-226788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1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46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899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37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01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795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434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053" algn="l" defTabSz="907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68413"/>
          </a:xfrm>
        </p:spPr>
        <p:txBody>
          <a:bodyPr/>
          <a:lstStyle/>
          <a:p>
            <a:pPr eaLnBrk="1" hangingPunct="1"/>
            <a:r>
              <a:rPr lang="zh-TW" altLang="en-US" sz="4000" b="1" i="1" smtClean="0"/>
              <a:t>發現生命之美 （國小級生命教育教材系列 </a:t>
            </a:r>
            <a:r>
              <a:rPr lang="en-US" altLang="zh-TW" sz="4000" b="1" i="1" smtClean="0"/>
              <a:t>I</a:t>
            </a:r>
            <a:r>
              <a:rPr lang="zh-TW" altLang="en-US" sz="4000" b="1" i="1" smtClean="0"/>
              <a:t>）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341438"/>
            <a:ext cx="8424863" cy="551656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TW" altLang="en-US" sz="2800" smtClean="0">
                <a:ea typeface="標楷體" pitchFamily="65" charset="-120"/>
              </a:rPr>
              <a:t>生命是一個奧祕，她的內涵寬廣；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z="2800" smtClean="0">
                <a:ea typeface="標楷體" pitchFamily="65" charset="-120"/>
              </a:rPr>
              <a:t>生命讓萬物賴以生存，展現出各異其趣的生命跡象；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z="2800" smtClean="0">
                <a:ea typeface="標楷體" pitchFamily="65" charset="-120"/>
              </a:rPr>
              <a:t>生命有其秩序，生命也有其多樣性；生命令人驚異，生命也令人讚嘆；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生命需要學習</a:t>
            </a:r>
            <a:r>
              <a:rPr lang="zh-TW" altLang="en-US" sz="2800" smtClean="0">
                <a:ea typeface="標楷體" pitchFamily="65" charset="-120"/>
              </a:rPr>
              <a:t>，</a:t>
            </a:r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生命也需要尊重</a:t>
            </a:r>
            <a:r>
              <a:rPr lang="zh-TW" altLang="en-US" sz="2800" smtClean="0">
                <a:ea typeface="標楷體" pitchFamily="65" charset="-120"/>
              </a:rPr>
              <a:t>；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z="2800" smtClean="0">
                <a:ea typeface="標楷體" pitchFamily="65" charset="-120"/>
              </a:rPr>
              <a:t>徜徉在生命教育的活動裡，引導孩子</a:t>
            </a:r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發現生命之美</a:t>
            </a:r>
            <a:r>
              <a:rPr lang="zh-TW" altLang="en-US" sz="2800" smtClean="0">
                <a:ea typeface="標楷體" pitchFamily="65" charset="-120"/>
              </a:rPr>
              <a:t>，進而</a:t>
            </a:r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欣賞生命、珍愛生命</a:t>
            </a:r>
            <a:r>
              <a:rPr lang="zh-TW" altLang="en-US" sz="2800" smtClean="0">
                <a:ea typeface="標楷體" pitchFamily="65" charset="-120"/>
              </a:rPr>
              <a:t>，是本套教材努力的目標。讓我們一起來探索吧！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mtClean="0"/>
              <a:t>？ ？ ？ ？ ？ ？ ！ ！ ！ ！ ！ ！ ！</a:t>
            </a:r>
            <a:endParaRPr lang="zh-TW" altLang="en-US" sz="2800" smtClean="0">
              <a:ea typeface="標楷體" pitchFamily="65" charset="-120"/>
            </a:endParaRPr>
          </a:p>
          <a:p>
            <a:pPr eaLnBrk="1" hangingPunct="1">
              <a:lnSpc>
                <a:spcPct val="120000"/>
              </a:lnSpc>
            </a:pPr>
            <a:endParaRPr lang="en-US" altLang="zh-TW" sz="2800" smtClean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622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eaLnBrk="1" hangingPunct="1"/>
            <a:r>
              <a:rPr lang="zh-TW" altLang="en-US" b="1" i="1" smtClean="0"/>
              <a:t>四年級  習慣之美</a:t>
            </a:r>
            <a:r>
              <a:rPr lang="en-US" altLang="zh-TW" b="1" i="1" smtClean="0"/>
              <a:t>—</a:t>
            </a:r>
            <a:r>
              <a:rPr lang="zh-TW" altLang="en-US" b="1" i="1" smtClean="0"/>
              <a:t>生命的養分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41425"/>
            <a:ext cx="8675688" cy="5616575"/>
          </a:xfrm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3059113" y="2924175"/>
            <a:ext cx="3024187" cy="1633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5400" b="1">
                <a:solidFill>
                  <a:srgbClr val="008000"/>
                </a:solidFill>
              </a:rPr>
              <a:t>習慣之美</a:t>
            </a:r>
          </a:p>
        </p:txBody>
      </p:sp>
      <p:sp>
        <p:nvSpPr>
          <p:cNvPr id="64517" name="Oval 5"/>
          <p:cNvSpPr>
            <a:spLocks noChangeArrowheads="1"/>
          </p:cNvSpPr>
          <p:nvPr/>
        </p:nvSpPr>
        <p:spPr bwMode="auto">
          <a:xfrm>
            <a:off x="3276600" y="1412875"/>
            <a:ext cx="2376488" cy="1130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白與黑的對抗</a:t>
            </a:r>
          </a:p>
        </p:txBody>
      </p:sp>
      <p:sp>
        <p:nvSpPr>
          <p:cNvPr id="64518" name="Oval 6"/>
          <p:cNvSpPr>
            <a:spLocks noChangeArrowheads="1"/>
          </p:cNvSpPr>
          <p:nvPr/>
        </p:nvSpPr>
        <p:spPr bwMode="auto">
          <a:xfrm>
            <a:off x="6300788" y="2133600"/>
            <a:ext cx="2232025" cy="1203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樂觀與悲觀</a:t>
            </a:r>
          </a:p>
        </p:txBody>
      </p:sp>
      <p:sp>
        <p:nvSpPr>
          <p:cNvPr id="64519" name="Oval 7"/>
          <p:cNvSpPr>
            <a:spLocks noChangeArrowheads="1"/>
          </p:cNvSpPr>
          <p:nvPr/>
        </p:nvSpPr>
        <p:spPr bwMode="auto">
          <a:xfrm>
            <a:off x="6372225" y="4221163"/>
            <a:ext cx="2159000" cy="1201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感恩與抱怨</a:t>
            </a:r>
          </a:p>
        </p:txBody>
      </p:sp>
      <p:sp>
        <p:nvSpPr>
          <p:cNvPr id="64520" name="Oval 8"/>
          <p:cNvSpPr>
            <a:spLocks noChangeArrowheads="1"/>
          </p:cNvSpPr>
          <p:nvPr/>
        </p:nvSpPr>
        <p:spPr bwMode="auto">
          <a:xfrm>
            <a:off x="3492500" y="5084763"/>
            <a:ext cx="2303463" cy="1203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整潔與骯髒</a:t>
            </a:r>
          </a:p>
        </p:txBody>
      </p:sp>
      <p:sp>
        <p:nvSpPr>
          <p:cNvPr id="64521" name="Oval 9"/>
          <p:cNvSpPr>
            <a:spLocks noChangeArrowheads="1"/>
          </p:cNvSpPr>
          <p:nvPr/>
        </p:nvSpPr>
        <p:spPr bwMode="auto">
          <a:xfrm>
            <a:off x="468313" y="4292600"/>
            <a:ext cx="2303462" cy="1274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好話與壞話</a:t>
            </a:r>
          </a:p>
        </p:txBody>
      </p:sp>
      <p:sp>
        <p:nvSpPr>
          <p:cNvPr id="64522" name="Oval 10"/>
          <p:cNvSpPr>
            <a:spLocks noChangeArrowheads="1"/>
          </p:cNvSpPr>
          <p:nvPr/>
        </p:nvSpPr>
        <p:spPr bwMode="auto">
          <a:xfrm>
            <a:off x="468313" y="2565400"/>
            <a:ext cx="2232025" cy="1274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特殊王牌</a:t>
            </a:r>
            <a:r>
              <a:rPr lang="en-US" altLang="zh-TW" sz="2800" b="1">
                <a:solidFill>
                  <a:srgbClr val="000000"/>
                </a:solidFill>
              </a:rPr>
              <a:t>︰</a:t>
            </a:r>
            <a:r>
              <a:rPr lang="zh-TW" altLang="en-US" sz="2800" b="1">
                <a:solidFill>
                  <a:srgbClr val="000000"/>
                </a:solidFill>
              </a:rPr>
              <a:t>愛</a:t>
            </a:r>
          </a:p>
        </p:txBody>
      </p:sp>
      <p:cxnSp>
        <p:nvCxnSpPr>
          <p:cNvPr id="64523" name="AutoShape 11"/>
          <p:cNvCxnSpPr>
            <a:cxnSpLocks noChangeShapeType="1"/>
            <a:stCxn id="64517" idx="4"/>
            <a:endCxn id="64516" idx="0"/>
          </p:cNvCxnSpPr>
          <p:nvPr/>
        </p:nvCxnSpPr>
        <p:spPr bwMode="auto">
          <a:xfrm>
            <a:off x="4465638" y="2543175"/>
            <a:ext cx="106362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4" name="AutoShape 12"/>
          <p:cNvCxnSpPr>
            <a:cxnSpLocks noChangeShapeType="1"/>
            <a:stCxn id="64516" idx="7"/>
            <a:endCxn id="64518" idx="2"/>
          </p:cNvCxnSpPr>
          <p:nvPr/>
        </p:nvCxnSpPr>
        <p:spPr bwMode="auto">
          <a:xfrm flipV="1">
            <a:off x="5640388" y="2735263"/>
            <a:ext cx="660400" cy="428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5" name="AutoShape 13"/>
          <p:cNvCxnSpPr>
            <a:cxnSpLocks noChangeShapeType="1"/>
            <a:stCxn id="64516" idx="5"/>
            <a:endCxn id="64519" idx="2"/>
          </p:cNvCxnSpPr>
          <p:nvPr/>
        </p:nvCxnSpPr>
        <p:spPr bwMode="auto">
          <a:xfrm>
            <a:off x="5640388" y="4318000"/>
            <a:ext cx="73183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6" name="AutoShape 14"/>
          <p:cNvCxnSpPr>
            <a:cxnSpLocks noChangeShapeType="1"/>
            <a:stCxn id="64516" idx="4"/>
            <a:endCxn id="64520" idx="0"/>
          </p:cNvCxnSpPr>
          <p:nvPr/>
        </p:nvCxnSpPr>
        <p:spPr bwMode="auto">
          <a:xfrm>
            <a:off x="4572000" y="4557713"/>
            <a:ext cx="73025" cy="527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7" name="AutoShape 17"/>
          <p:cNvCxnSpPr>
            <a:cxnSpLocks noChangeShapeType="1"/>
            <a:stCxn id="64521" idx="6"/>
            <a:endCxn id="64516" idx="3"/>
          </p:cNvCxnSpPr>
          <p:nvPr/>
        </p:nvCxnSpPr>
        <p:spPr bwMode="auto">
          <a:xfrm flipV="1">
            <a:off x="2771775" y="4318000"/>
            <a:ext cx="73025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8" name="AutoShape 18"/>
          <p:cNvCxnSpPr>
            <a:cxnSpLocks noChangeShapeType="1"/>
            <a:stCxn id="64522" idx="5"/>
            <a:endCxn id="64516" idx="2"/>
          </p:cNvCxnSpPr>
          <p:nvPr/>
        </p:nvCxnSpPr>
        <p:spPr bwMode="auto">
          <a:xfrm>
            <a:off x="2373313" y="3652838"/>
            <a:ext cx="685800" cy="8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4641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1" i="1" smtClean="0"/>
              <a:t>逆境之美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36838"/>
            <a:ext cx="8229600" cy="452596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TW" altLang="en-US" sz="4800" smtClean="0">
                <a:ea typeface="標楷體" pitchFamily="65" charset="-120"/>
              </a:rPr>
              <a:t>總目標：引導學生體驗逆境之美，進而學習勇於面對逆境，在挫折困難中體會</a:t>
            </a:r>
            <a:r>
              <a:rPr lang="zh-TW" altLang="en-US" sz="4800" smtClean="0">
                <a:solidFill>
                  <a:srgbClr val="FF0000"/>
                </a:solidFill>
                <a:ea typeface="標楷體" pitchFamily="65" charset="-120"/>
              </a:rPr>
              <a:t>逆境的價值。 </a:t>
            </a:r>
          </a:p>
        </p:txBody>
      </p:sp>
      <p:pic>
        <p:nvPicPr>
          <p:cNvPr id="65540" name="ctl00_ContentPlaceHolder1_wucContentPicEmpty3_gvList_ctl03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3375"/>
            <a:ext cx="14287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4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pPr eaLnBrk="1" hangingPunct="1"/>
            <a:r>
              <a:rPr lang="zh-TW" altLang="en-US" sz="4000" b="1" i="1" smtClean="0"/>
              <a:t>五年級  逆境之美</a:t>
            </a:r>
            <a:r>
              <a:rPr lang="en-US" altLang="zh-TW" sz="4000" b="1" i="1" smtClean="0"/>
              <a:t>—</a:t>
            </a:r>
            <a:r>
              <a:rPr lang="zh-TW" altLang="en-US" sz="4000" b="1" i="1" smtClean="0"/>
              <a:t>逆境中的價值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8964613" cy="5688013"/>
          </a:xfrm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6564" name="Oval 4"/>
          <p:cNvSpPr>
            <a:spLocks noChangeArrowheads="1"/>
          </p:cNvSpPr>
          <p:nvPr/>
        </p:nvSpPr>
        <p:spPr bwMode="auto">
          <a:xfrm>
            <a:off x="2916238" y="2708275"/>
            <a:ext cx="3311525" cy="1657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5400" b="1">
                <a:solidFill>
                  <a:srgbClr val="990099"/>
                </a:solidFill>
              </a:rPr>
              <a:t>逆境之美</a:t>
            </a:r>
          </a:p>
        </p:txBody>
      </p:sp>
      <p:sp>
        <p:nvSpPr>
          <p:cNvPr id="66565" name="Oval 5"/>
          <p:cNvSpPr>
            <a:spLocks noChangeArrowheads="1"/>
          </p:cNvSpPr>
          <p:nvPr/>
        </p:nvSpPr>
        <p:spPr bwMode="auto">
          <a:xfrm>
            <a:off x="3419475" y="1125538"/>
            <a:ext cx="2374900" cy="127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000" b="1">
                <a:solidFill>
                  <a:srgbClr val="000000"/>
                </a:solidFill>
              </a:rPr>
              <a:t>苦，很</a:t>
            </a:r>
            <a:r>
              <a:rPr lang="en-US" altLang="zh-TW" sz="2000" b="1">
                <a:solidFill>
                  <a:srgbClr val="000000"/>
                </a:solidFill>
              </a:rPr>
              <a:t>COOL</a:t>
            </a:r>
            <a:r>
              <a:rPr lang="zh-TW" altLang="en-US" sz="2000" b="1">
                <a:solidFill>
                  <a:srgbClr val="000000"/>
                </a:solidFill>
              </a:rPr>
              <a:t>的祝福</a:t>
            </a:r>
          </a:p>
        </p:txBody>
      </p:sp>
      <p:sp>
        <p:nvSpPr>
          <p:cNvPr id="66566" name="Oval 6"/>
          <p:cNvSpPr>
            <a:spLocks noChangeArrowheads="1"/>
          </p:cNvSpPr>
          <p:nvPr/>
        </p:nvSpPr>
        <p:spPr bwMode="auto">
          <a:xfrm>
            <a:off x="6372225" y="1700213"/>
            <a:ext cx="2376488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苦人專輯（</a:t>
            </a:r>
            <a:r>
              <a:rPr lang="en-US" altLang="zh-TW" sz="2400" b="1">
                <a:solidFill>
                  <a:srgbClr val="000000"/>
                </a:solidFill>
              </a:rPr>
              <a:t>1</a:t>
            </a:r>
            <a:r>
              <a:rPr lang="zh-TW" altLang="en-US" sz="2400" b="1">
                <a:solidFill>
                  <a:srgbClr val="000000"/>
                </a:solidFill>
              </a:rPr>
              <a:t>）</a:t>
            </a:r>
          </a:p>
        </p:txBody>
      </p:sp>
      <p:sp>
        <p:nvSpPr>
          <p:cNvPr id="66567" name="Oval 7"/>
          <p:cNvSpPr>
            <a:spLocks noChangeArrowheads="1"/>
          </p:cNvSpPr>
          <p:nvPr/>
        </p:nvSpPr>
        <p:spPr bwMode="auto">
          <a:xfrm>
            <a:off x="6372225" y="3644900"/>
            <a:ext cx="2447925" cy="1419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苦人專輯（</a:t>
            </a:r>
            <a:r>
              <a:rPr lang="en-US" altLang="zh-TW" sz="2800" b="1">
                <a:solidFill>
                  <a:srgbClr val="000000"/>
                </a:solidFill>
              </a:rPr>
              <a:t>2</a:t>
            </a:r>
            <a:r>
              <a:rPr lang="zh-TW" altLang="en-US" sz="2800" b="1">
                <a:solidFill>
                  <a:srgbClr val="000000"/>
                </a:solidFill>
              </a:rPr>
              <a:t>）</a:t>
            </a:r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3419475" y="4797425"/>
            <a:ext cx="2592388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苦中作樂</a:t>
            </a:r>
          </a:p>
        </p:txBody>
      </p:sp>
      <p:sp>
        <p:nvSpPr>
          <p:cNvPr id="66569" name="Oval 9"/>
          <p:cNvSpPr>
            <a:spLocks noChangeArrowheads="1"/>
          </p:cNvSpPr>
          <p:nvPr/>
        </p:nvSpPr>
        <p:spPr bwMode="auto">
          <a:xfrm>
            <a:off x="395288" y="3933825"/>
            <a:ext cx="2447925" cy="14398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苦盡甘來</a:t>
            </a:r>
          </a:p>
        </p:txBody>
      </p: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323850" y="2133600"/>
            <a:ext cx="2427288" cy="13668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與幸福有約</a:t>
            </a:r>
          </a:p>
        </p:txBody>
      </p:sp>
      <p:cxnSp>
        <p:nvCxnSpPr>
          <p:cNvPr id="66571" name="AutoShape 11"/>
          <p:cNvCxnSpPr>
            <a:cxnSpLocks noChangeShapeType="1"/>
            <a:stCxn id="66565" idx="4"/>
            <a:endCxn id="66564" idx="0"/>
          </p:cNvCxnSpPr>
          <p:nvPr/>
        </p:nvCxnSpPr>
        <p:spPr bwMode="auto">
          <a:xfrm flipH="1">
            <a:off x="4572000" y="2398713"/>
            <a:ext cx="34925" cy="309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572" name="AutoShape 12"/>
          <p:cNvCxnSpPr>
            <a:cxnSpLocks noChangeShapeType="1"/>
            <a:stCxn id="66564" idx="7"/>
            <a:endCxn id="66566" idx="3"/>
          </p:cNvCxnSpPr>
          <p:nvPr/>
        </p:nvCxnSpPr>
        <p:spPr bwMode="auto">
          <a:xfrm flipV="1">
            <a:off x="5743575" y="2868613"/>
            <a:ext cx="976313" cy="8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573" name="AutoShape 13"/>
          <p:cNvCxnSpPr>
            <a:cxnSpLocks noChangeShapeType="1"/>
            <a:stCxn id="66564" idx="5"/>
            <a:endCxn id="66567" idx="2"/>
          </p:cNvCxnSpPr>
          <p:nvPr/>
        </p:nvCxnSpPr>
        <p:spPr bwMode="auto">
          <a:xfrm>
            <a:off x="5743575" y="4122738"/>
            <a:ext cx="628650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574" name="AutoShape 14"/>
          <p:cNvCxnSpPr>
            <a:cxnSpLocks noChangeShapeType="1"/>
            <a:stCxn id="66564" idx="4"/>
            <a:endCxn id="66568" idx="0"/>
          </p:cNvCxnSpPr>
          <p:nvPr/>
        </p:nvCxnSpPr>
        <p:spPr bwMode="auto">
          <a:xfrm>
            <a:off x="4572000" y="4365625"/>
            <a:ext cx="144463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575" name="AutoShape 16"/>
          <p:cNvCxnSpPr>
            <a:cxnSpLocks noChangeShapeType="1"/>
            <a:stCxn id="66569" idx="6"/>
            <a:endCxn id="66564" idx="3"/>
          </p:cNvCxnSpPr>
          <p:nvPr/>
        </p:nvCxnSpPr>
        <p:spPr bwMode="auto">
          <a:xfrm flipV="1">
            <a:off x="2843213" y="4122738"/>
            <a:ext cx="557212" cy="531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576" name="AutoShape 17"/>
          <p:cNvCxnSpPr>
            <a:cxnSpLocks noChangeShapeType="1"/>
            <a:stCxn id="66570" idx="6"/>
            <a:endCxn id="66564" idx="1"/>
          </p:cNvCxnSpPr>
          <p:nvPr/>
        </p:nvCxnSpPr>
        <p:spPr bwMode="auto">
          <a:xfrm>
            <a:off x="2751138" y="2817813"/>
            <a:ext cx="649287" cy="133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9202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1" i="1" smtClean="0"/>
              <a:t>理想之美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4165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TW" altLang="en-US" sz="4400" smtClean="0">
                <a:ea typeface="標楷體" pitchFamily="65" charset="-120"/>
              </a:rPr>
              <a:t>總目標：引導學生體認自我效能，並對自我</a:t>
            </a:r>
            <a:r>
              <a:rPr lang="zh-TW" altLang="en-US" sz="4400" smtClean="0">
                <a:solidFill>
                  <a:srgbClr val="FF0000"/>
                </a:solidFill>
                <a:ea typeface="標楷體" pitchFamily="65" charset="-120"/>
              </a:rPr>
              <a:t>實現生涯發展有理想、盼望與方向。</a:t>
            </a:r>
          </a:p>
        </p:txBody>
      </p:sp>
      <p:pic>
        <p:nvPicPr>
          <p:cNvPr id="67588" name="Picture 4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60350"/>
            <a:ext cx="14287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1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eaLnBrk="1" hangingPunct="1"/>
            <a:r>
              <a:rPr lang="zh-TW" altLang="en-US" b="1" i="1" smtClean="0"/>
              <a:t>六年級  理想之美</a:t>
            </a:r>
            <a:r>
              <a:rPr lang="en-US" altLang="zh-TW" b="1" i="1" smtClean="0"/>
              <a:t>—</a:t>
            </a:r>
            <a:r>
              <a:rPr lang="zh-TW" altLang="en-US" b="1" i="1" smtClean="0"/>
              <a:t>生涯發展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688013"/>
          </a:xfrm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2700338" y="2852738"/>
            <a:ext cx="3384550" cy="1728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5400">
                <a:solidFill>
                  <a:srgbClr val="808080"/>
                </a:solidFill>
              </a:rPr>
              <a:t>理想之美</a:t>
            </a:r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3276600" y="1268413"/>
            <a:ext cx="2376488" cy="12747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聰明的人</a:t>
            </a:r>
          </a:p>
        </p:txBody>
      </p:sp>
      <p:sp>
        <p:nvSpPr>
          <p:cNvPr id="68614" name="Oval 6"/>
          <p:cNvSpPr>
            <a:spLocks noChangeArrowheads="1"/>
          </p:cNvSpPr>
          <p:nvPr/>
        </p:nvSpPr>
        <p:spPr bwMode="auto">
          <a:xfrm>
            <a:off x="6300788" y="1916113"/>
            <a:ext cx="252095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發現聰明</a:t>
            </a:r>
          </a:p>
        </p:txBody>
      </p:sp>
      <p:sp>
        <p:nvSpPr>
          <p:cNvPr id="68615" name="Oval 7"/>
          <p:cNvSpPr>
            <a:spLocks noChangeArrowheads="1"/>
          </p:cNvSpPr>
          <p:nvPr/>
        </p:nvSpPr>
        <p:spPr bwMode="auto">
          <a:xfrm>
            <a:off x="6300788" y="3860800"/>
            <a:ext cx="2519362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聰明的任務（</a:t>
            </a:r>
            <a:r>
              <a:rPr lang="en-US" altLang="zh-TW" sz="2400" b="1">
                <a:solidFill>
                  <a:srgbClr val="000000"/>
                </a:solidFill>
              </a:rPr>
              <a:t>1</a:t>
            </a:r>
            <a:r>
              <a:rPr lang="zh-TW" altLang="en-US" sz="2400" b="1">
                <a:solidFill>
                  <a:srgbClr val="000000"/>
                </a:solidFill>
              </a:rPr>
              <a:t>）</a:t>
            </a:r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3203575" y="4868863"/>
            <a:ext cx="2808288" cy="127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聰明的任務（</a:t>
            </a:r>
            <a:r>
              <a:rPr lang="en-US" altLang="zh-TW" sz="2400" b="1">
                <a:solidFill>
                  <a:srgbClr val="000000"/>
                </a:solidFill>
              </a:rPr>
              <a:t>2</a:t>
            </a:r>
            <a:r>
              <a:rPr lang="zh-TW" altLang="en-US" sz="2400" b="1">
                <a:solidFill>
                  <a:srgbClr val="000000"/>
                </a:solidFill>
              </a:rPr>
              <a:t>）</a:t>
            </a: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250825" y="4076700"/>
            <a:ext cx="2303463" cy="1274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聰明向前走</a:t>
            </a: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179388" y="2133600"/>
            <a:ext cx="2593975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讓世界更美麗</a:t>
            </a:r>
          </a:p>
        </p:txBody>
      </p:sp>
      <p:cxnSp>
        <p:nvCxnSpPr>
          <p:cNvPr id="68619" name="AutoShape 11"/>
          <p:cNvCxnSpPr>
            <a:cxnSpLocks noChangeShapeType="1"/>
            <a:stCxn id="68613" idx="4"/>
            <a:endCxn id="68612" idx="0"/>
          </p:cNvCxnSpPr>
          <p:nvPr/>
        </p:nvCxnSpPr>
        <p:spPr bwMode="auto">
          <a:xfrm flipH="1">
            <a:off x="4392613" y="2543175"/>
            <a:ext cx="73025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0" name="AutoShape 13"/>
          <p:cNvCxnSpPr>
            <a:cxnSpLocks noChangeShapeType="1"/>
            <a:stCxn id="68612" idx="7"/>
            <a:endCxn id="68614" idx="2"/>
          </p:cNvCxnSpPr>
          <p:nvPr/>
        </p:nvCxnSpPr>
        <p:spPr bwMode="auto">
          <a:xfrm flipV="1">
            <a:off x="5589588" y="2565400"/>
            <a:ext cx="711200" cy="539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1" name="AutoShape 14"/>
          <p:cNvCxnSpPr>
            <a:cxnSpLocks noChangeShapeType="1"/>
            <a:stCxn id="68612" idx="5"/>
            <a:endCxn id="68615" idx="2"/>
          </p:cNvCxnSpPr>
          <p:nvPr/>
        </p:nvCxnSpPr>
        <p:spPr bwMode="auto">
          <a:xfrm>
            <a:off x="5589588" y="4329113"/>
            <a:ext cx="711200" cy="204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2" name="AutoShape 15"/>
          <p:cNvCxnSpPr>
            <a:cxnSpLocks noChangeShapeType="1"/>
            <a:stCxn id="68612" idx="4"/>
            <a:endCxn id="68616" idx="0"/>
          </p:cNvCxnSpPr>
          <p:nvPr/>
        </p:nvCxnSpPr>
        <p:spPr bwMode="auto">
          <a:xfrm>
            <a:off x="4392613" y="4581525"/>
            <a:ext cx="21590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3" name="AutoShape 17"/>
          <p:cNvCxnSpPr>
            <a:cxnSpLocks noChangeShapeType="1"/>
            <a:stCxn id="68617" idx="6"/>
            <a:endCxn id="68612" idx="3"/>
          </p:cNvCxnSpPr>
          <p:nvPr/>
        </p:nvCxnSpPr>
        <p:spPr bwMode="auto">
          <a:xfrm flipV="1">
            <a:off x="2554288" y="4329113"/>
            <a:ext cx="641350" cy="38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4" name="AutoShape 18"/>
          <p:cNvCxnSpPr>
            <a:cxnSpLocks noChangeShapeType="1"/>
            <a:stCxn id="68618" idx="6"/>
            <a:endCxn id="68612" idx="1"/>
          </p:cNvCxnSpPr>
          <p:nvPr/>
        </p:nvCxnSpPr>
        <p:spPr bwMode="auto">
          <a:xfrm>
            <a:off x="2773363" y="2781300"/>
            <a:ext cx="422275" cy="323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6871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400" b="1" i="1" smtClean="0"/>
              <a:t>生命教育教材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4000" smtClean="0">
                <a:ea typeface="標楷體" pitchFamily="65" charset="-120"/>
              </a:rPr>
              <a:t>教材各年級教學主題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4000" smtClean="0">
                <a:ea typeface="標楷體" pitchFamily="65" charset="-120"/>
              </a:rPr>
              <a:t>  一年級  好棒的生命</a:t>
            </a:r>
            <a:r>
              <a:rPr lang="en-US" altLang="zh-TW" sz="2800" smtClean="0"/>
              <a:t>—</a:t>
            </a:r>
            <a:r>
              <a:rPr lang="zh-TW" altLang="en-US" sz="4000" smtClean="0">
                <a:solidFill>
                  <a:srgbClr val="FF0000"/>
                </a:solidFill>
                <a:ea typeface="標楷體" pitchFamily="65" charset="-120"/>
              </a:rPr>
              <a:t>次序之美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4000" smtClean="0">
                <a:ea typeface="標楷體" pitchFamily="65" charset="-120"/>
              </a:rPr>
              <a:t>  二年級  自我保護</a:t>
            </a:r>
            <a:r>
              <a:rPr lang="en-US" altLang="zh-TW" sz="2800" smtClean="0"/>
              <a:t>—</a:t>
            </a:r>
            <a:r>
              <a:rPr lang="zh-TW" altLang="en-US" sz="4000" smtClean="0">
                <a:solidFill>
                  <a:srgbClr val="FFFF00"/>
                </a:solidFill>
                <a:ea typeface="標楷體" pitchFamily="65" charset="-120"/>
              </a:rPr>
              <a:t>界線之美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4000" smtClean="0">
                <a:ea typeface="標楷體" pitchFamily="65" charset="-120"/>
              </a:rPr>
              <a:t>  三年級  特別的生命</a:t>
            </a:r>
            <a:r>
              <a:rPr lang="en-US" altLang="zh-TW" sz="2800" smtClean="0"/>
              <a:t>—</a:t>
            </a:r>
            <a:r>
              <a:rPr lang="zh-TW" altLang="en-US" sz="4000" smtClean="0">
                <a:solidFill>
                  <a:schemeClr val="accent2"/>
                </a:solidFill>
                <a:ea typeface="標楷體" pitchFamily="65" charset="-120"/>
              </a:rPr>
              <a:t>特別之美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4000" smtClean="0">
                <a:ea typeface="標楷體" pitchFamily="65" charset="-120"/>
              </a:rPr>
              <a:t>  四年級  生命的養分</a:t>
            </a:r>
            <a:r>
              <a:rPr lang="en-US" altLang="zh-TW" sz="2800" smtClean="0"/>
              <a:t>—</a:t>
            </a:r>
            <a:r>
              <a:rPr lang="zh-TW" altLang="en-US" sz="4000" smtClean="0">
                <a:solidFill>
                  <a:schemeClr val="folHlink"/>
                </a:solidFill>
                <a:ea typeface="標楷體" pitchFamily="65" charset="-120"/>
              </a:rPr>
              <a:t>習慣之美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4000" smtClean="0">
                <a:ea typeface="標楷體" pitchFamily="65" charset="-120"/>
              </a:rPr>
              <a:t>  五年級  逆境中的價值</a:t>
            </a:r>
            <a:r>
              <a:rPr lang="en-US" altLang="zh-TW" sz="2800" smtClean="0"/>
              <a:t>—</a:t>
            </a:r>
            <a:r>
              <a:rPr lang="zh-TW" altLang="en-US" sz="3600" smtClean="0">
                <a:solidFill>
                  <a:srgbClr val="990099"/>
                </a:solidFill>
                <a:ea typeface="標楷體" pitchFamily="65" charset="-120"/>
              </a:rPr>
              <a:t>逆境之美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3600" smtClean="0">
                <a:ea typeface="標楷體" pitchFamily="65" charset="-120"/>
              </a:rPr>
              <a:t>  </a:t>
            </a:r>
            <a:r>
              <a:rPr lang="zh-TW" altLang="en-US" sz="4000" smtClean="0">
                <a:ea typeface="標楷體" pitchFamily="65" charset="-120"/>
              </a:rPr>
              <a:t>六年級  生涯發展</a:t>
            </a:r>
            <a:r>
              <a:rPr lang="zh-TW" altLang="zh-TW" sz="2800" smtClean="0"/>
              <a:t>—</a:t>
            </a:r>
            <a:r>
              <a:rPr lang="zh-TW" altLang="en-US" sz="4000" smtClean="0">
                <a:solidFill>
                  <a:schemeClr val="bg2"/>
                </a:solidFill>
                <a:ea typeface="標楷體" pitchFamily="65" charset="-120"/>
              </a:rPr>
              <a:t>理想之美</a:t>
            </a:r>
            <a:r>
              <a:rPr lang="zh-TW" altLang="en-US" sz="3600" smtClean="0">
                <a:ea typeface="標楷體" pitchFamily="65" charset="-120"/>
              </a:rPr>
              <a:t>  </a:t>
            </a:r>
          </a:p>
          <a:p>
            <a:pPr eaLnBrk="1" hangingPunct="1">
              <a:lnSpc>
                <a:spcPct val="80000"/>
              </a:lnSpc>
            </a:pPr>
            <a:endParaRPr lang="en-US" altLang="zh-TW" sz="2800" smtClean="0"/>
          </a:p>
        </p:txBody>
      </p:sp>
    </p:spTree>
    <p:extLst>
      <p:ext uri="{BB962C8B-B14F-4D97-AF65-F5344CB8AC3E}">
        <p14:creationId xmlns:p14="http://schemas.microsoft.com/office/powerpoint/2010/main" val="307045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1" i="1" smtClean="0"/>
              <a:t>次序之美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4652962"/>
          </a:xfrm>
        </p:spPr>
        <p:txBody>
          <a:bodyPr/>
          <a:lstStyle/>
          <a:p>
            <a:pPr eaLnBrk="1" hangingPunct="1">
              <a:lnSpc>
                <a:spcPct val="121000"/>
              </a:lnSpc>
            </a:pPr>
            <a:r>
              <a:rPr lang="zh-TW" altLang="en-US" sz="5400" b="1" smtClean="0">
                <a:ea typeface="標楷體" pitchFamily="65" charset="-120"/>
              </a:rPr>
              <a:t>總目標：引導學生體認次序之美，進而樂意成為一個</a:t>
            </a:r>
            <a:r>
              <a:rPr lang="zh-TW" altLang="en-US" sz="5400" b="1" smtClean="0">
                <a:solidFill>
                  <a:srgbClr val="FF0000"/>
                </a:solidFill>
                <a:ea typeface="標楷體" pitchFamily="65" charset="-120"/>
              </a:rPr>
              <a:t>生活有規律、做事有次序的人</a:t>
            </a:r>
            <a:r>
              <a:rPr lang="zh-TW" altLang="en-US" b="1" smtClean="0">
                <a:solidFill>
                  <a:srgbClr val="FF0000"/>
                </a:solidFill>
                <a:ea typeface="標楷體" pitchFamily="65" charset="-120"/>
              </a:rPr>
              <a:t>。</a:t>
            </a:r>
          </a:p>
        </p:txBody>
      </p:sp>
      <p:pic>
        <p:nvPicPr>
          <p:cNvPr id="57348" name="ctl00_ContentPlaceHolder1_wucContentPicEmpty3_gvList_ctl07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60350"/>
            <a:ext cx="142875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83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 b="1" i="1" smtClean="0"/>
              <a:t>一年級次序之美</a:t>
            </a:r>
            <a:r>
              <a:rPr lang="en-US" altLang="zh-TW" sz="4000" b="1" i="1" smtClean="0"/>
              <a:t>—</a:t>
            </a:r>
            <a:r>
              <a:rPr lang="zh-TW" altLang="en-US" sz="4000" b="1" i="1" smtClean="0"/>
              <a:t>好棒的生命</a:t>
            </a:r>
          </a:p>
        </p:txBody>
      </p:sp>
      <p:sp>
        <p:nvSpPr>
          <p:cNvPr id="58371" name="Oval 9"/>
          <p:cNvSpPr>
            <a:spLocks noChangeArrowheads="1"/>
          </p:cNvSpPr>
          <p:nvPr/>
        </p:nvSpPr>
        <p:spPr bwMode="auto">
          <a:xfrm>
            <a:off x="3132138" y="3213100"/>
            <a:ext cx="2808287" cy="1511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4400" b="1">
                <a:solidFill>
                  <a:srgbClr val="FF0000"/>
                </a:solidFill>
              </a:rPr>
              <a:t>次序之美</a:t>
            </a:r>
          </a:p>
        </p:txBody>
      </p:sp>
      <p:sp>
        <p:nvSpPr>
          <p:cNvPr id="58372" name="Oval 10"/>
          <p:cNvSpPr>
            <a:spLocks noChangeArrowheads="1"/>
          </p:cNvSpPr>
          <p:nvPr/>
        </p:nvSpPr>
        <p:spPr bwMode="auto">
          <a:xfrm>
            <a:off x="3419475" y="1557338"/>
            <a:ext cx="23034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發現次序</a:t>
            </a:r>
          </a:p>
        </p:txBody>
      </p:sp>
      <p:sp>
        <p:nvSpPr>
          <p:cNvPr id="58373" name="Oval 12"/>
          <p:cNvSpPr>
            <a:spLocks noChangeArrowheads="1"/>
          </p:cNvSpPr>
          <p:nvPr/>
        </p:nvSpPr>
        <p:spPr bwMode="auto">
          <a:xfrm>
            <a:off x="6227763" y="1916113"/>
            <a:ext cx="2232025" cy="134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次序小豆豆</a:t>
            </a:r>
          </a:p>
        </p:txBody>
      </p:sp>
      <p:sp>
        <p:nvSpPr>
          <p:cNvPr id="58374" name="Oval 13"/>
          <p:cNvSpPr>
            <a:spLocks noChangeArrowheads="1"/>
          </p:cNvSpPr>
          <p:nvPr/>
        </p:nvSpPr>
        <p:spPr bwMode="auto">
          <a:xfrm>
            <a:off x="468313" y="2205038"/>
            <a:ext cx="2160587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我會守次序</a:t>
            </a:r>
          </a:p>
        </p:txBody>
      </p:sp>
      <p:sp>
        <p:nvSpPr>
          <p:cNvPr id="58375" name="Oval 14"/>
          <p:cNvSpPr>
            <a:spLocks noChangeArrowheads="1"/>
          </p:cNvSpPr>
          <p:nvPr/>
        </p:nvSpPr>
        <p:spPr bwMode="auto">
          <a:xfrm>
            <a:off x="3419475" y="5084763"/>
            <a:ext cx="2159000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有次序的遊戲</a:t>
            </a:r>
          </a:p>
        </p:txBody>
      </p:sp>
      <p:sp>
        <p:nvSpPr>
          <p:cNvPr id="58376" name="Oval 15"/>
          <p:cNvSpPr>
            <a:spLocks noChangeArrowheads="1"/>
          </p:cNvSpPr>
          <p:nvPr/>
        </p:nvSpPr>
        <p:spPr bwMode="auto">
          <a:xfrm>
            <a:off x="827088" y="4076700"/>
            <a:ext cx="2087562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如果沒有次序</a:t>
            </a:r>
          </a:p>
        </p:txBody>
      </p:sp>
      <p:sp>
        <p:nvSpPr>
          <p:cNvPr id="58377" name="Oval 16"/>
          <p:cNvSpPr>
            <a:spLocks noChangeArrowheads="1"/>
          </p:cNvSpPr>
          <p:nvPr/>
        </p:nvSpPr>
        <p:spPr bwMode="auto">
          <a:xfrm>
            <a:off x="6516688" y="4149725"/>
            <a:ext cx="2159000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有次序的家庭</a:t>
            </a:r>
          </a:p>
        </p:txBody>
      </p:sp>
      <p:cxnSp>
        <p:nvCxnSpPr>
          <p:cNvPr id="58378" name="AutoShape 20"/>
          <p:cNvCxnSpPr>
            <a:cxnSpLocks noChangeShapeType="1"/>
            <a:stCxn id="58371" idx="7"/>
            <a:endCxn id="58373" idx="3"/>
          </p:cNvCxnSpPr>
          <p:nvPr/>
        </p:nvCxnSpPr>
        <p:spPr bwMode="auto">
          <a:xfrm flipV="1">
            <a:off x="5529263" y="3065463"/>
            <a:ext cx="1025525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79" name="AutoShape 21"/>
          <p:cNvCxnSpPr>
            <a:cxnSpLocks noChangeShapeType="1"/>
            <a:stCxn id="58371" idx="5"/>
            <a:endCxn id="58377" idx="2"/>
          </p:cNvCxnSpPr>
          <p:nvPr/>
        </p:nvCxnSpPr>
        <p:spPr bwMode="auto">
          <a:xfrm>
            <a:off x="5529263" y="4503738"/>
            <a:ext cx="987425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0" name="AutoShape 24"/>
          <p:cNvCxnSpPr>
            <a:cxnSpLocks noChangeShapeType="1"/>
            <a:stCxn id="58374" idx="6"/>
            <a:endCxn id="58371" idx="1"/>
          </p:cNvCxnSpPr>
          <p:nvPr/>
        </p:nvCxnSpPr>
        <p:spPr bwMode="auto">
          <a:xfrm>
            <a:off x="2628900" y="2817813"/>
            <a:ext cx="91440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1" name="AutoShape 25"/>
          <p:cNvCxnSpPr>
            <a:cxnSpLocks noChangeShapeType="1"/>
            <a:stCxn id="58376" idx="6"/>
            <a:endCxn id="58371" idx="3"/>
          </p:cNvCxnSpPr>
          <p:nvPr/>
        </p:nvCxnSpPr>
        <p:spPr bwMode="auto">
          <a:xfrm flipV="1">
            <a:off x="2914650" y="4503738"/>
            <a:ext cx="628650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2" name="AutoShape 27"/>
          <p:cNvCxnSpPr>
            <a:cxnSpLocks noChangeShapeType="1"/>
            <a:stCxn id="58371" idx="4"/>
            <a:endCxn id="58375" idx="0"/>
          </p:cNvCxnSpPr>
          <p:nvPr/>
        </p:nvCxnSpPr>
        <p:spPr bwMode="auto">
          <a:xfrm flipH="1">
            <a:off x="4498975" y="4724400"/>
            <a:ext cx="38100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3" name="AutoShape 28"/>
          <p:cNvCxnSpPr>
            <a:cxnSpLocks noChangeShapeType="1"/>
            <a:stCxn id="58372" idx="4"/>
            <a:endCxn id="58371" idx="0"/>
          </p:cNvCxnSpPr>
          <p:nvPr/>
        </p:nvCxnSpPr>
        <p:spPr bwMode="auto">
          <a:xfrm flipH="1">
            <a:off x="4537075" y="2781300"/>
            <a:ext cx="3492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8261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eaLnBrk="1" hangingPunct="1"/>
            <a:r>
              <a:rPr lang="zh-TW" altLang="en-US" sz="6000" b="1" i="1" smtClean="0"/>
              <a:t>界線之美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393950"/>
            <a:ext cx="7473950" cy="4464050"/>
          </a:xfrm>
        </p:spPr>
        <p:txBody>
          <a:bodyPr/>
          <a:lstStyle/>
          <a:p>
            <a:pPr eaLnBrk="1" hangingPunct="1"/>
            <a:r>
              <a:rPr lang="zh-TW" altLang="en-US" sz="2800" smtClean="0">
                <a:ea typeface="標楷體" pitchFamily="65" charset="-120"/>
              </a:rPr>
              <a:t>總目標：引領學生從大自然植物、動     　 </a:t>
            </a:r>
          </a:p>
          <a:p>
            <a:pPr eaLnBrk="1" hangingPunct="1">
              <a:buFontTx/>
              <a:buNone/>
            </a:pPr>
            <a:r>
              <a:rPr lang="zh-TW" altLang="en-US" sz="2800" smtClean="0">
                <a:ea typeface="標楷體" pitchFamily="65" charset="-120"/>
              </a:rPr>
              <a:t>                 物具有保護自己的功能，進</a:t>
            </a:r>
          </a:p>
          <a:p>
            <a:pPr eaLnBrk="1" hangingPunct="1">
              <a:buFontTx/>
              <a:buNone/>
            </a:pPr>
            <a:r>
              <a:rPr lang="zh-TW" altLang="en-US" sz="2800" smtClean="0">
                <a:ea typeface="標楷體" pitchFamily="65" charset="-120"/>
              </a:rPr>
              <a:t>                 而知道</a:t>
            </a:r>
            <a:r>
              <a:rPr lang="zh-TW" altLang="en-US" sz="2800" smtClean="0"/>
              <a:t>：</a:t>
            </a:r>
            <a:endParaRPr lang="zh-TW" altLang="en-US" sz="2800" smtClean="0">
              <a:ea typeface="標楷體" pitchFamily="65" charset="-120"/>
            </a:endParaRPr>
          </a:p>
          <a:p>
            <a:pPr eaLnBrk="1" hangingPunct="1"/>
            <a:r>
              <a:rPr lang="en-US" altLang="zh-TW" sz="2800" smtClean="0">
                <a:ea typeface="標楷體" pitchFamily="65" charset="-120"/>
              </a:rPr>
              <a:t>1.</a:t>
            </a:r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自己的身體也需要受到保護，能畫出</a:t>
            </a:r>
          </a:p>
          <a:p>
            <a:pPr eaLnBrk="1" hangingPunct="1"/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   安全界線。</a:t>
            </a:r>
          </a:p>
          <a:p>
            <a:pPr eaLnBrk="1" hangingPunct="1"/>
            <a:r>
              <a:rPr lang="en-US" altLang="zh-TW" sz="2800" smtClean="0">
                <a:ea typeface="標楷體" pitchFamily="65" charset="-120"/>
              </a:rPr>
              <a:t>2.</a:t>
            </a:r>
            <a:r>
              <a:rPr lang="zh-TW" altLang="en-US" sz="2800" smtClean="0">
                <a:solidFill>
                  <a:srgbClr val="008000"/>
                </a:solidFill>
                <a:ea typeface="標楷體" pitchFamily="65" charset="-120"/>
              </a:rPr>
              <a:t>自己有保護自己的能力和方法</a:t>
            </a:r>
            <a:r>
              <a:rPr lang="zh-TW" altLang="en-US" sz="2800" smtClean="0">
                <a:ea typeface="標楷體" pitchFamily="65" charset="-120"/>
              </a:rPr>
              <a:t>。</a:t>
            </a:r>
          </a:p>
          <a:p>
            <a:pPr eaLnBrk="1" hangingPunct="1"/>
            <a:r>
              <a:rPr lang="en-US" altLang="zh-TW" sz="2800" smtClean="0">
                <a:ea typeface="標楷體" pitchFamily="65" charset="-120"/>
              </a:rPr>
              <a:t>3.</a:t>
            </a:r>
            <a:r>
              <a:rPr lang="zh-TW" altLang="en-US" sz="2800" smtClean="0">
                <a:ea typeface="標楷體" pitchFamily="65" charset="-120"/>
              </a:rPr>
              <a:t>如何幫助被害者同學</a:t>
            </a:r>
            <a:r>
              <a:rPr lang="en-US" altLang="zh-TW" sz="2800" smtClean="0">
                <a:ea typeface="標楷體" pitchFamily="65" charset="-120"/>
              </a:rPr>
              <a:t>.</a:t>
            </a:r>
            <a:r>
              <a:rPr lang="zh-TW" altLang="en-US" sz="2800" smtClean="0">
                <a:ea typeface="標楷體" pitchFamily="65" charset="-120"/>
              </a:rPr>
              <a:t>。</a:t>
            </a:r>
          </a:p>
          <a:p>
            <a:pPr eaLnBrk="1" hangingPunct="1"/>
            <a:r>
              <a:rPr lang="en-US" altLang="zh-TW" sz="2800" smtClean="0">
                <a:ea typeface="標楷體" pitchFamily="65" charset="-120"/>
              </a:rPr>
              <a:t>4.</a:t>
            </a:r>
            <a:r>
              <a:rPr lang="zh-TW" altLang="en-US" sz="2800" smtClean="0">
                <a:solidFill>
                  <a:srgbClr val="FF0000"/>
                </a:solidFill>
                <a:ea typeface="標楷體" pitchFamily="65" charset="-120"/>
              </a:rPr>
              <a:t>遠離危險的環境與人事物</a:t>
            </a:r>
            <a:r>
              <a:rPr lang="zh-TW" altLang="en-US" sz="2800" smtClean="0">
                <a:ea typeface="標楷體" pitchFamily="65" charset="-120"/>
              </a:rPr>
              <a:t>。</a:t>
            </a:r>
          </a:p>
        </p:txBody>
      </p:sp>
      <p:pic>
        <p:nvPicPr>
          <p:cNvPr id="59396" name="ctl00_ContentPlaceHolder1_wucContentPicEmpty3_gvList_ctl06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8913"/>
            <a:ext cx="14287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5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pPr eaLnBrk="1" hangingPunct="1"/>
            <a:r>
              <a:rPr lang="zh-TW" altLang="en-US" b="1" i="1" smtClean="0"/>
              <a:t>二年級  界線之美</a:t>
            </a:r>
            <a:r>
              <a:rPr lang="en-US" altLang="zh-TW" b="1" i="1" smtClean="0"/>
              <a:t>—</a:t>
            </a:r>
            <a:r>
              <a:rPr lang="zh-TW" altLang="en-US" b="1" i="1" smtClean="0"/>
              <a:t>自我保護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675687" cy="5732462"/>
          </a:xfrm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3203575" y="3068638"/>
            <a:ext cx="3240088" cy="163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5400" b="1">
                <a:solidFill>
                  <a:srgbClr val="FFFF00"/>
                </a:solidFill>
              </a:rPr>
              <a:t>界線之美</a:t>
            </a:r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3563938" y="1484313"/>
            <a:ext cx="2159000" cy="1201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神奇的護身術</a:t>
            </a:r>
            <a:r>
              <a:rPr lang="en-US" altLang="zh-TW" sz="24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0422" name="Oval 10"/>
          <p:cNvSpPr>
            <a:spLocks noChangeArrowheads="1"/>
          </p:cNvSpPr>
          <p:nvPr/>
        </p:nvSpPr>
        <p:spPr bwMode="auto">
          <a:xfrm>
            <a:off x="6659563" y="2205038"/>
            <a:ext cx="2160587" cy="127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400" b="1">
                <a:solidFill>
                  <a:srgbClr val="000000"/>
                </a:solidFill>
              </a:rPr>
              <a:t>神奇的護身樹</a:t>
            </a:r>
            <a:r>
              <a:rPr lang="en-US" altLang="zh-TW" sz="24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60423" name="Oval 12"/>
          <p:cNvSpPr>
            <a:spLocks noChangeArrowheads="1"/>
          </p:cNvSpPr>
          <p:nvPr/>
        </p:nvSpPr>
        <p:spPr bwMode="auto">
          <a:xfrm>
            <a:off x="6659563" y="4365625"/>
            <a:ext cx="2089150" cy="1274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身體的界線</a:t>
            </a:r>
          </a:p>
        </p:txBody>
      </p:sp>
      <p:sp>
        <p:nvSpPr>
          <p:cNvPr id="60424" name="Oval 13"/>
          <p:cNvSpPr>
            <a:spLocks noChangeArrowheads="1"/>
          </p:cNvSpPr>
          <p:nvPr/>
        </p:nvSpPr>
        <p:spPr bwMode="auto">
          <a:xfrm>
            <a:off x="3708400" y="5229225"/>
            <a:ext cx="2303463" cy="1201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誰是壞人</a:t>
            </a:r>
          </a:p>
        </p:txBody>
      </p:sp>
      <p:sp>
        <p:nvSpPr>
          <p:cNvPr id="60425" name="Oval 14"/>
          <p:cNvSpPr>
            <a:spLocks noChangeArrowheads="1"/>
          </p:cNvSpPr>
          <p:nvPr/>
        </p:nvSpPr>
        <p:spPr bwMode="auto">
          <a:xfrm>
            <a:off x="827088" y="2420938"/>
            <a:ext cx="2087562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保護自己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愛護別人</a:t>
            </a:r>
          </a:p>
        </p:txBody>
      </p:sp>
      <p:sp>
        <p:nvSpPr>
          <p:cNvPr id="60426" name="Oval 15"/>
          <p:cNvSpPr>
            <a:spLocks noChangeArrowheads="1"/>
          </p:cNvSpPr>
          <p:nvPr/>
        </p:nvSpPr>
        <p:spPr bwMode="auto">
          <a:xfrm>
            <a:off x="827088" y="4365625"/>
            <a:ext cx="2232025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我不會上當</a:t>
            </a:r>
          </a:p>
        </p:txBody>
      </p:sp>
      <p:cxnSp>
        <p:nvCxnSpPr>
          <p:cNvPr id="60427" name="AutoShape 26"/>
          <p:cNvCxnSpPr>
            <a:cxnSpLocks noChangeShapeType="1"/>
            <a:stCxn id="60425" idx="6"/>
            <a:endCxn id="60420" idx="1"/>
          </p:cNvCxnSpPr>
          <p:nvPr/>
        </p:nvCxnSpPr>
        <p:spPr bwMode="auto">
          <a:xfrm>
            <a:off x="2914650" y="3033713"/>
            <a:ext cx="763588" cy="274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28" name="AutoShape 29"/>
          <p:cNvCxnSpPr>
            <a:cxnSpLocks noChangeShapeType="1"/>
            <a:stCxn id="60426" idx="7"/>
            <a:endCxn id="60420" idx="3"/>
          </p:cNvCxnSpPr>
          <p:nvPr/>
        </p:nvCxnSpPr>
        <p:spPr bwMode="auto">
          <a:xfrm flipV="1">
            <a:off x="2732088" y="4464050"/>
            <a:ext cx="946150" cy="80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29" name="AutoShape 30"/>
          <p:cNvCxnSpPr>
            <a:cxnSpLocks noChangeShapeType="1"/>
            <a:stCxn id="60421" idx="4"/>
            <a:endCxn id="60420" idx="0"/>
          </p:cNvCxnSpPr>
          <p:nvPr/>
        </p:nvCxnSpPr>
        <p:spPr bwMode="auto">
          <a:xfrm>
            <a:off x="4643438" y="2686050"/>
            <a:ext cx="180975" cy="382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0" name="AutoShape 31"/>
          <p:cNvCxnSpPr>
            <a:cxnSpLocks noChangeShapeType="1"/>
            <a:stCxn id="60420" idx="7"/>
            <a:endCxn id="60422" idx="2"/>
          </p:cNvCxnSpPr>
          <p:nvPr/>
        </p:nvCxnSpPr>
        <p:spPr bwMode="auto">
          <a:xfrm flipV="1">
            <a:off x="5969000" y="2841625"/>
            <a:ext cx="690563" cy="466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1" name="AutoShape 32"/>
          <p:cNvCxnSpPr>
            <a:cxnSpLocks noChangeShapeType="1"/>
            <a:stCxn id="60420" idx="5"/>
            <a:endCxn id="60423" idx="2"/>
          </p:cNvCxnSpPr>
          <p:nvPr/>
        </p:nvCxnSpPr>
        <p:spPr bwMode="auto">
          <a:xfrm>
            <a:off x="5969000" y="4464050"/>
            <a:ext cx="690563" cy="539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2" name="AutoShape 34"/>
          <p:cNvCxnSpPr>
            <a:cxnSpLocks noChangeShapeType="1"/>
            <a:stCxn id="60420" idx="4"/>
            <a:endCxn id="60424" idx="0"/>
          </p:cNvCxnSpPr>
          <p:nvPr/>
        </p:nvCxnSpPr>
        <p:spPr bwMode="auto">
          <a:xfrm>
            <a:off x="4824413" y="4703763"/>
            <a:ext cx="3651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794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1" i="1" smtClean="0"/>
              <a:t>特別之美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92375"/>
            <a:ext cx="8229600" cy="4137025"/>
          </a:xfrm>
        </p:spPr>
        <p:txBody>
          <a:bodyPr/>
          <a:lstStyle/>
          <a:p>
            <a:pPr eaLnBrk="1" hangingPunct="1">
              <a:lnSpc>
                <a:spcPct val="121000"/>
              </a:lnSpc>
            </a:pPr>
            <a:r>
              <a:rPr lang="zh-TW" altLang="en-US" sz="3600" smtClean="0">
                <a:ea typeface="標楷體" pitchFamily="65" charset="-120"/>
              </a:rPr>
              <a:t>總目標：引導學生明白人我的差異，</a:t>
            </a:r>
            <a:r>
              <a:rPr lang="zh-TW" altLang="en-US" sz="3600" smtClean="0">
                <a:solidFill>
                  <a:srgbClr val="FF0000"/>
                </a:solidFill>
                <a:ea typeface="標楷體" pitchFamily="65" charset="-120"/>
              </a:rPr>
              <a:t>發掘自我的特質與優點</a:t>
            </a:r>
            <a:r>
              <a:rPr lang="zh-TW" altLang="en-US" sz="3600" smtClean="0">
                <a:ea typeface="標楷體" pitchFamily="65" charset="-120"/>
              </a:rPr>
              <a:t>，進而學會</a:t>
            </a:r>
            <a:r>
              <a:rPr lang="zh-TW" altLang="en-US" sz="3600" smtClean="0">
                <a:solidFill>
                  <a:srgbClr val="FF0000"/>
                </a:solidFill>
                <a:ea typeface="標楷體" pitchFamily="65" charset="-120"/>
              </a:rPr>
              <a:t>肯定自我</a:t>
            </a:r>
            <a:r>
              <a:rPr lang="zh-TW" altLang="en-US" sz="3600" smtClean="0">
                <a:ea typeface="標楷體" pitchFamily="65" charset="-120"/>
              </a:rPr>
              <a:t>，以積極樂觀進取的生活態度面對成長的過程，並且實際付諸行動去實踐生活當中的每一項計畫。</a:t>
            </a:r>
            <a:r>
              <a:rPr lang="zh-TW" altLang="en-US" smtClean="0">
                <a:ea typeface="標楷體" pitchFamily="65" charset="-120"/>
              </a:rPr>
              <a:t>             </a:t>
            </a:r>
          </a:p>
        </p:txBody>
      </p:sp>
      <p:pic>
        <p:nvPicPr>
          <p:cNvPr id="61444" name="ctl00_ContentPlaceHolder1_wucContentPicEmpty3_gvList_ctl05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33375"/>
            <a:ext cx="14287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053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eaLnBrk="1" hangingPunct="1"/>
            <a:r>
              <a:rPr lang="zh-TW" altLang="en-US" b="1" i="1" smtClean="0"/>
              <a:t>三年級  特別之美</a:t>
            </a:r>
            <a:r>
              <a:rPr lang="en-US" altLang="zh-TW" b="1" i="1" smtClean="0"/>
              <a:t>—</a:t>
            </a:r>
            <a:r>
              <a:rPr lang="zh-TW" altLang="en-US" b="1" i="1" smtClean="0"/>
              <a:t>特別的生命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616575"/>
          </a:xfrm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3059113" y="2924175"/>
            <a:ext cx="3457575" cy="1657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5400" b="1">
                <a:solidFill>
                  <a:srgbClr val="333399"/>
                </a:solidFill>
              </a:rPr>
              <a:t>特別之美</a:t>
            </a:r>
          </a:p>
        </p:txBody>
      </p:sp>
      <p:sp>
        <p:nvSpPr>
          <p:cNvPr id="62469" name="Oval 5"/>
          <p:cNvSpPr>
            <a:spLocks noChangeArrowheads="1"/>
          </p:cNvSpPr>
          <p:nvPr/>
        </p:nvSpPr>
        <p:spPr bwMode="auto">
          <a:xfrm>
            <a:off x="3563938" y="1412875"/>
            <a:ext cx="252095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特別生命</a:t>
            </a:r>
          </a:p>
        </p:txBody>
      </p:sp>
      <p:sp>
        <p:nvSpPr>
          <p:cNvPr id="62470" name="Oval 8"/>
          <p:cNvSpPr>
            <a:spLocks noChangeArrowheads="1"/>
          </p:cNvSpPr>
          <p:nvPr/>
        </p:nvSpPr>
        <p:spPr bwMode="auto">
          <a:xfrm>
            <a:off x="6732588" y="2060575"/>
            <a:ext cx="2160587" cy="1152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600" b="1">
                <a:solidFill>
                  <a:srgbClr val="000000"/>
                </a:solidFill>
              </a:rPr>
              <a:t>特別的自然界</a:t>
            </a:r>
          </a:p>
        </p:txBody>
      </p:sp>
      <p:sp>
        <p:nvSpPr>
          <p:cNvPr id="62471" name="Oval 9"/>
          <p:cNvSpPr>
            <a:spLocks noChangeArrowheads="1"/>
          </p:cNvSpPr>
          <p:nvPr/>
        </p:nvSpPr>
        <p:spPr bwMode="auto">
          <a:xfrm>
            <a:off x="6659563" y="3789363"/>
            <a:ext cx="2233612" cy="127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sz="2800" b="1">
                <a:solidFill>
                  <a:srgbClr val="000000"/>
                </a:solidFill>
              </a:rPr>
              <a:t>特別的你我他</a:t>
            </a:r>
          </a:p>
        </p:txBody>
      </p:sp>
      <p:sp>
        <p:nvSpPr>
          <p:cNvPr id="62472" name="Oval 10"/>
          <p:cNvSpPr>
            <a:spLocks noChangeArrowheads="1"/>
          </p:cNvSpPr>
          <p:nvPr/>
        </p:nvSpPr>
        <p:spPr bwMode="auto">
          <a:xfrm>
            <a:off x="3563938" y="4868863"/>
            <a:ext cx="2592387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特別的美</a:t>
            </a:r>
          </a:p>
        </p:txBody>
      </p:sp>
      <p:sp>
        <p:nvSpPr>
          <p:cNvPr id="62473" name="Oval 11"/>
          <p:cNvSpPr>
            <a:spLocks noChangeArrowheads="1"/>
          </p:cNvSpPr>
          <p:nvPr/>
        </p:nvSpPr>
        <p:spPr bwMode="auto">
          <a:xfrm>
            <a:off x="468313" y="3933825"/>
            <a:ext cx="23749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特別的愛</a:t>
            </a:r>
          </a:p>
        </p:txBody>
      </p:sp>
      <p:sp>
        <p:nvSpPr>
          <p:cNvPr id="62474" name="Oval 12"/>
          <p:cNvSpPr>
            <a:spLocks noChangeArrowheads="1"/>
          </p:cNvSpPr>
          <p:nvPr/>
        </p:nvSpPr>
        <p:spPr bwMode="auto">
          <a:xfrm>
            <a:off x="468313" y="1989138"/>
            <a:ext cx="2232025" cy="1347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15" tIns="45358" rIns="90715" bIns="45358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zh-TW" altLang="en-US" b="1">
                <a:solidFill>
                  <a:srgbClr val="000000"/>
                </a:solidFill>
              </a:rPr>
              <a:t>特別的行動</a:t>
            </a:r>
          </a:p>
        </p:txBody>
      </p:sp>
      <p:cxnSp>
        <p:nvCxnSpPr>
          <p:cNvPr id="62475" name="AutoShape 13"/>
          <p:cNvCxnSpPr>
            <a:cxnSpLocks noChangeShapeType="1"/>
            <a:stCxn id="62469" idx="4"/>
            <a:endCxn id="62468" idx="0"/>
          </p:cNvCxnSpPr>
          <p:nvPr/>
        </p:nvCxnSpPr>
        <p:spPr bwMode="auto">
          <a:xfrm flipH="1">
            <a:off x="4787900" y="2708275"/>
            <a:ext cx="36513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6" name="AutoShape 14"/>
          <p:cNvCxnSpPr>
            <a:cxnSpLocks noChangeShapeType="1"/>
            <a:stCxn id="62468" idx="7"/>
            <a:endCxn id="62470" idx="2"/>
          </p:cNvCxnSpPr>
          <p:nvPr/>
        </p:nvCxnSpPr>
        <p:spPr bwMode="auto">
          <a:xfrm flipV="1">
            <a:off x="6010275" y="2636838"/>
            <a:ext cx="722313" cy="530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7" name="AutoShape 15"/>
          <p:cNvCxnSpPr>
            <a:cxnSpLocks noChangeShapeType="1"/>
            <a:stCxn id="62468" idx="5"/>
            <a:endCxn id="62471" idx="2"/>
          </p:cNvCxnSpPr>
          <p:nvPr/>
        </p:nvCxnSpPr>
        <p:spPr bwMode="auto">
          <a:xfrm>
            <a:off x="6010275" y="4338638"/>
            <a:ext cx="649288" cy="87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8" name="AutoShape 16"/>
          <p:cNvCxnSpPr>
            <a:cxnSpLocks noChangeShapeType="1"/>
            <a:stCxn id="62468" idx="4"/>
            <a:endCxn id="62472" idx="0"/>
          </p:cNvCxnSpPr>
          <p:nvPr/>
        </p:nvCxnSpPr>
        <p:spPr bwMode="auto">
          <a:xfrm>
            <a:off x="4787900" y="4581525"/>
            <a:ext cx="73025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9" name="AutoShape 17"/>
          <p:cNvCxnSpPr>
            <a:cxnSpLocks noChangeShapeType="1"/>
            <a:stCxn id="62473" idx="7"/>
            <a:endCxn id="62468" idx="2"/>
          </p:cNvCxnSpPr>
          <p:nvPr/>
        </p:nvCxnSpPr>
        <p:spPr bwMode="auto">
          <a:xfrm flipV="1">
            <a:off x="2495550" y="3752850"/>
            <a:ext cx="563563" cy="369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0" name="AutoShape 18"/>
          <p:cNvCxnSpPr>
            <a:cxnSpLocks noChangeShapeType="1"/>
            <a:stCxn id="62474" idx="6"/>
            <a:endCxn id="62468" idx="1"/>
          </p:cNvCxnSpPr>
          <p:nvPr/>
        </p:nvCxnSpPr>
        <p:spPr bwMode="auto">
          <a:xfrm>
            <a:off x="2700338" y="2663825"/>
            <a:ext cx="865187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9404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1" i="1" smtClean="0"/>
              <a:t>習慣之美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TW" altLang="en-US" sz="4400" smtClean="0">
                <a:ea typeface="標楷體" pitchFamily="65" charset="-120"/>
              </a:rPr>
              <a:t>總目標：教導學生培養生命品格上的好習慣，藉此提升孩子的</a:t>
            </a:r>
            <a:r>
              <a:rPr lang="zh-TW" altLang="en-US" sz="4400" smtClean="0">
                <a:solidFill>
                  <a:srgbClr val="FF0000"/>
                </a:solidFill>
                <a:ea typeface="標楷體" pitchFamily="65" charset="-120"/>
              </a:rPr>
              <a:t>生活品質</a:t>
            </a:r>
            <a:r>
              <a:rPr lang="zh-TW" altLang="en-US" sz="4400" smtClean="0">
                <a:ea typeface="標楷體" pitchFamily="65" charset="-120"/>
              </a:rPr>
              <a:t>，建立日後成功的關鍵。</a:t>
            </a:r>
          </a:p>
        </p:txBody>
      </p:sp>
      <p:pic>
        <p:nvPicPr>
          <p:cNvPr id="63492" name="ctl00_ContentPlaceHolder1_wucContentPicEmpty3_gvList_ctl04_imgFP" descr="get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60350"/>
            <a:ext cx="14287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08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563</Words>
  <Application>Microsoft Office PowerPoint</Application>
  <PresentationFormat>如螢幕大小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14</vt:i4>
      </vt:variant>
      <vt:variant>
        <vt:lpstr>投影片標題</vt:lpstr>
      </vt:variant>
      <vt:variant>
        <vt:i4>14</vt:i4>
      </vt:variant>
    </vt:vector>
  </HeadingPairs>
  <TitlesOfParts>
    <vt:vector size="28" baseType="lpstr">
      <vt:lpstr>預設簡報設計</vt:lpstr>
      <vt:lpstr>1_預設簡報設計</vt:lpstr>
      <vt:lpstr>2_預設簡報設計</vt:lpstr>
      <vt:lpstr>3_預設簡報設計</vt:lpstr>
      <vt:lpstr>4_預設簡報設計</vt:lpstr>
      <vt:lpstr>5_預設簡報設計</vt:lpstr>
      <vt:lpstr>6_預設簡報設計</vt:lpstr>
      <vt:lpstr>7_預設簡報設計</vt:lpstr>
      <vt:lpstr>8_預設簡報設計</vt:lpstr>
      <vt:lpstr>9_預設簡報設計</vt:lpstr>
      <vt:lpstr>10_預設簡報設計</vt:lpstr>
      <vt:lpstr>11_預設簡報設計</vt:lpstr>
      <vt:lpstr>12_預設簡報設計</vt:lpstr>
      <vt:lpstr>13_預設簡報設計</vt:lpstr>
      <vt:lpstr>發現生命之美 （國小級生命教育教材系列 I）</vt:lpstr>
      <vt:lpstr>生命教育教材</vt:lpstr>
      <vt:lpstr>次序之美</vt:lpstr>
      <vt:lpstr>一年級次序之美—好棒的生命</vt:lpstr>
      <vt:lpstr>界線之美</vt:lpstr>
      <vt:lpstr>二年級  界線之美—自我保護</vt:lpstr>
      <vt:lpstr>特別之美</vt:lpstr>
      <vt:lpstr>三年級  特別之美—特別的生命</vt:lpstr>
      <vt:lpstr>習慣之美</vt:lpstr>
      <vt:lpstr>四年級  習慣之美—生命的養分</vt:lpstr>
      <vt:lpstr>逆境之美</vt:lpstr>
      <vt:lpstr>五年級  逆境之美—逆境中的價值</vt:lpstr>
      <vt:lpstr>理想之美</vt:lpstr>
      <vt:lpstr>六年級  理想之美—生涯發展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發現生命之美 （國小級生命教育教材系列 I）</dc:title>
  <dc:creator>user1</dc:creator>
  <cp:lastModifiedBy>user1</cp:lastModifiedBy>
  <cp:revision>1</cp:revision>
  <dcterms:created xsi:type="dcterms:W3CDTF">2015-07-23T09:26:49Z</dcterms:created>
  <dcterms:modified xsi:type="dcterms:W3CDTF">2015-07-23T09:30:41Z</dcterms:modified>
</cp:coreProperties>
</file>